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71" r:id="rId2"/>
    <p:sldId id="266" r:id="rId3"/>
    <p:sldId id="268" r:id="rId4"/>
    <p:sldId id="267" r:id="rId5"/>
    <p:sldId id="269" r:id="rId6"/>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han" initials="R" lastIdx="1" clrIdx="0">
    <p:extLst>
      <p:ext uri="{19B8F6BF-5375-455C-9EA6-DF929625EA0E}">
        <p15:presenceInfo xmlns:p15="http://schemas.microsoft.com/office/powerpoint/2012/main" userId="S::Rohan_Arul@sd33.bc.ca::368aa7cc-3a5f-450e-9dc4-c7deba13deb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33CC33"/>
    <a:srgbClr val="F5A706"/>
    <a:srgbClr val="6699FF"/>
    <a:srgbClr val="CC66FF"/>
    <a:srgbClr val="9966FF"/>
    <a:srgbClr val="E2B833"/>
    <a:srgbClr val="E77204"/>
    <a:srgbClr val="E43C2F"/>
    <a:srgbClr val="FDF9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E5E046-B7F2-4D76-7DDB-A446842AE214}" v="439" dt="2025-10-31T22:48:54.6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70938" y="0"/>
            <a:ext cx="3037840" cy="463408"/>
          </a:xfrm>
          <a:prstGeom prst="rect">
            <a:avLst/>
          </a:prstGeom>
        </p:spPr>
        <p:txBody>
          <a:bodyPr vert="horz" lIns="92830" tIns="46415" rIns="92830" bIns="46415" rtlCol="0"/>
          <a:lstStyle>
            <a:lvl1pPr algn="r">
              <a:defRPr sz="1200"/>
            </a:lvl1pPr>
          </a:lstStyle>
          <a:p>
            <a:fld id="{DE0D06E7-FB82-4AAD-9BB5-7E24C2373678}" type="datetimeFigureOut">
              <a:rPr lang="en-US" smtClean="0"/>
              <a:t>11/3/2025</a:t>
            </a:fld>
            <a:endParaRPr lang="en-US"/>
          </a:p>
        </p:txBody>
      </p:sp>
      <p:sp>
        <p:nvSpPr>
          <p:cNvPr id="4" name="Slide Image Placeholder 3"/>
          <p:cNvSpPr>
            <a:spLocks noGrp="1" noRot="1" noChangeAspect="1"/>
          </p:cNvSpPr>
          <p:nvPr>
            <p:ph type="sldImg" idx="2"/>
          </p:nvPr>
        </p:nvSpPr>
        <p:spPr>
          <a:xfrm>
            <a:off x="733425" y="1154113"/>
            <a:ext cx="5543550" cy="311785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3407"/>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9"/>
            <a:ext cx="3037840" cy="463407"/>
          </a:xfrm>
          <a:prstGeom prst="rect">
            <a:avLst/>
          </a:prstGeom>
        </p:spPr>
        <p:txBody>
          <a:bodyPr vert="horz" lIns="92830" tIns="46415" rIns="92830" bIns="46415" rtlCol="0" anchor="b"/>
          <a:lstStyle>
            <a:lvl1pPr algn="r">
              <a:defRPr sz="1200"/>
            </a:lvl1pPr>
          </a:lstStyle>
          <a:p>
            <a:fld id="{6E74FDF7-8B7E-47EE-A293-336F7D62BA8E}" type="slidenum">
              <a:rPr lang="en-US" smtClean="0"/>
              <a:t>‹#›</a:t>
            </a:fld>
            <a:endParaRPr lang="en-US"/>
          </a:p>
        </p:txBody>
      </p:sp>
    </p:spTree>
    <p:extLst>
      <p:ext uri="{BB962C8B-B14F-4D97-AF65-F5344CB8AC3E}">
        <p14:creationId xmlns:p14="http://schemas.microsoft.com/office/powerpoint/2010/main" val="4077630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8DA6D-CC55-4EB2-ABB3-6D984A81A71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69B6A37-F235-45A3-8670-97066F300A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114BEC7-30F1-4A69-A26C-F4C6637C5972}"/>
              </a:ext>
            </a:extLst>
          </p:cNvPr>
          <p:cNvSpPr>
            <a:spLocks noGrp="1"/>
          </p:cNvSpPr>
          <p:nvPr>
            <p:ph type="dt" sz="half" idx="10"/>
          </p:nvPr>
        </p:nvSpPr>
        <p:spPr/>
        <p:txBody>
          <a:bodyPr/>
          <a:lstStyle/>
          <a:p>
            <a:fld id="{54DED5A8-5C4E-4DA0-8518-96E3CE629E3C}" type="datetimeFigureOut">
              <a:rPr lang="en-US" smtClean="0"/>
              <a:t>11/3/2025</a:t>
            </a:fld>
            <a:endParaRPr lang="en-US"/>
          </a:p>
        </p:txBody>
      </p:sp>
      <p:sp>
        <p:nvSpPr>
          <p:cNvPr id="5" name="Footer Placeholder 4">
            <a:extLst>
              <a:ext uri="{FF2B5EF4-FFF2-40B4-BE49-F238E27FC236}">
                <a16:creationId xmlns:a16="http://schemas.microsoft.com/office/drawing/2014/main" id="{5DC4A0F7-347A-4EB5-AB30-A9E12F3FE0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38F288-8277-4CAF-B8A7-CFFEDDE155E6}"/>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1844466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20E58-98E7-429E-AE6C-3691C24091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1BAF784-29F3-4274-8734-0AEE762D94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6EA7FA-7F7D-429A-B7D9-C8AF0FBBA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5F61A8-4076-4251-AF96-1FAA88588486}"/>
              </a:ext>
            </a:extLst>
          </p:cNvPr>
          <p:cNvSpPr>
            <a:spLocks noGrp="1"/>
          </p:cNvSpPr>
          <p:nvPr>
            <p:ph type="dt" sz="half" idx="10"/>
          </p:nvPr>
        </p:nvSpPr>
        <p:spPr/>
        <p:txBody>
          <a:bodyPr/>
          <a:lstStyle/>
          <a:p>
            <a:fld id="{54DED5A8-5C4E-4DA0-8518-96E3CE629E3C}" type="datetimeFigureOut">
              <a:rPr lang="en-US" smtClean="0"/>
              <a:t>11/3/2025</a:t>
            </a:fld>
            <a:endParaRPr lang="en-US"/>
          </a:p>
        </p:txBody>
      </p:sp>
      <p:sp>
        <p:nvSpPr>
          <p:cNvPr id="6" name="Footer Placeholder 5">
            <a:extLst>
              <a:ext uri="{FF2B5EF4-FFF2-40B4-BE49-F238E27FC236}">
                <a16:creationId xmlns:a16="http://schemas.microsoft.com/office/drawing/2014/main" id="{3AD07AF7-A512-49F4-B84D-FD856A2AF8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BDB1BA-48E9-4477-B60E-07D98AC72AF7}"/>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3235271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25FCF-8104-45C9-B7F3-016057DC3BE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7E8430-E9F9-4AB9-A283-83348D7D88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1894AC-E946-4621-80EA-B745788D0DF5}"/>
              </a:ext>
            </a:extLst>
          </p:cNvPr>
          <p:cNvSpPr>
            <a:spLocks noGrp="1"/>
          </p:cNvSpPr>
          <p:nvPr>
            <p:ph type="dt" sz="half" idx="10"/>
          </p:nvPr>
        </p:nvSpPr>
        <p:spPr/>
        <p:txBody>
          <a:bodyPr/>
          <a:lstStyle/>
          <a:p>
            <a:fld id="{54DED5A8-5C4E-4DA0-8518-96E3CE629E3C}" type="datetimeFigureOut">
              <a:rPr lang="en-US" smtClean="0"/>
              <a:t>11/3/2025</a:t>
            </a:fld>
            <a:endParaRPr lang="en-US"/>
          </a:p>
        </p:txBody>
      </p:sp>
      <p:sp>
        <p:nvSpPr>
          <p:cNvPr id="5" name="Footer Placeholder 4">
            <a:extLst>
              <a:ext uri="{FF2B5EF4-FFF2-40B4-BE49-F238E27FC236}">
                <a16:creationId xmlns:a16="http://schemas.microsoft.com/office/drawing/2014/main" id="{D7495E0E-314C-4559-9076-48FAB7A6D2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B11C97-A55C-4543-B50A-5AE71822AAEF}"/>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2776479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1A23B5-BABA-4BFC-B3CF-3D0FC4C269A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BD01EB-B29D-4723-AB65-45E96422BA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34DBE3-E192-4AD3-9020-633F27F58DA6}"/>
              </a:ext>
            </a:extLst>
          </p:cNvPr>
          <p:cNvSpPr>
            <a:spLocks noGrp="1"/>
          </p:cNvSpPr>
          <p:nvPr>
            <p:ph type="dt" sz="half" idx="10"/>
          </p:nvPr>
        </p:nvSpPr>
        <p:spPr/>
        <p:txBody>
          <a:bodyPr/>
          <a:lstStyle/>
          <a:p>
            <a:fld id="{54DED5A8-5C4E-4DA0-8518-96E3CE629E3C}" type="datetimeFigureOut">
              <a:rPr lang="en-US" smtClean="0"/>
              <a:t>11/3/2025</a:t>
            </a:fld>
            <a:endParaRPr lang="en-US"/>
          </a:p>
        </p:txBody>
      </p:sp>
      <p:sp>
        <p:nvSpPr>
          <p:cNvPr id="5" name="Footer Placeholder 4">
            <a:extLst>
              <a:ext uri="{FF2B5EF4-FFF2-40B4-BE49-F238E27FC236}">
                <a16:creationId xmlns:a16="http://schemas.microsoft.com/office/drawing/2014/main" id="{E66CD5EF-87CF-48D8-A550-3795ADFC06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51B122-CA60-4F4A-A946-B2BAE15BE1FB}"/>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90759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FD159-C15E-4951-8141-FAAB1E95FF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7FF81E-CAC1-4F9B-8108-504CABF577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B51D60-5E8F-4F3D-B0CF-4A3E275717F0}"/>
              </a:ext>
            </a:extLst>
          </p:cNvPr>
          <p:cNvSpPr>
            <a:spLocks noGrp="1"/>
          </p:cNvSpPr>
          <p:nvPr>
            <p:ph type="dt" sz="half" idx="10"/>
          </p:nvPr>
        </p:nvSpPr>
        <p:spPr/>
        <p:txBody>
          <a:bodyPr/>
          <a:lstStyle/>
          <a:p>
            <a:fld id="{54DED5A8-5C4E-4DA0-8518-96E3CE629E3C}" type="datetimeFigureOut">
              <a:rPr lang="en-US" smtClean="0"/>
              <a:t>11/3/2025</a:t>
            </a:fld>
            <a:endParaRPr lang="en-US"/>
          </a:p>
        </p:txBody>
      </p:sp>
      <p:sp>
        <p:nvSpPr>
          <p:cNvPr id="5" name="Footer Placeholder 4">
            <a:extLst>
              <a:ext uri="{FF2B5EF4-FFF2-40B4-BE49-F238E27FC236}">
                <a16:creationId xmlns:a16="http://schemas.microsoft.com/office/drawing/2014/main" id="{CF801675-D2A7-4C14-A4AE-AC611C304A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C1DCC6-1C9E-45B4-98B6-C36CE666E12F}"/>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3866698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F4ECE-5BA7-4404-AEF6-F1C8F5231B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A99C6C-607E-4966-B3F7-732AED5025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AAEC5D-1808-47A6-9D9D-BEB96C9C18F2}"/>
              </a:ext>
            </a:extLst>
          </p:cNvPr>
          <p:cNvSpPr>
            <a:spLocks noGrp="1"/>
          </p:cNvSpPr>
          <p:nvPr>
            <p:ph type="dt" sz="half" idx="10"/>
          </p:nvPr>
        </p:nvSpPr>
        <p:spPr/>
        <p:txBody>
          <a:bodyPr/>
          <a:lstStyle/>
          <a:p>
            <a:fld id="{54DED5A8-5C4E-4DA0-8518-96E3CE629E3C}" type="datetimeFigureOut">
              <a:rPr lang="en-US" smtClean="0"/>
              <a:t>11/3/2025</a:t>
            </a:fld>
            <a:endParaRPr lang="en-US"/>
          </a:p>
        </p:txBody>
      </p:sp>
      <p:sp>
        <p:nvSpPr>
          <p:cNvPr id="5" name="Footer Placeholder 4">
            <a:extLst>
              <a:ext uri="{FF2B5EF4-FFF2-40B4-BE49-F238E27FC236}">
                <a16:creationId xmlns:a16="http://schemas.microsoft.com/office/drawing/2014/main" id="{EC92E6C0-A340-4C01-9CF5-A1F6943CDA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9502E9-5530-4D79-94A9-29C1FC3274D2}"/>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684303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C51BC-390F-4D31-9EFE-7EEB6115C5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07C5C8-C638-427D-97E5-1529790936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8AEC31-2555-403C-B0EC-F8E2B43886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9540F7B-29BF-47D1-BC6F-AD4A92AFD671}"/>
              </a:ext>
            </a:extLst>
          </p:cNvPr>
          <p:cNvSpPr>
            <a:spLocks noGrp="1"/>
          </p:cNvSpPr>
          <p:nvPr>
            <p:ph type="dt" sz="half" idx="10"/>
          </p:nvPr>
        </p:nvSpPr>
        <p:spPr/>
        <p:txBody>
          <a:bodyPr/>
          <a:lstStyle/>
          <a:p>
            <a:fld id="{54DED5A8-5C4E-4DA0-8518-96E3CE629E3C}" type="datetimeFigureOut">
              <a:rPr lang="en-US" smtClean="0"/>
              <a:t>11/3/2025</a:t>
            </a:fld>
            <a:endParaRPr lang="en-US"/>
          </a:p>
        </p:txBody>
      </p:sp>
      <p:sp>
        <p:nvSpPr>
          <p:cNvPr id="6" name="Footer Placeholder 5">
            <a:extLst>
              <a:ext uri="{FF2B5EF4-FFF2-40B4-BE49-F238E27FC236}">
                <a16:creationId xmlns:a16="http://schemas.microsoft.com/office/drawing/2014/main" id="{F90D90B4-B2B7-4A03-A4BE-AE1DDDD64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8269BB-282C-4CFB-B503-1AAFF2E9B668}"/>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458538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EC1CB-4795-4CE9-89E6-CEC13C2C156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CBC9DB8-74A2-449C-8FEA-79BD3CC51B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E5112E-A0F8-4910-9307-645F5E1AAB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F2B5728-316C-4E5D-A493-3DE8E7A439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6D1F0D-15A3-480A-835F-928E2ABEAF1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071B3F7-E9AD-45B0-BC51-1D749D8AEBAA}"/>
              </a:ext>
            </a:extLst>
          </p:cNvPr>
          <p:cNvSpPr>
            <a:spLocks noGrp="1"/>
          </p:cNvSpPr>
          <p:nvPr>
            <p:ph type="dt" sz="half" idx="10"/>
          </p:nvPr>
        </p:nvSpPr>
        <p:spPr/>
        <p:txBody>
          <a:bodyPr/>
          <a:lstStyle/>
          <a:p>
            <a:fld id="{54DED5A8-5C4E-4DA0-8518-96E3CE629E3C}" type="datetimeFigureOut">
              <a:rPr lang="en-US" smtClean="0"/>
              <a:t>11/3/2025</a:t>
            </a:fld>
            <a:endParaRPr lang="en-US"/>
          </a:p>
        </p:txBody>
      </p:sp>
      <p:sp>
        <p:nvSpPr>
          <p:cNvPr id="8" name="Footer Placeholder 7">
            <a:extLst>
              <a:ext uri="{FF2B5EF4-FFF2-40B4-BE49-F238E27FC236}">
                <a16:creationId xmlns:a16="http://schemas.microsoft.com/office/drawing/2014/main" id="{60DCFAA0-5198-4658-8AE3-25FF2707016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BC7047-A97B-48D9-AEAC-6BFC29B46E28}"/>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4166968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E0880-46E3-4B9B-BFF6-528B8A017AE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3D4050-79D8-4115-B44A-DD780215B266}"/>
              </a:ext>
            </a:extLst>
          </p:cNvPr>
          <p:cNvSpPr>
            <a:spLocks noGrp="1"/>
          </p:cNvSpPr>
          <p:nvPr>
            <p:ph type="dt" sz="half" idx="10"/>
          </p:nvPr>
        </p:nvSpPr>
        <p:spPr/>
        <p:txBody>
          <a:bodyPr/>
          <a:lstStyle/>
          <a:p>
            <a:fld id="{54DED5A8-5C4E-4DA0-8518-96E3CE629E3C}" type="datetimeFigureOut">
              <a:rPr lang="en-US" smtClean="0"/>
              <a:t>11/3/2025</a:t>
            </a:fld>
            <a:endParaRPr lang="en-US"/>
          </a:p>
        </p:txBody>
      </p:sp>
      <p:sp>
        <p:nvSpPr>
          <p:cNvPr id="4" name="Footer Placeholder 3">
            <a:extLst>
              <a:ext uri="{FF2B5EF4-FFF2-40B4-BE49-F238E27FC236}">
                <a16:creationId xmlns:a16="http://schemas.microsoft.com/office/drawing/2014/main" id="{D8B7A38F-9F94-4760-9332-0F3C81BD090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95A5E8D-0C2E-49A7-8B44-B1F21C08BBD9}"/>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1929321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5642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F55CF-00C9-9346-F85F-F47A5782987D}"/>
              </a:ext>
            </a:extLst>
          </p:cNvPr>
          <p:cNvSpPr>
            <a:spLocks noGrp="1"/>
          </p:cNvSpPr>
          <p:nvPr>
            <p:ph type="title"/>
          </p:nvPr>
        </p:nvSpPr>
        <p:spPr>
          <a:xfrm>
            <a:off x="2238374" y="495300"/>
            <a:ext cx="7829551" cy="5305426"/>
          </a:xfrm>
          <a:blipFill>
            <a:blip r:embed="rId2">
              <a:alphaModFix amt="32000"/>
            </a:blip>
            <a:stretch>
              <a:fillRect/>
            </a:stretch>
          </a:blipFill>
        </p:spPr>
        <p:txBody>
          <a:bodyPr/>
          <a:lstStyle/>
          <a:p>
            <a:endParaRPr lang="en-US"/>
          </a:p>
        </p:txBody>
      </p:sp>
      <p:sp>
        <p:nvSpPr>
          <p:cNvPr id="3" name="Date Placeholder 2">
            <a:extLst>
              <a:ext uri="{FF2B5EF4-FFF2-40B4-BE49-F238E27FC236}">
                <a16:creationId xmlns:a16="http://schemas.microsoft.com/office/drawing/2014/main" id="{F3E84EA5-7962-CDD1-64AD-B3905650CC14}"/>
              </a:ext>
            </a:extLst>
          </p:cNvPr>
          <p:cNvSpPr>
            <a:spLocks noGrp="1"/>
          </p:cNvSpPr>
          <p:nvPr>
            <p:ph type="dt" sz="half" idx="10"/>
          </p:nvPr>
        </p:nvSpPr>
        <p:spPr/>
        <p:txBody>
          <a:bodyPr/>
          <a:lstStyle/>
          <a:p>
            <a:fld id="{54DED5A8-5C4E-4DA0-8518-96E3CE629E3C}" type="datetimeFigureOut">
              <a:rPr lang="en-US" smtClean="0"/>
              <a:t>11/3/2025</a:t>
            </a:fld>
            <a:endParaRPr lang="en-US"/>
          </a:p>
        </p:txBody>
      </p:sp>
      <p:sp>
        <p:nvSpPr>
          <p:cNvPr id="4" name="Footer Placeholder 3">
            <a:extLst>
              <a:ext uri="{FF2B5EF4-FFF2-40B4-BE49-F238E27FC236}">
                <a16:creationId xmlns:a16="http://schemas.microsoft.com/office/drawing/2014/main" id="{81727FA6-98B2-C721-9CC4-4A95F52DF9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2B8132-4B94-F446-D912-F1E8A32C7819}"/>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1151401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BE191-D561-45E5-AB13-2B5ED1434F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FCC26C6-DFB6-48EE-9C25-1B2929E26F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4D8C740-C109-4F86-9B48-A0D57941E1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7EA6F5-7495-4F56-8C04-926B4C270FFA}"/>
              </a:ext>
            </a:extLst>
          </p:cNvPr>
          <p:cNvSpPr>
            <a:spLocks noGrp="1"/>
          </p:cNvSpPr>
          <p:nvPr>
            <p:ph type="dt" sz="half" idx="10"/>
          </p:nvPr>
        </p:nvSpPr>
        <p:spPr/>
        <p:txBody>
          <a:bodyPr/>
          <a:lstStyle/>
          <a:p>
            <a:fld id="{54DED5A8-5C4E-4DA0-8518-96E3CE629E3C}" type="datetimeFigureOut">
              <a:rPr lang="en-US" smtClean="0"/>
              <a:t>11/3/2025</a:t>
            </a:fld>
            <a:endParaRPr lang="en-US"/>
          </a:p>
        </p:txBody>
      </p:sp>
      <p:sp>
        <p:nvSpPr>
          <p:cNvPr id="6" name="Footer Placeholder 5">
            <a:extLst>
              <a:ext uri="{FF2B5EF4-FFF2-40B4-BE49-F238E27FC236}">
                <a16:creationId xmlns:a16="http://schemas.microsoft.com/office/drawing/2014/main" id="{139BDE65-61C6-4A5F-B249-FBE3FBAE4C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E00FA0-DDBE-444E-ABCB-47DBF940374C}"/>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961426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alphaModFix amt="25000"/>
            <a:lum/>
          </a:blip>
          <a:srcRect/>
          <a:stretch>
            <a:fillRect l="18000" t="23000" r="18000" b="1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C81709-A4F7-400B-A5D8-D7DDFB2003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5C26233-7D55-4481-9BDA-134F1A12EA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551A5F-2FB8-426D-9BA1-2D6ABB8D1B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DED5A8-5C4E-4DA0-8518-96E3CE629E3C}" type="datetimeFigureOut">
              <a:rPr lang="en-US" smtClean="0"/>
              <a:t>11/3/2025</a:t>
            </a:fld>
            <a:endParaRPr lang="en-US"/>
          </a:p>
        </p:txBody>
      </p:sp>
      <p:sp>
        <p:nvSpPr>
          <p:cNvPr id="5" name="Footer Placeholder 4">
            <a:extLst>
              <a:ext uri="{FF2B5EF4-FFF2-40B4-BE49-F238E27FC236}">
                <a16:creationId xmlns:a16="http://schemas.microsoft.com/office/drawing/2014/main" id="{5C80403A-AE9D-4A38-8ECE-D69859AA5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46B6D79-10A4-4335-B199-520DED2998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A4F420-37A5-4CB0-AE1B-FF6DF4CEDEA2}" type="slidenum">
              <a:rPr lang="en-US" smtClean="0"/>
              <a:t>‹#›</a:t>
            </a:fld>
            <a:endParaRPr lang="en-US"/>
          </a:p>
        </p:txBody>
      </p:sp>
    </p:spTree>
    <p:extLst>
      <p:ext uri="{BB962C8B-B14F-4D97-AF65-F5344CB8AC3E}">
        <p14:creationId xmlns:p14="http://schemas.microsoft.com/office/powerpoint/2010/main" val="6960657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wtoon.com/ws/bqPvlf4Zk7t/1/m"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6.png"/><Relationship Id="rId5" Type="http://schemas.microsoft.com/office/2007/relationships/hdphoto" Target="../media/hdphoto1.wdp"/><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l="11000" t="-9000" r="2000" b="-12000"/>
          </a:stretch>
        </a:blipFill>
        <a:effectLst/>
      </p:bgPr>
    </p:bg>
    <p:spTree>
      <p:nvGrpSpPr>
        <p:cNvPr id="1" name="">
          <a:extLst>
            <a:ext uri="{FF2B5EF4-FFF2-40B4-BE49-F238E27FC236}">
              <a16:creationId xmlns:a16="http://schemas.microsoft.com/office/drawing/2014/main" id="{68B7CF42-46B9-1B8D-E833-AFC568BFC8EC}"/>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E6A42281-F022-4F5C-B4A3-37ACE36125B9}"/>
              </a:ext>
            </a:extLst>
          </p:cNvPr>
          <p:cNvSpPr/>
          <p:nvPr/>
        </p:nvSpPr>
        <p:spPr>
          <a:xfrm>
            <a:off x="249917" y="385696"/>
            <a:ext cx="3261486" cy="6748780"/>
          </a:xfrm>
          <a:custGeom>
            <a:avLst/>
            <a:gdLst/>
            <a:ahLst/>
            <a:cxnLst/>
            <a:rect l="l" t="t" r="r" b="b"/>
            <a:pathLst>
              <a:path w="2819400" h="6748780">
                <a:moveTo>
                  <a:pt x="0" y="6748271"/>
                </a:moveTo>
                <a:lnTo>
                  <a:pt x="2819400" y="6748271"/>
                </a:lnTo>
                <a:lnTo>
                  <a:pt x="2819400" y="0"/>
                </a:lnTo>
                <a:lnTo>
                  <a:pt x="0" y="0"/>
                </a:lnTo>
                <a:lnTo>
                  <a:pt x="0" y="6748271"/>
                </a:lnTo>
                <a:close/>
              </a:path>
            </a:pathLst>
          </a:custGeom>
          <a:noFill/>
        </p:spPr>
        <p:txBody>
          <a:bodyPr wrap="square" lIns="0" tIns="0" rIns="0" bIns="0" rtlCol="0"/>
          <a:lstStyle/>
          <a:p>
            <a:endParaRPr/>
          </a:p>
        </p:txBody>
      </p:sp>
      <p:sp>
        <p:nvSpPr>
          <p:cNvPr id="6" name="object 6">
            <a:extLst>
              <a:ext uri="{FF2B5EF4-FFF2-40B4-BE49-F238E27FC236}">
                <a16:creationId xmlns:a16="http://schemas.microsoft.com/office/drawing/2014/main" id="{11B59C9F-A276-ED52-4C26-69052195A46C}"/>
              </a:ext>
            </a:extLst>
          </p:cNvPr>
          <p:cNvSpPr txBox="1"/>
          <p:nvPr/>
        </p:nvSpPr>
        <p:spPr>
          <a:xfrm>
            <a:off x="777667" y="4350736"/>
            <a:ext cx="10400231" cy="1017586"/>
          </a:xfrm>
          <a:prstGeom prst="rect">
            <a:avLst/>
          </a:prstGeom>
        </p:spPr>
        <p:txBody>
          <a:bodyPr vert="horz" wrap="square" lIns="0" tIns="93345" rIns="0" bIns="0" rtlCol="0">
            <a:spAutoFit/>
          </a:bodyPr>
          <a:lstStyle/>
          <a:p>
            <a:pPr marL="12700">
              <a:spcBef>
                <a:spcPts val="735"/>
              </a:spcBef>
            </a:pPr>
            <a:r>
              <a:rPr lang="en-US" sz="2000" b="1" i="1" spc="-10">
                <a:solidFill>
                  <a:srgbClr val="800000"/>
                </a:solidFill>
                <a:latin typeface="Calibri"/>
                <a:cs typeface="Calibri"/>
              </a:rPr>
              <a:t>Theme &amp; A </a:t>
            </a:r>
            <a:r>
              <a:rPr sz="2000" b="1" i="1" spc="-10">
                <a:solidFill>
                  <a:srgbClr val="800000"/>
                </a:solidFill>
                <a:latin typeface="Calibri"/>
                <a:cs typeface="Calibri"/>
              </a:rPr>
              <a:t>Statement</a:t>
            </a:r>
            <a:r>
              <a:rPr sz="2000" b="1" i="1" spc="-5">
                <a:solidFill>
                  <a:srgbClr val="800000"/>
                </a:solidFill>
                <a:latin typeface="Calibri"/>
                <a:cs typeface="Calibri"/>
              </a:rPr>
              <a:t> </a:t>
            </a:r>
            <a:r>
              <a:rPr lang="en-US" sz="2000" b="1" i="1" spc="-5">
                <a:solidFill>
                  <a:srgbClr val="800000"/>
                </a:solidFill>
                <a:latin typeface="Calibri"/>
                <a:cs typeface="Calibri"/>
              </a:rPr>
              <a:t>a</a:t>
            </a:r>
            <a:r>
              <a:rPr sz="2000" b="1" i="1">
                <a:solidFill>
                  <a:srgbClr val="800000"/>
                </a:solidFill>
                <a:latin typeface="Calibri"/>
                <a:cs typeface="Calibri"/>
              </a:rPr>
              <a:t>bo</a:t>
            </a:r>
            <a:r>
              <a:rPr lang="en-US" sz="2000" b="1" i="1">
                <a:solidFill>
                  <a:srgbClr val="800000"/>
                </a:solidFill>
                <a:latin typeface="Calibri"/>
                <a:cs typeface="Calibri"/>
              </a:rPr>
              <a:t>u</a:t>
            </a:r>
            <a:r>
              <a:rPr sz="2000" b="1" i="1">
                <a:solidFill>
                  <a:srgbClr val="800000"/>
                </a:solidFill>
                <a:latin typeface="Calibri"/>
                <a:cs typeface="Calibri"/>
              </a:rPr>
              <a:t>t</a:t>
            </a:r>
            <a:r>
              <a:rPr sz="2000" b="1" i="1" spc="-5">
                <a:solidFill>
                  <a:srgbClr val="800000"/>
                </a:solidFill>
                <a:latin typeface="Calibri"/>
                <a:cs typeface="Calibri"/>
              </a:rPr>
              <a:t> </a:t>
            </a:r>
            <a:r>
              <a:rPr sz="2000" b="1" i="1" spc="-10">
                <a:solidFill>
                  <a:srgbClr val="800000"/>
                </a:solidFill>
                <a:latin typeface="Calibri"/>
                <a:cs typeface="Calibri"/>
              </a:rPr>
              <a:t>Learning</a:t>
            </a:r>
            <a:r>
              <a:rPr lang="en-US" sz="2000" b="1" i="1" spc="-10">
                <a:solidFill>
                  <a:srgbClr val="800000"/>
                </a:solidFill>
                <a:latin typeface="Calibri"/>
                <a:cs typeface="Calibri"/>
              </a:rPr>
              <a:t>: </a:t>
            </a:r>
            <a:r>
              <a:rPr lang="en-US" sz="2000" b="1">
                <a:latin typeface="Aptos Display" panose="020B0004020202020204" pitchFamily="34" charset="0"/>
                <a:sym typeface="Wingdings" panose="05000000000000000000" pitchFamily="2" charset="2"/>
              </a:rPr>
              <a:t></a:t>
            </a:r>
            <a:r>
              <a:rPr lang="en-CA" sz="2000" b="1">
                <a:latin typeface="Aptos Display" panose="020B0004020202020204" pitchFamily="34" charset="0"/>
                <a:sym typeface="Wingdings" panose="05000000000000000000" pitchFamily="2" charset="2"/>
              </a:rPr>
              <a:t>Community:  </a:t>
            </a:r>
            <a:r>
              <a:rPr lang="en-CA" sz="2000" b="0" i="0" u="none" strike="noStrike">
                <a:solidFill>
                  <a:srgbClr val="000000"/>
                </a:solidFill>
                <a:effectLst/>
                <a:latin typeface="-webkit-standard"/>
              </a:rPr>
              <a:t>A strong community fosters learning by creating a space where diverse voices are heard, knowledge is shared freely, and growth is a collective journey—not an individual race</a:t>
            </a:r>
            <a:endParaRPr lang="en-US" sz="2000" spc="-10">
              <a:highlight>
                <a:srgbClr val="FFFF00"/>
              </a:highlight>
              <a:latin typeface="Calibri"/>
              <a:cs typeface="Calibri"/>
            </a:endParaRPr>
          </a:p>
        </p:txBody>
      </p:sp>
      <p:sp>
        <p:nvSpPr>
          <p:cNvPr id="14" name="object 14">
            <a:extLst>
              <a:ext uri="{FF2B5EF4-FFF2-40B4-BE49-F238E27FC236}">
                <a16:creationId xmlns:a16="http://schemas.microsoft.com/office/drawing/2014/main" id="{612447D5-A7E5-FCFF-DC7E-380F00DACF34}"/>
              </a:ext>
            </a:extLst>
          </p:cNvPr>
          <p:cNvSpPr txBox="1"/>
          <p:nvPr/>
        </p:nvSpPr>
        <p:spPr>
          <a:xfrm>
            <a:off x="3346196" y="3074365"/>
            <a:ext cx="1591945" cy="187325"/>
          </a:xfrm>
          <a:prstGeom prst="rect">
            <a:avLst/>
          </a:prstGeom>
        </p:spPr>
        <p:txBody>
          <a:bodyPr vert="horz" wrap="square" lIns="0" tIns="13335" rIns="0" bIns="0" rtlCol="0">
            <a:spAutoFit/>
          </a:bodyPr>
          <a:lstStyle/>
          <a:p>
            <a:pPr marL="12700">
              <a:lnSpc>
                <a:spcPct val="100000"/>
              </a:lnSpc>
              <a:spcBef>
                <a:spcPts val="105"/>
              </a:spcBef>
            </a:pPr>
            <a:r>
              <a:rPr sz="1050">
                <a:solidFill>
                  <a:srgbClr val="FFFFFF"/>
                </a:solidFill>
                <a:latin typeface="Calibri"/>
                <a:cs typeface="Calibri"/>
              </a:rPr>
              <a:t>HIGH</a:t>
            </a:r>
            <a:r>
              <a:rPr sz="1050" spc="-40">
                <a:solidFill>
                  <a:srgbClr val="FFFFFF"/>
                </a:solidFill>
                <a:latin typeface="Calibri"/>
                <a:cs typeface="Calibri"/>
              </a:rPr>
              <a:t> </a:t>
            </a:r>
            <a:r>
              <a:rPr sz="1050">
                <a:solidFill>
                  <a:srgbClr val="FFFFFF"/>
                </a:solidFill>
                <a:latin typeface="Calibri"/>
                <a:cs typeface="Calibri"/>
              </a:rPr>
              <a:t>QUALITY</a:t>
            </a:r>
            <a:r>
              <a:rPr sz="1050" spc="-15">
                <a:solidFill>
                  <a:srgbClr val="FFFFFF"/>
                </a:solidFill>
                <a:latin typeface="Calibri"/>
                <a:cs typeface="Calibri"/>
              </a:rPr>
              <a:t> </a:t>
            </a:r>
            <a:r>
              <a:rPr sz="1050" spc="-10">
                <a:solidFill>
                  <a:srgbClr val="FFFFFF"/>
                </a:solidFill>
                <a:latin typeface="Calibri"/>
                <a:cs typeface="Calibri"/>
              </a:rPr>
              <a:t>INSTRUCTION</a:t>
            </a:r>
            <a:endParaRPr sz="1050">
              <a:latin typeface="Calibri"/>
              <a:cs typeface="Calibri"/>
            </a:endParaRPr>
          </a:p>
        </p:txBody>
      </p:sp>
      <p:sp>
        <p:nvSpPr>
          <p:cNvPr id="11" name="TextBox 10">
            <a:extLst>
              <a:ext uri="{FF2B5EF4-FFF2-40B4-BE49-F238E27FC236}">
                <a16:creationId xmlns:a16="http://schemas.microsoft.com/office/drawing/2014/main" id="{0134711A-6F9F-DA58-ABEB-964C32047ADF}"/>
              </a:ext>
            </a:extLst>
          </p:cNvPr>
          <p:cNvSpPr txBox="1"/>
          <p:nvPr/>
        </p:nvSpPr>
        <p:spPr>
          <a:xfrm>
            <a:off x="1781581" y="511871"/>
            <a:ext cx="8460768" cy="427809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600" b="1" u="sng">
                <a:latin typeface="Aptos Display" panose="020B0004020202020204" pitchFamily="34" charset="0"/>
              </a:rPr>
              <a:t>2025-2026 School Growth Plan</a:t>
            </a:r>
            <a:endParaRPr lang="en-US" sz="3600" b="1" u="sng">
              <a:solidFill>
                <a:srgbClr val="000000"/>
              </a:solidFill>
              <a:latin typeface="Aptos Display" panose="020B0004020202020204" pitchFamily="34" charset="0"/>
            </a:endParaRPr>
          </a:p>
          <a:p>
            <a:pPr algn="l"/>
            <a:endParaRPr lang="en-US" sz="3600" b="1">
              <a:latin typeface="Aptos Display" panose="020B0004020202020204" pitchFamily="34" charset="0"/>
            </a:endParaRPr>
          </a:p>
          <a:p>
            <a:r>
              <a:rPr lang="en-US" sz="2800" b="1">
                <a:latin typeface="Aptos Display"/>
              </a:rPr>
              <a:t>School &amp; Location:  Uplands Elementary School, 4110 Thomas Street, Terrace, BC</a:t>
            </a:r>
            <a:endParaRPr lang="en-US" sz="2800">
              <a:highlight>
                <a:srgbClr val="FFFF00"/>
              </a:highlight>
              <a:latin typeface="Aptos Display" panose="020B0004020202020204" pitchFamily="34" charset="0"/>
            </a:endParaRPr>
          </a:p>
          <a:p>
            <a:pPr algn="l"/>
            <a:endParaRPr lang="en-US" sz="2000" b="1">
              <a:latin typeface="Aptos Display" panose="020B0004020202020204" pitchFamily="34" charset="0"/>
            </a:endParaRPr>
          </a:p>
          <a:p>
            <a:r>
              <a:rPr lang="en-US" sz="2800" b="1">
                <a:latin typeface="Aptos Display"/>
              </a:rPr>
              <a:t>Principal: Annette McAlpine</a:t>
            </a:r>
            <a:endParaRPr lang="en-US" sz="2800">
              <a:highlight>
                <a:srgbClr val="FFFF00"/>
              </a:highlight>
              <a:latin typeface="Aptos Display" panose="020B0004020202020204" pitchFamily="34" charset="0"/>
            </a:endParaRPr>
          </a:p>
          <a:p>
            <a:pPr algn="l"/>
            <a:endParaRPr lang="en-US" sz="2000" b="1">
              <a:latin typeface="Aptos Display" panose="020B0004020202020204" pitchFamily="34" charset="0"/>
            </a:endParaRPr>
          </a:p>
          <a:p>
            <a:r>
              <a:rPr lang="en-US" sz="2800" b="1">
                <a:latin typeface="Aptos Display"/>
              </a:rPr>
              <a:t>Issue Date: September 29, 2025</a:t>
            </a:r>
            <a:endParaRPr lang="en-US" sz="2800">
              <a:latin typeface="Aptos Display" panose="020B0004020202020204" pitchFamily="34" charset="0"/>
            </a:endParaRPr>
          </a:p>
          <a:p>
            <a:pPr algn="l"/>
            <a:endParaRPr lang="en-US" sz="2400" b="1"/>
          </a:p>
          <a:p>
            <a:pPr algn="l"/>
            <a:endParaRPr lang="en-US" sz="2400" b="1"/>
          </a:p>
        </p:txBody>
      </p:sp>
      <p:sp>
        <p:nvSpPr>
          <p:cNvPr id="2" name="TextBox 1">
            <a:extLst>
              <a:ext uri="{FF2B5EF4-FFF2-40B4-BE49-F238E27FC236}">
                <a16:creationId xmlns:a16="http://schemas.microsoft.com/office/drawing/2014/main" id="{878FF18B-BBCB-CC7F-57D9-1FEDDB42A777}"/>
              </a:ext>
            </a:extLst>
          </p:cNvPr>
          <p:cNvSpPr txBox="1"/>
          <p:nvPr/>
        </p:nvSpPr>
        <p:spPr>
          <a:xfrm>
            <a:off x="846031" y="5331126"/>
            <a:ext cx="10331867" cy="707886"/>
          </a:xfrm>
          <a:prstGeom prst="rect">
            <a:avLst/>
          </a:prstGeom>
          <a:noFill/>
        </p:spPr>
        <p:txBody>
          <a:bodyPr wrap="square" lIns="91440" tIns="45720" rIns="91440" bIns="45720" rtlCol="0" anchor="t">
            <a:spAutoFit/>
          </a:bodyPr>
          <a:lstStyle/>
          <a:p>
            <a:r>
              <a:rPr lang="en-US" sz="2000" b="1" i="1" spc="-10">
                <a:solidFill>
                  <a:srgbClr val="800000"/>
                </a:solidFill>
                <a:cs typeface="Calibri"/>
              </a:rPr>
              <a:t>School Video link (optional): </a:t>
            </a:r>
            <a:r>
              <a:rPr lang="en-US" sz="2000" b="1">
                <a:latin typeface="Aptos Display"/>
                <a:sym typeface="Wingdings" panose="05000000000000000000" pitchFamily="2" charset="2"/>
              </a:rPr>
              <a:t> </a:t>
            </a:r>
            <a:r>
              <a:rPr lang="en-US" sz="2000">
                <a:ea typeface="+mn-lt"/>
                <a:cs typeface="+mn-lt"/>
                <a:sym typeface="Wingdings" panose="05000000000000000000" pitchFamily="2" charset="2"/>
                <a:hlinkClick r:id="rId3"/>
              </a:rPr>
              <a:t>Life at Uplands</a:t>
            </a:r>
            <a:endParaRPr lang="en-US" sz="2000" b="1">
              <a:latin typeface="Aptos Display"/>
              <a:sym typeface="Wingdings" panose="05000000000000000000" pitchFamily="2" charset="2"/>
            </a:endParaRPr>
          </a:p>
          <a:p>
            <a:endParaRPr lang="en-US" sz="2000" b="1">
              <a:latin typeface="Aptos Display"/>
              <a:sym typeface="Wingdings" panose="05000000000000000000" pitchFamily="2" charset="2"/>
            </a:endParaRPr>
          </a:p>
        </p:txBody>
      </p:sp>
    </p:spTree>
    <p:extLst>
      <p:ext uri="{BB962C8B-B14F-4D97-AF65-F5344CB8AC3E}">
        <p14:creationId xmlns:p14="http://schemas.microsoft.com/office/powerpoint/2010/main" val="2643556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271C116C-D014-F766-8564-F648C12A72B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4A4CB1B0-8240-803D-1070-61E9ECBDBD62}"/>
              </a:ext>
            </a:extLst>
          </p:cNvPr>
          <p:cNvSpPr/>
          <p:nvPr/>
        </p:nvSpPr>
        <p:spPr>
          <a:xfrm>
            <a:off x="0" y="623851"/>
            <a:ext cx="12191999" cy="419450"/>
          </a:xfrm>
          <a:prstGeom prst="rect">
            <a:avLst/>
          </a:prstGeom>
          <a:solidFill>
            <a:srgbClr val="E43C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7" name="Picture 6">
            <a:extLst>
              <a:ext uri="{FF2B5EF4-FFF2-40B4-BE49-F238E27FC236}">
                <a16:creationId xmlns:a16="http://schemas.microsoft.com/office/drawing/2014/main" id="{D1A686A9-191C-F8FA-6F94-604A899CBE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4597" y="695324"/>
            <a:ext cx="333071" cy="275424"/>
          </a:xfrm>
          <a:prstGeom prst="rect">
            <a:avLst/>
          </a:prstGeom>
        </p:spPr>
      </p:pic>
      <p:sp>
        <p:nvSpPr>
          <p:cNvPr id="8" name="TextBox 7">
            <a:extLst>
              <a:ext uri="{FF2B5EF4-FFF2-40B4-BE49-F238E27FC236}">
                <a16:creationId xmlns:a16="http://schemas.microsoft.com/office/drawing/2014/main" id="{5C785659-22BA-6393-0E70-AFB60B50B8A5}"/>
              </a:ext>
            </a:extLst>
          </p:cNvPr>
          <p:cNvSpPr txBox="1"/>
          <p:nvPr/>
        </p:nvSpPr>
        <p:spPr>
          <a:xfrm>
            <a:off x="5522910" y="661149"/>
            <a:ext cx="1296632" cy="400110"/>
          </a:xfrm>
          <a:prstGeom prst="rect">
            <a:avLst/>
          </a:prstGeom>
          <a:noFill/>
        </p:spPr>
        <p:txBody>
          <a:bodyPr wrap="square" rtlCol="0">
            <a:spAutoFit/>
          </a:bodyPr>
          <a:lstStyle/>
          <a:p>
            <a:r>
              <a:rPr lang="en-US" sz="2000" b="1">
                <a:solidFill>
                  <a:schemeClr val="bg1"/>
                </a:solidFill>
                <a:latin typeface="Aptos Display" panose="020B0004020202020204" pitchFamily="34" charset="0"/>
              </a:rPr>
              <a:t>LITERACY </a:t>
            </a:r>
          </a:p>
        </p:txBody>
      </p:sp>
      <p:sp>
        <p:nvSpPr>
          <p:cNvPr id="23" name="Rectangle 22">
            <a:extLst>
              <a:ext uri="{FF2B5EF4-FFF2-40B4-BE49-F238E27FC236}">
                <a16:creationId xmlns:a16="http://schemas.microsoft.com/office/drawing/2014/main" id="{88520B47-1703-B00F-0092-DA781713D98B}"/>
              </a:ext>
            </a:extLst>
          </p:cNvPr>
          <p:cNvSpPr/>
          <p:nvPr/>
        </p:nvSpPr>
        <p:spPr>
          <a:xfrm>
            <a:off x="3636060" y="2711364"/>
            <a:ext cx="5296978" cy="3457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a:solidFill>
                  <a:srgbClr val="E43C2F"/>
                </a:solidFill>
                <a:latin typeface="Aptos Display" panose="020B0004020202020204" pitchFamily="34" charset="0"/>
              </a:rPr>
              <a:t>School Actions/Strategy</a:t>
            </a:r>
            <a:endParaRPr lang="en-US"/>
          </a:p>
          <a:p>
            <a:r>
              <a:rPr lang="en-US" sz="1200" b="1">
                <a:solidFill>
                  <a:schemeClr val="tx1"/>
                </a:solidFill>
                <a:latin typeface="Aptos Display"/>
              </a:rPr>
              <a:t>Literacy Actions</a:t>
            </a:r>
          </a:p>
          <a:p>
            <a:pPr algn="ctr"/>
            <a:endParaRPr lang="en-US" sz="200" b="1">
              <a:solidFill>
                <a:srgbClr val="E43C2F"/>
              </a:solidFill>
              <a:latin typeface="Aptos Display" panose="020B0004020202020204" pitchFamily="34" charset="0"/>
            </a:endParaRPr>
          </a:p>
          <a:p>
            <a:pPr marL="228600" indent="-228600">
              <a:spcAft>
                <a:spcPts val="700"/>
              </a:spcAft>
              <a:buFont typeface="+mj-lt"/>
              <a:buAutoNum type="arabicPeriod"/>
            </a:pPr>
            <a:r>
              <a:rPr lang="en-CA" sz="1400">
                <a:solidFill>
                  <a:schemeClr val="tx1"/>
                </a:solidFill>
                <a:latin typeface="Aptos Display"/>
              </a:rPr>
              <a:t>Create structured literacy blocks using the District Literacy Framework .</a:t>
            </a:r>
          </a:p>
          <a:p>
            <a:pPr marL="228600" indent="-228600">
              <a:spcAft>
                <a:spcPts val="700"/>
              </a:spcAft>
              <a:buAutoNum type="arabicPeriod"/>
            </a:pPr>
            <a:r>
              <a:rPr lang="en-CA" sz="1400">
                <a:solidFill>
                  <a:schemeClr val="tx1"/>
                </a:solidFill>
                <a:latin typeface="Aptos Display"/>
              </a:rPr>
              <a:t>Support new teachers with the implementation of UFLI and the use of </a:t>
            </a:r>
            <a:r>
              <a:rPr lang="en-CA" sz="1400" err="1">
                <a:solidFill>
                  <a:schemeClr val="tx1"/>
                </a:solidFill>
                <a:latin typeface="Aptos Display"/>
              </a:rPr>
              <a:t>Acadience</a:t>
            </a:r>
            <a:r>
              <a:rPr lang="en-CA" sz="1400">
                <a:solidFill>
                  <a:schemeClr val="tx1"/>
                </a:solidFill>
                <a:latin typeface="Aptos Display"/>
              </a:rPr>
              <a:t> as a K to 6 screener.</a:t>
            </a:r>
          </a:p>
          <a:p>
            <a:pPr marL="228600" indent="-228600">
              <a:spcAft>
                <a:spcPts val="700"/>
              </a:spcAft>
              <a:buFontTx/>
              <a:buAutoNum type="arabicPeriod"/>
            </a:pPr>
            <a:r>
              <a:rPr lang="en-CA" sz="1400">
                <a:solidFill>
                  <a:schemeClr val="tx1"/>
                </a:solidFill>
                <a:latin typeface="Aptos Display"/>
              </a:rPr>
              <a:t>Examine </a:t>
            </a:r>
            <a:r>
              <a:rPr lang="en-CA" sz="1400" err="1">
                <a:solidFill>
                  <a:schemeClr val="tx1"/>
                </a:solidFill>
                <a:latin typeface="Aptos Display"/>
              </a:rPr>
              <a:t>Acadience</a:t>
            </a:r>
            <a:r>
              <a:rPr lang="en-CA" sz="1400">
                <a:solidFill>
                  <a:schemeClr val="tx1"/>
                </a:solidFill>
                <a:latin typeface="Aptos Display"/>
              </a:rPr>
              <a:t> data with teams and establish </a:t>
            </a:r>
            <a:r>
              <a:rPr lang="en-CA" sz="1400" b="1">
                <a:solidFill>
                  <a:schemeClr val="tx1"/>
                </a:solidFill>
                <a:latin typeface="Aptos Display"/>
              </a:rPr>
              <a:t>SMART goals </a:t>
            </a:r>
            <a:r>
              <a:rPr lang="en-CA" sz="1400">
                <a:solidFill>
                  <a:schemeClr val="tx1"/>
                </a:solidFill>
                <a:latin typeface="Aptos Display"/>
              </a:rPr>
              <a:t>to develop a literacy plan for increased student outcomes.</a:t>
            </a:r>
          </a:p>
          <a:p>
            <a:pPr marL="228600" indent="-228600">
              <a:spcAft>
                <a:spcPts val="700"/>
              </a:spcAft>
              <a:buFontTx/>
              <a:buAutoNum type="arabicPeriod"/>
            </a:pPr>
            <a:r>
              <a:rPr lang="en-CA" sz="1400">
                <a:solidFill>
                  <a:schemeClr val="tx1"/>
                </a:solidFill>
                <a:latin typeface="Aptos Display"/>
                <a:ea typeface="Calibri" panose="020F0502020204030204"/>
                <a:cs typeface="Calibri" panose="020F0502020204030204"/>
              </a:rPr>
              <a:t>Work with literacy support teachers to develop a system of support for all students in yellow and red areas of </a:t>
            </a:r>
            <a:r>
              <a:rPr lang="en-CA" sz="1400" err="1">
                <a:solidFill>
                  <a:schemeClr val="tx1"/>
                </a:solidFill>
                <a:latin typeface="Aptos Display"/>
                <a:ea typeface="Calibri" panose="020F0502020204030204"/>
                <a:cs typeface="Calibri" panose="020F0502020204030204"/>
              </a:rPr>
              <a:t>Acadience</a:t>
            </a:r>
            <a:r>
              <a:rPr lang="en-CA" sz="1400">
                <a:solidFill>
                  <a:schemeClr val="tx1"/>
                </a:solidFill>
                <a:latin typeface="Aptos Display"/>
                <a:ea typeface="Calibri" panose="020F0502020204030204"/>
                <a:cs typeface="Calibri" panose="020F0502020204030204"/>
              </a:rPr>
              <a:t>.</a:t>
            </a:r>
          </a:p>
          <a:p>
            <a:pPr marL="228600" indent="-228600">
              <a:spcAft>
                <a:spcPts val="700"/>
              </a:spcAft>
              <a:buFontTx/>
              <a:buAutoNum type="arabicPeriod"/>
            </a:pPr>
            <a:r>
              <a:rPr lang="en-CA" sz="1400">
                <a:solidFill>
                  <a:schemeClr val="tx1"/>
                </a:solidFill>
                <a:latin typeface="Aptos Display"/>
                <a:ea typeface="Calibri" panose="020F0502020204030204"/>
                <a:cs typeface="Calibri" panose="020F0502020204030204"/>
              </a:rPr>
              <a:t>Emphasize literacy instruction across all subject areas.</a:t>
            </a:r>
          </a:p>
          <a:p>
            <a:pPr marL="228600" indent="-228600">
              <a:spcAft>
                <a:spcPts val="700"/>
              </a:spcAft>
              <a:buFontTx/>
              <a:buAutoNum type="arabicPeriod"/>
            </a:pPr>
            <a:r>
              <a:rPr lang="en-CA" sz="1400">
                <a:solidFill>
                  <a:schemeClr val="tx1"/>
                </a:solidFill>
                <a:latin typeface="Aptos Display"/>
                <a:ea typeface="Calibri" panose="020F0502020204030204"/>
                <a:cs typeface="Calibri" panose="020F0502020204030204"/>
              </a:rPr>
              <a:t>Implement the use of Empower for Tier III intervention.</a:t>
            </a:r>
          </a:p>
          <a:p>
            <a:pPr marL="228600" indent="-228600">
              <a:spcAft>
                <a:spcPts val="700"/>
              </a:spcAft>
              <a:buFontTx/>
              <a:buAutoNum type="arabicPeriod"/>
            </a:pPr>
            <a:r>
              <a:rPr lang="en-CA" sz="1400">
                <a:solidFill>
                  <a:schemeClr val="tx1"/>
                </a:solidFill>
                <a:latin typeface="Aptos Display"/>
                <a:ea typeface="Calibri" panose="020F0502020204030204"/>
                <a:cs typeface="Calibri" panose="020F0502020204030204"/>
              </a:rPr>
              <a:t>Provide more choice to enhance student engagement and creativity.</a:t>
            </a:r>
          </a:p>
          <a:p>
            <a:pPr marL="228600" indent="-228600">
              <a:spcAft>
                <a:spcPts val="700"/>
              </a:spcAft>
              <a:buFontTx/>
              <a:buAutoNum type="arabicPeriod"/>
            </a:pPr>
            <a:r>
              <a:rPr lang="en-CA" sz="1400">
                <a:solidFill>
                  <a:schemeClr val="tx1"/>
                </a:solidFill>
                <a:latin typeface="Aptos Display"/>
                <a:ea typeface="Calibri" panose="020F0502020204030204"/>
                <a:cs typeface="Calibri" panose="020F0502020204030204"/>
              </a:rPr>
              <a:t>Examine data throughout the year and adjust goals and programme delivery as needed.</a:t>
            </a:r>
          </a:p>
          <a:p>
            <a:pPr marL="228600" indent="-228600">
              <a:buFont typeface="+mj-lt"/>
              <a:buAutoNum type="arabicPeriod"/>
            </a:pPr>
            <a:endParaRPr lang="en-US" sz="1100">
              <a:solidFill>
                <a:schemeClr val="tx1"/>
              </a:solidFill>
              <a:ea typeface="Calibri" panose="020F0502020204030204"/>
              <a:cs typeface="Calibri" panose="020F0502020204030204"/>
            </a:endParaRPr>
          </a:p>
        </p:txBody>
      </p:sp>
      <p:sp>
        <p:nvSpPr>
          <p:cNvPr id="24" name="Rectangle 23">
            <a:extLst>
              <a:ext uri="{FF2B5EF4-FFF2-40B4-BE49-F238E27FC236}">
                <a16:creationId xmlns:a16="http://schemas.microsoft.com/office/drawing/2014/main" id="{85C25218-56BD-8A9E-531D-B66BA692F8FB}"/>
              </a:ext>
            </a:extLst>
          </p:cNvPr>
          <p:cNvSpPr/>
          <p:nvPr/>
        </p:nvSpPr>
        <p:spPr>
          <a:xfrm>
            <a:off x="9036120" y="2715819"/>
            <a:ext cx="2657442" cy="30851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a:solidFill>
                  <a:srgbClr val="E43C2F"/>
                </a:solidFill>
                <a:latin typeface="Aptos Display" panose="020B0004020202020204" pitchFamily="34" charset="0"/>
              </a:rPr>
              <a:t>School Data &amp; Evidence</a:t>
            </a:r>
          </a:p>
          <a:p>
            <a:r>
              <a:rPr lang="en-US" sz="1400" b="1">
                <a:solidFill>
                  <a:schemeClr val="tx1"/>
                </a:solidFill>
                <a:latin typeface="Aptos Display"/>
              </a:rPr>
              <a:t>Literacy Measures:</a:t>
            </a:r>
          </a:p>
          <a:p>
            <a:endParaRPr lang="en-US" sz="1200" b="1">
              <a:solidFill>
                <a:schemeClr val="tx1"/>
              </a:solidFill>
              <a:latin typeface="Aptos Display"/>
            </a:endParaRPr>
          </a:p>
          <a:p>
            <a:pPr marL="171450" indent="-171450">
              <a:spcAft>
                <a:spcPts val="700"/>
              </a:spcAft>
              <a:buFont typeface="Arial"/>
              <a:buChar char="•"/>
            </a:pPr>
            <a:r>
              <a:rPr lang="en-US" sz="1400">
                <a:solidFill>
                  <a:schemeClr val="tx1"/>
                </a:solidFill>
                <a:latin typeface="Aptos Display"/>
              </a:rPr>
              <a:t>FSA Grade 4</a:t>
            </a:r>
            <a:endParaRPr lang="en-US" sz="1400">
              <a:solidFill>
                <a:schemeClr val="tx1"/>
              </a:solidFill>
              <a:latin typeface="Aptos Display" panose="020B0004020202020204" pitchFamily="34" charset="0"/>
            </a:endParaRPr>
          </a:p>
          <a:p>
            <a:pPr marL="171450" indent="-171450">
              <a:spcAft>
                <a:spcPts val="700"/>
              </a:spcAft>
              <a:buFont typeface="Arial"/>
              <a:buChar char="•"/>
            </a:pPr>
            <a:r>
              <a:rPr lang="en-US" sz="1400">
                <a:solidFill>
                  <a:schemeClr val="tx1"/>
                </a:solidFill>
                <a:latin typeface="Aptos Display"/>
              </a:rPr>
              <a:t>School-Wide Write</a:t>
            </a:r>
          </a:p>
          <a:p>
            <a:pPr marL="171450" indent="-171450">
              <a:spcAft>
                <a:spcPts val="700"/>
              </a:spcAft>
              <a:buFont typeface="Arial"/>
              <a:buChar char="•"/>
            </a:pPr>
            <a:r>
              <a:rPr lang="en-US" sz="1400" err="1">
                <a:solidFill>
                  <a:schemeClr val="tx1"/>
                </a:solidFill>
                <a:latin typeface="Aptos Display"/>
              </a:rPr>
              <a:t>Adadience</a:t>
            </a:r>
            <a:r>
              <a:rPr lang="en-US" sz="1400">
                <a:solidFill>
                  <a:schemeClr val="tx1"/>
                </a:solidFill>
                <a:latin typeface="Aptos Display"/>
              </a:rPr>
              <a:t> Data</a:t>
            </a:r>
          </a:p>
          <a:p>
            <a:pPr marL="171450" indent="-171450">
              <a:spcAft>
                <a:spcPts val="700"/>
              </a:spcAft>
              <a:buFont typeface="Arial"/>
              <a:buChar char="•"/>
            </a:pPr>
            <a:r>
              <a:rPr lang="en-US" sz="1400">
                <a:solidFill>
                  <a:schemeClr val="tx1"/>
                </a:solidFill>
                <a:latin typeface="Aptos Display"/>
              </a:rPr>
              <a:t>Student Self-Assessments</a:t>
            </a:r>
            <a:endParaRPr lang="en-US" sz="1400">
              <a:solidFill>
                <a:schemeClr val="tx1"/>
              </a:solidFill>
              <a:latin typeface="Aptos Display" panose="020B0004020202020204" pitchFamily="34" charset="0"/>
            </a:endParaRPr>
          </a:p>
          <a:p>
            <a:pPr marL="171450" indent="-171450">
              <a:spcAft>
                <a:spcPts val="700"/>
              </a:spcAft>
              <a:buFont typeface="Arial"/>
              <a:buChar char="•"/>
            </a:pPr>
            <a:r>
              <a:rPr lang="en-US" sz="1400">
                <a:solidFill>
                  <a:schemeClr val="tx1"/>
                </a:solidFill>
                <a:latin typeface="Aptos Display"/>
              </a:rPr>
              <a:t>Individual Education Plans (IEPs) (as applicable)</a:t>
            </a:r>
            <a:endParaRPr lang="en-US" sz="1400">
              <a:solidFill>
                <a:schemeClr val="tx1"/>
              </a:solidFill>
              <a:latin typeface="Aptos Display" panose="020B0004020202020204" pitchFamily="34" charset="0"/>
            </a:endParaRPr>
          </a:p>
          <a:p>
            <a:pPr marL="171450" indent="-171450">
              <a:spcAft>
                <a:spcPts val="700"/>
              </a:spcAft>
              <a:buFont typeface="Arial"/>
              <a:buChar char="•"/>
            </a:pPr>
            <a:r>
              <a:rPr lang="en-US" sz="1400">
                <a:solidFill>
                  <a:schemeClr val="tx1"/>
                </a:solidFill>
                <a:latin typeface="Aptos Display"/>
                <a:ea typeface="Calibri" panose="020F0502020204030204"/>
                <a:cs typeface="Calibri" panose="020F0502020204030204"/>
              </a:rPr>
              <a:t>Multi-Tiered System Support (MTSS)</a:t>
            </a:r>
            <a:endParaRPr lang="en-US" sz="1400">
              <a:solidFill>
                <a:schemeClr val="tx1"/>
              </a:solidFill>
              <a:latin typeface="Aptos Display" panose="020B0004020202020204" pitchFamily="34" charset="0"/>
              <a:ea typeface="Calibri" panose="020F0502020204030204"/>
              <a:cs typeface="Calibri" panose="020F0502020204030204"/>
            </a:endParaRPr>
          </a:p>
          <a:p>
            <a:endParaRPr lang="en-US" sz="200" b="1">
              <a:solidFill>
                <a:srgbClr val="E43C2F"/>
              </a:solidFill>
              <a:latin typeface="Aptos Display" panose="020B0004020202020204" pitchFamily="34" charset="0"/>
              <a:ea typeface="Calibri" panose="020F0502020204030204"/>
              <a:cs typeface="Calibri" panose="020F0502020204030204"/>
            </a:endParaRPr>
          </a:p>
          <a:p>
            <a:endParaRPr lang="en-US" sz="200">
              <a:solidFill>
                <a:schemeClr val="tx1"/>
              </a:solidFill>
              <a:latin typeface="Aptos Display" panose="020B0004020202020204" pitchFamily="34" charset="0"/>
              <a:ea typeface="Calibri" panose="020F0502020204030204"/>
              <a:cs typeface="Calibri" panose="020F0502020204030204"/>
            </a:endParaRPr>
          </a:p>
          <a:p>
            <a:endParaRPr lang="en-US" sz="1100">
              <a:solidFill>
                <a:schemeClr val="tx1"/>
              </a:solidFill>
              <a:ea typeface="Calibri" panose="020F0502020204030204"/>
              <a:cs typeface="Calibri" panose="020F0502020204030204"/>
            </a:endParaRPr>
          </a:p>
        </p:txBody>
      </p:sp>
      <p:pic>
        <p:nvPicPr>
          <p:cNvPr id="6" name="Picture 5">
            <a:extLst>
              <a:ext uri="{FF2B5EF4-FFF2-40B4-BE49-F238E27FC236}">
                <a16:creationId xmlns:a16="http://schemas.microsoft.com/office/drawing/2014/main" id="{6D0FBFDB-2998-65F9-7EC9-A645F4CC5778}"/>
              </a:ext>
            </a:extLst>
          </p:cNvPr>
          <p:cNvPicPr>
            <a:picLocks noChangeAspect="1"/>
          </p:cNvPicPr>
          <p:nvPr/>
        </p:nvPicPr>
        <p:blipFill>
          <a:blip r:embed="rId4"/>
          <a:stretch>
            <a:fillRect/>
          </a:stretch>
        </p:blipFill>
        <p:spPr>
          <a:xfrm>
            <a:off x="119638" y="75636"/>
            <a:ext cx="4051145" cy="540889"/>
          </a:xfrm>
          <a:prstGeom prst="rect">
            <a:avLst/>
          </a:prstGeom>
        </p:spPr>
      </p:pic>
      <p:sp>
        <p:nvSpPr>
          <p:cNvPr id="9" name="Rectangle 8">
            <a:extLst>
              <a:ext uri="{FF2B5EF4-FFF2-40B4-BE49-F238E27FC236}">
                <a16:creationId xmlns:a16="http://schemas.microsoft.com/office/drawing/2014/main" id="{4BBFA75B-640E-D4F0-EF80-48C0B874B52B}"/>
              </a:ext>
            </a:extLst>
          </p:cNvPr>
          <p:cNvSpPr/>
          <p:nvPr/>
        </p:nvSpPr>
        <p:spPr>
          <a:xfrm>
            <a:off x="240205" y="1381270"/>
            <a:ext cx="9753989" cy="32916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CA" sz="1600" b="1" i="0" u="none" strike="noStrike" dirty="0">
                <a:solidFill>
                  <a:srgbClr val="000000"/>
                </a:solidFill>
                <a:effectLst/>
                <a:latin typeface="-webkit-standard"/>
              </a:rPr>
              <a:t>Goal</a:t>
            </a:r>
            <a:r>
              <a:rPr lang="en-CA" sz="1600" b="0" i="0" u="none" strike="noStrike" dirty="0">
                <a:solidFill>
                  <a:srgbClr val="000000"/>
                </a:solidFill>
                <a:effectLst/>
                <a:latin typeface="-webkit-standard"/>
              </a:rPr>
              <a:t>  </a:t>
            </a:r>
            <a:endParaRPr lang="en-US" sz="1600" b="1" dirty="0">
              <a:solidFill>
                <a:srgbClr val="000000"/>
              </a:solidFill>
              <a:latin typeface="Aptos Display" panose="020B0004020202020204" pitchFamily="34" charset="0"/>
            </a:endParaRPr>
          </a:p>
          <a:p>
            <a:r>
              <a:rPr lang="en-CA" sz="1600" b="0" i="0" u="none" strike="noStrike" dirty="0">
                <a:solidFill>
                  <a:srgbClr val="000000"/>
                </a:solidFill>
                <a:effectLst/>
                <a:ea typeface="+mn-lt"/>
                <a:cs typeface="+mn-lt"/>
              </a:rPr>
              <a:t>At Uplands</a:t>
            </a:r>
            <a:r>
              <a:rPr lang="en-CA" sz="1600" dirty="0">
                <a:solidFill>
                  <a:srgbClr val="000000"/>
                </a:solidFill>
                <a:ea typeface="+mn-lt"/>
                <a:cs typeface="+mn-lt"/>
              </a:rPr>
              <a:t>,</a:t>
            </a:r>
            <a:r>
              <a:rPr lang="en-CA" sz="1600" b="0" i="0" u="none" strike="noStrike" dirty="0">
                <a:solidFill>
                  <a:srgbClr val="000000"/>
                </a:solidFill>
                <a:effectLst/>
                <a:ea typeface="+mn-lt"/>
                <a:cs typeface="+mn-lt"/>
              </a:rPr>
              <a:t> </a:t>
            </a:r>
            <a:r>
              <a:rPr lang="en-CA" sz="1600" dirty="0">
                <a:solidFill>
                  <a:srgbClr val="000000"/>
                </a:solidFill>
                <a:ea typeface="+mn-lt"/>
                <a:cs typeface="+mn-lt"/>
              </a:rPr>
              <a:t>we recognize, along with the First Peoples, that learning nurtures not only the self but also strengthens the community. We are</a:t>
            </a:r>
            <a:r>
              <a:rPr lang="en-CA" sz="1600" b="0" i="0" u="none" strike="noStrike" dirty="0">
                <a:solidFill>
                  <a:srgbClr val="000000"/>
                </a:solidFill>
                <a:effectLst/>
                <a:ea typeface="+mn-lt"/>
                <a:cs typeface="+mn-lt"/>
              </a:rPr>
              <a:t> </a:t>
            </a:r>
            <a:r>
              <a:rPr lang="en-CA" sz="1600" dirty="0">
                <a:solidFill>
                  <a:srgbClr val="000000"/>
                </a:solidFill>
                <a:ea typeface="+mn-lt"/>
                <a:cs typeface="+mn-lt"/>
              </a:rPr>
              <a:t>committed </a:t>
            </a:r>
            <a:r>
              <a:rPr lang="en-CA" sz="1600" b="0" i="0" u="none" strike="noStrike" dirty="0">
                <a:solidFill>
                  <a:srgbClr val="000000"/>
                </a:solidFill>
                <a:effectLst/>
                <a:ea typeface="+mn-lt"/>
                <a:cs typeface="+mn-lt"/>
              </a:rPr>
              <a:t>to ensuring that all students from kindergarten to grade six </a:t>
            </a:r>
            <a:r>
              <a:rPr lang="en-CA" sz="1600" dirty="0">
                <a:solidFill>
                  <a:srgbClr val="000000"/>
                </a:solidFill>
                <a:ea typeface="+mn-lt"/>
                <a:cs typeface="+mn-lt"/>
              </a:rPr>
              <a:t>develop </a:t>
            </a:r>
            <a:r>
              <a:rPr lang="en-CA" sz="1600" b="0" i="0" u="none" strike="noStrike" dirty="0">
                <a:solidFill>
                  <a:srgbClr val="000000"/>
                </a:solidFill>
                <a:effectLst/>
                <a:ea typeface="+mn-lt"/>
                <a:cs typeface="+mn-lt"/>
              </a:rPr>
              <a:t>proficiency in foundational literacy skills</a:t>
            </a:r>
            <a:r>
              <a:rPr lang="en-CA" sz="1600" dirty="0">
                <a:solidFill>
                  <a:srgbClr val="000000"/>
                </a:solidFill>
                <a:ea typeface="+mn-lt"/>
                <a:cs typeface="+mn-lt"/>
              </a:rPr>
              <a:t>, guided by the understanding that learning takes patience and time</a:t>
            </a:r>
            <a:r>
              <a:rPr lang="en-CA" sz="1600" b="0" i="0" u="none" strike="noStrike" dirty="0">
                <a:solidFill>
                  <a:srgbClr val="000000"/>
                </a:solidFill>
                <a:effectLst/>
                <a:ea typeface="+mn-lt"/>
                <a:cs typeface="+mn-lt"/>
              </a:rPr>
              <a:t>. Our goal is to enhance </a:t>
            </a:r>
            <a:r>
              <a:rPr lang="en-CA" sz="1600" dirty="0">
                <a:solidFill>
                  <a:srgbClr val="000000"/>
                </a:solidFill>
                <a:ea typeface="+mn-lt"/>
                <a:cs typeface="+mn-lt"/>
              </a:rPr>
              <a:t>student </a:t>
            </a:r>
            <a:r>
              <a:rPr lang="en-CA" sz="1600" b="0" i="0" u="none" strike="noStrike" dirty="0">
                <a:solidFill>
                  <a:srgbClr val="000000"/>
                </a:solidFill>
                <a:effectLst/>
                <a:ea typeface="+mn-lt"/>
                <a:cs typeface="+mn-lt"/>
              </a:rPr>
              <a:t>learning, engagement, and confidence</a:t>
            </a:r>
            <a:r>
              <a:rPr lang="en-CA" sz="1600" dirty="0">
                <a:solidFill>
                  <a:srgbClr val="000000"/>
                </a:solidFill>
                <a:ea typeface="+mn-lt"/>
                <a:cs typeface="+mn-lt"/>
              </a:rPr>
              <a:t>—</a:t>
            </a:r>
            <a:r>
              <a:rPr lang="en-CA" sz="1600" b="0" i="0" u="none" strike="noStrike" dirty="0">
                <a:solidFill>
                  <a:srgbClr val="000000"/>
                </a:solidFill>
                <a:effectLst/>
                <a:ea typeface="+mn-lt"/>
                <a:cs typeface="+mn-lt"/>
              </a:rPr>
              <a:t>empowering </a:t>
            </a:r>
            <a:r>
              <a:rPr lang="en-CA" sz="1600" dirty="0">
                <a:solidFill>
                  <a:srgbClr val="000000"/>
                </a:solidFill>
                <a:ea typeface="+mn-lt"/>
                <a:cs typeface="+mn-lt"/>
              </a:rPr>
              <a:t>students </a:t>
            </a:r>
            <a:r>
              <a:rPr lang="en-CA" sz="1600" b="0" i="0" u="none" strike="noStrike" dirty="0">
                <a:solidFill>
                  <a:srgbClr val="000000"/>
                </a:solidFill>
                <a:effectLst/>
                <a:ea typeface="+mn-lt"/>
                <a:cs typeface="+mn-lt"/>
              </a:rPr>
              <a:t>to communicate effectively in a variety of ways.</a:t>
            </a:r>
            <a:endParaRPr lang="en-US" dirty="0">
              <a:ea typeface="+mn-lt"/>
              <a:cs typeface="+mn-lt"/>
            </a:endParaRPr>
          </a:p>
        </p:txBody>
      </p:sp>
      <p:sp>
        <p:nvSpPr>
          <p:cNvPr id="10" name="Rectangle 9">
            <a:extLst>
              <a:ext uri="{FF2B5EF4-FFF2-40B4-BE49-F238E27FC236}">
                <a16:creationId xmlns:a16="http://schemas.microsoft.com/office/drawing/2014/main" id="{87091CFD-6EE2-C259-F38A-34AFC1F0BE2A}"/>
              </a:ext>
            </a:extLst>
          </p:cNvPr>
          <p:cNvSpPr/>
          <p:nvPr/>
        </p:nvSpPr>
        <p:spPr>
          <a:xfrm>
            <a:off x="235922" y="2920951"/>
            <a:ext cx="3325260" cy="22910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spcAft>
                <a:spcPts val="600"/>
              </a:spcAft>
            </a:pPr>
            <a:r>
              <a:rPr lang="en-US" sz="1600" b="1">
                <a:solidFill>
                  <a:schemeClr val="tx1"/>
                </a:solidFill>
                <a:latin typeface="Aptos Display"/>
              </a:rPr>
              <a:t>Objectives</a:t>
            </a:r>
            <a:endParaRPr lang="en-CA" sz="1600" b="1">
              <a:solidFill>
                <a:schemeClr val="tx1"/>
              </a:solidFill>
              <a:latin typeface="Aptos Display"/>
            </a:endParaRPr>
          </a:p>
          <a:p>
            <a:pPr marL="342900" indent="-342900">
              <a:spcAft>
                <a:spcPts val="600"/>
              </a:spcAft>
              <a:buAutoNum type="arabicPeriod"/>
            </a:pPr>
            <a:r>
              <a:rPr lang="en-CA" sz="1400">
                <a:solidFill>
                  <a:schemeClr val="tx1"/>
                </a:solidFill>
                <a:latin typeface="Aptos Display"/>
              </a:rPr>
              <a:t>We use literacy data to drive and adjust instruction for all our learners. </a:t>
            </a:r>
          </a:p>
          <a:p>
            <a:pPr marL="342900" indent="-342900">
              <a:spcAft>
                <a:spcPts val="600"/>
              </a:spcAft>
              <a:buAutoNum type="arabicPeriod"/>
            </a:pPr>
            <a:r>
              <a:rPr lang="en-CA" sz="1400">
                <a:solidFill>
                  <a:schemeClr val="tx1"/>
                </a:solidFill>
                <a:latin typeface="Aptos Display"/>
              </a:rPr>
              <a:t>We implement competency-based assessment and reporting.</a:t>
            </a:r>
          </a:p>
          <a:p>
            <a:pPr marL="342900" indent="-342900">
              <a:spcAft>
                <a:spcPts val="600"/>
              </a:spcAft>
              <a:buAutoNum type="arabicPeriod"/>
            </a:pPr>
            <a:r>
              <a:rPr lang="en-CA" sz="1400">
                <a:solidFill>
                  <a:schemeClr val="tx1"/>
                </a:solidFill>
                <a:latin typeface="Aptos Display"/>
              </a:rPr>
              <a:t>We offer the opportunity for all students to demonstrate their learning in ways that are meaningful to them</a:t>
            </a:r>
            <a:r>
              <a:rPr lang="en-CA" sz="1600">
                <a:solidFill>
                  <a:schemeClr val="tx1"/>
                </a:solidFill>
                <a:latin typeface="Aptos Display"/>
              </a:rPr>
              <a:t>.</a:t>
            </a:r>
            <a:endParaRPr lang="en-US" sz="1600">
              <a:solidFill>
                <a:schemeClr val="tx1"/>
              </a:solidFill>
              <a:latin typeface="Aptos Display"/>
            </a:endParaRPr>
          </a:p>
        </p:txBody>
      </p:sp>
      <p:sp>
        <p:nvSpPr>
          <p:cNvPr id="12" name="Rectangle 11">
            <a:extLst>
              <a:ext uri="{FF2B5EF4-FFF2-40B4-BE49-F238E27FC236}">
                <a16:creationId xmlns:a16="http://schemas.microsoft.com/office/drawing/2014/main" id="{46E6AE9E-63C3-D071-107D-7F01F549D336}"/>
              </a:ext>
            </a:extLst>
          </p:cNvPr>
          <p:cNvSpPr/>
          <p:nvPr/>
        </p:nvSpPr>
        <p:spPr>
          <a:xfrm>
            <a:off x="240205" y="5105474"/>
            <a:ext cx="3066125" cy="1643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spcAft>
                <a:spcPts val="600"/>
              </a:spcAft>
            </a:pPr>
            <a:r>
              <a:rPr lang="en-US" sz="1600" b="1" dirty="0">
                <a:solidFill>
                  <a:schemeClr val="tx1"/>
                </a:solidFill>
                <a:latin typeface="Aptos Display"/>
              </a:rPr>
              <a:t>District Data &amp; Evid</a:t>
            </a:r>
            <a:r>
              <a:rPr lang="en-CA" sz="1600" b="1" dirty="0">
                <a:solidFill>
                  <a:schemeClr val="tx1"/>
                </a:solidFill>
                <a:latin typeface="Aptos Display"/>
              </a:rPr>
              <a:t>e</a:t>
            </a:r>
            <a:r>
              <a:rPr lang="en-US" sz="1600" b="1" dirty="0" err="1">
                <a:solidFill>
                  <a:schemeClr val="tx1"/>
                </a:solidFill>
                <a:latin typeface="Aptos Display"/>
              </a:rPr>
              <a:t>nce</a:t>
            </a:r>
            <a:endParaRPr lang="en-CA" sz="1600" b="1" dirty="0">
              <a:solidFill>
                <a:schemeClr val="tx1"/>
              </a:solidFill>
              <a:latin typeface="Aptos Display"/>
            </a:endParaRPr>
          </a:p>
          <a:p>
            <a:pPr marL="171450" indent="-171450">
              <a:buFont typeface="Arial" panose="020B0604020202020204" pitchFamily="34" charset="0"/>
              <a:buChar char="•"/>
            </a:pPr>
            <a:r>
              <a:rPr lang="en-CA" sz="1400" dirty="0">
                <a:solidFill>
                  <a:schemeClr val="tx1"/>
                </a:solidFill>
                <a:latin typeface="Aptos Display"/>
              </a:rPr>
              <a:t>FSA 4 (Reading/Writing)</a:t>
            </a:r>
          </a:p>
          <a:p>
            <a:pPr marL="171450" indent="-171450">
              <a:buFont typeface="Arial" panose="020B0604020202020204" pitchFamily="34" charset="0"/>
              <a:buChar char="•"/>
            </a:pPr>
            <a:r>
              <a:rPr lang="en-CA" sz="1400" dirty="0" err="1">
                <a:solidFill>
                  <a:schemeClr val="tx1"/>
                </a:solidFill>
                <a:latin typeface="Aptos Display"/>
              </a:rPr>
              <a:t>Acadience</a:t>
            </a:r>
            <a:r>
              <a:rPr lang="en-CA" sz="1400" dirty="0">
                <a:solidFill>
                  <a:schemeClr val="tx1"/>
                </a:solidFill>
                <a:latin typeface="Aptos Display"/>
              </a:rPr>
              <a:t> Data</a:t>
            </a:r>
            <a:endParaRPr lang="en-CA" dirty="0">
              <a:solidFill>
                <a:schemeClr val="tx1"/>
              </a:solidFill>
              <a:ea typeface="Calibri"/>
              <a:cs typeface="Calibri"/>
            </a:endParaRPr>
          </a:p>
          <a:p>
            <a:pPr marL="171450" indent="-171450">
              <a:buFont typeface="Arial" panose="020B0604020202020204" pitchFamily="34" charset="0"/>
              <a:buChar char="•"/>
            </a:pPr>
            <a:r>
              <a:rPr lang="en-CA" sz="1400" dirty="0">
                <a:solidFill>
                  <a:schemeClr val="tx1"/>
                </a:solidFill>
                <a:latin typeface="Aptos Display"/>
              </a:rPr>
              <a:t>School-Wide Write</a:t>
            </a:r>
          </a:p>
          <a:p>
            <a:pPr marL="171450" indent="-171450">
              <a:buFont typeface="Arial" panose="020B0604020202020204" pitchFamily="34" charset="0"/>
              <a:buChar char="•"/>
            </a:pPr>
            <a:r>
              <a:rPr lang="en-CA" sz="1400" dirty="0">
                <a:solidFill>
                  <a:schemeClr val="tx1"/>
                </a:solidFill>
                <a:latin typeface="Aptos Display"/>
              </a:rPr>
              <a:t>Kindergarten Screener</a:t>
            </a:r>
            <a:endParaRPr lang="en-US" sz="1400" dirty="0">
              <a:solidFill>
                <a:schemeClr val="tx1"/>
              </a:solidFill>
              <a:latin typeface="Aptos Display"/>
            </a:endParaRPr>
          </a:p>
        </p:txBody>
      </p:sp>
      <p:sp>
        <p:nvSpPr>
          <p:cNvPr id="13" name="TextBox 12">
            <a:extLst>
              <a:ext uri="{FF2B5EF4-FFF2-40B4-BE49-F238E27FC236}">
                <a16:creationId xmlns:a16="http://schemas.microsoft.com/office/drawing/2014/main" id="{39B06165-65B2-2B5F-9714-1E876B050DDF}"/>
              </a:ext>
            </a:extLst>
          </p:cNvPr>
          <p:cNvSpPr txBox="1"/>
          <p:nvPr/>
        </p:nvSpPr>
        <p:spPr>
          <a:xfrm>
            <a:off x="237877" y="976424"/>
            <a:ext cx="7674305" cy="400110"/>
          </a:xfrm>
          <a:prstGeom prst="rect">
            <a:avLst/>
          </a:prstGeom>
          <a:noFill/>
        </p:spPr>
        <p:txBody>
          <a:bodyPr wrap="square" lIns="91440" tIns="45720" rIns="91440" bIns="45720" rtlCol="0" anchor="t">
            <a:spAutoFit/>
          </a:bodyPr>
          <a:lstStyle/>
          <a:p>
            <a:r>
              <a:rPr lang="en-US" sz="2000" b="1">
                <a:latin typeface="Aptos Display"/>
              </a:rPr>
              <a:t>Uplands Elementary School, Terrace</a:t>
            </a:r>
            <a:endParaRPr lang="en-CA" sz="1200" b="1">
              <a:latin typeface="Aptos Display" panose="020B0004020202020204" pitchFamily="34" charset="0"/>
            </a:endParaRPr>
          </a:p>
        </p:txBody>
      </p:sp>
      <p:pic>
        <p:nvPicPr>
          <p:cNvPr id="2" name="Picture 1" descr="Eagle.png">
            <a:extLst>
              <a:ext uri="{FF2B5EF4-FFF2-40B4-BE49-F238E27FC236}">
                <a16:creationId xmlns:a16="http://schemas.microsoft.com/office/drawing/2014/main" id="{0CA44DCA-D320-7888-E8FA-7954DAED623B}"/>
              </a:ext>
            </a:extLst>
          </p:cNvPr>
          <p:cNvPicPr>
            <a:picLocks noChangeAspect="1"/>
          </p:cNvPicPr>
          <p:nvPr/>
        </p:nvPicPr>
        <p:blipFill>
          <a:blip r:embed="rId5"/>
          <a:stretch>
            <a:fillRect/>
          </a:stretch>
        </p:blipFill>
        <p:spPr>
          <a:xfrm>
            <a:off x="9987495" y="1130043"/>
            <a:ext cx="1790855" cy="1432684"/>
          </a:xfrm>
          <a:prstGeom prst="rect">
            <a:avLst/>
          </a:prstGeom>
        </p:spPr>
      </p:pic>
      <p:sp>
        <p:nvSpPr>
          <p:cNvPr id="3" name="Rectangle 2">
            <a:extLst>
              <a:ext uri="{FF2B5EF4-FFF2-40B4-BE49-F238E27FC236}">
                <a16:creationId xmlns:a16="http://schemas.microsoft.com/office/drawing/2014/main" id="{54CFD7C8-9E87-BB3A-108B-79CB17121481}"/>
              </a:ext>
            </a:extLst>
          </p:cNvPr>
          <p:cNvSpPr/>
          <p:nvPr/>
        </p:nvSpPr>
        <p:spPr>
          <a:xfrm>
            <a:off x="11627338" y="1135184"/>
            <a:ext cx="425939" cy="14126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Rectangle 3">
            <a:extLst>
              <a:ext uri="{FF2B5EF4-FFF2-40B4-BE49-F238E27FC236}">
                <a16:creationId xmlns:a16="http://schemas.microsoft.com/office/drawing/2014/main" id="{169DE132-7714-E859-26DF-56C75507E722}"/>
              </a:ext>
            </a:extLst>
          </p:cNvPr>
          <p:cNvSpPr/>
          <p:nvPr/>
        </p:nvSpPr>
        <p:spPr>
          <a:xfrm rot="5400000">
            <a:off x="10772529" y="1726222"/>
            <a:ext cx="211017" cy="17740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Rectangle 10">
            <a:extLst>
              <a:ext uri="{FF2B5EF4-FFF2-40B4-BE49-F238E27FC236}">
                <a16:creationId xmlns:a16="http://schemas.microsoft.com/office/drawing/2014/main" id="{C4FD3CB7-7ECC-4214-0F28-FBC8393F7D77}"/>
              </a:ext>
            </a:extLst>
          </p:cNvPr>
          <p:cNvSpPr/>
          <p:nvPr/>
        </p:nvSpPr>
        <p:spPr>
          <a:xfrm rot="-5400000">
            <a:off x="4246683" y="-657472"/>
            <a:ext cx="308709" cy="177409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15835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E1400AE5-E3DF-E1F4-6F1C-70BDA1578E2F}"/>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D9A509B2-0D80-18FE-4763-9B227CA22F32}"/>
              </a:ext>
            </a:extLst>
          </p:cNvPr>
          <p:cNvSpPr/>
          <p:nvPr/>
        </p:nvSpPr>
        <p:spPr>
          <a:xfrm>
            <a:off x="0" y="623851"/>
            <a:ext cx="12191999" cy="419450"/>
          </a:xfrm>
          <a:prstGeom prst="rect">
            <a:avLst/>
          </a:prstGeom>
          <a:solidFill>
            <a:srgbClr val="F5A7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TextBox 7">
            <a:extLst>
              <a:ext uri="{FF2B5EF4-FFF2-40B4-BE49-F238E27FC236}">
                <a16:creationId xmlns:a16="http://schemas.microsoft.com/office/drawing/2014/main" id="{D0A55EBE-AB64-A3D6-A4E7-E2B7E087509D}"/>
              </a:ext>
            </a:extLst>
          </p:cNvPr>
          <p:cNvSpPr txBox="1"/>
          <p:nvPr/>
        </p:nvSpPr>
        <p:spPr>
          <a:xfrm>
            <a:off x="5189626" y="652603"/>
            <a:ext cx="1453770" cy="400110"/>
          </a:xfrm>
          <a:prstGeom prst="rect">
            <a:avLst/>
          </a:prstGeom>
          <a:noFill/>
        </p:spPr>
        <p:txBody>
          <a:bodyPr wrap="square" rtlCol="0">
            <a:spAutoFit/>
          </a:bodyPr>
          <a:lstStyle/>
          <a:p>
            <a:r>
              <a:rPr lang="en-US" sz="2000" b="1">
                <a:solidFill>
                  <a:schemeClr val="bg1"/>
                </a:solidFill>
              </a:rPr>
              <a:t>NUMERACY</a:t>
            </a:r>
          </a:p>
        </p:txBody>
      </p:sp>
      <p:sp>
        <p:nvSpPr>
          <p:cNvPr id="23" name="Rectangle 22">
            <a:extLst>
              <a:ext uri="{FF2B5EF4-FFF2-40B4-BE49-F238E27FC236}">
                <a16:creationId xmlns:a16="http://schemas.microsoft.com/office/drawing/2014/main" id="{0F3D8D86-2A91-41F4-1710-E85750C6F064}"/>
              </a:ext>
            </a:extLst>
          </p:cNvPr>
          <p:cNvSpPr/>
          <p:nvPr/>
        </p:nvSpPr>
        <p:spPr>
          <a:xfrm>
            <a:off x="3513065" y="2557136"/>
            <a:ext cx="5611343" cy="39209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a:solidFill>
                  <a:srgbClr val="F5A706"/>
                </a:solidFill>
                <a:latin typeface="Aptos Display" panose="020B0004020202020204" pitchFamily="34" charset="0"/>
              </a:rPr>
              <a:t>School Actions/Strategy</a:t>
            </a:r>
            <a:endParaRPr lang="en-US"/>
          </a:p>
          <a:p>
            <a:pPr>
              <a:spcAft>
                <a:spcPts val="600"/>
              </a:spcAft>
            </a:pPr>
            <a:r>
              <a:rPr lang="en-US" sz="1400" b="1">
                <a:solidFill>
                  <a:schemeClr val="tx1"/>
                </a:solidFill>
                <a:latin typeface="Aptos Display"/>
              </a:rPr>
              <a:t>Numeracy Actions</a:t>
            </a:r>
          </a:p>
          <a:p>
            <a:pPr marL="342900" indent="-342900">
              <a:spcAft>
                <a:spcPts val="600"/>
              </a:spcAft>
              <a:buAutoNum type="arabicPeriod"/>
            </a:pPr>
            <a:r>
              <a:rPr lang="en-US" sz="1400">
                <a:solidFill>
                  <a:schemeClr val="tx1"/>
                </a:solidFill>
                <a:latin typeface="Aptos Display"/>
              </a:rPr>
              <a:t>Collect and analyze data (e.g., standardized assessments, report card marks, classroom-based assessments).</a:t>
            </a:r>
            <a:endParaRPr lang="en-US">
              <a:solidFill>
                <a:schemeClr val="tx1"/>
              </a:solidFill>
              <a:latin typeface="Calibri" panose="020F0502020204030204"/>
              <a:ea typeface="Calibri" panose="020F0502020204030204"/>
              <a:cs typeface="Calibri" panose="020F0502020204030204"/>
            </a:endParaRPr>
          </a:p>
          <a:p>
            <a:pPr marL="342900" indent="-342900">
              <a:spcAft>
                <a:spcPts val="600"/>
              </a:spcAft>
              <a:buAutoNum type="arabicPeriod"/>
            </a:pPr>
            <a:r>
              <a:rPr lang="en-US" sz="1400">
                <a:solidFill>
                  <a:schemeClr val="tx1"/>
                </a:solidFill>
                <a:latin typeface="Aptos Display"/>
              </a:rPr>
              <a:t>Identify achievement gaps  by grade level, class, and student subgroups.</a:t>
            </a:r>
            <a:endParaRPr lang="en-US">
              <a:solidFill>
                <a:schemeClr val="tx1"/>
              </a:solidFill>
              <a:latin typeface="Calibri" panose="020F0502020204030204"/>
              <a:ea typeface="Calibri" panose="020F0502020204030204"/>
              <a:cs typeface="Calibri" panose="020F0502020204030204"/>
            </a:endParaRPr>
          </a:p>
          <a:p>
            <a:pPr marL="342900" indent="-342900">
              <a:spcAft>
                <a:spcPts val="600"/>
              </a:spcAft>
              <a:buAutoNum type="arabicPeriod"/>
            </a:pPr>
            <a:r>
              <a:rPr lang="en-US" sz="1400">
                <a:solidFill>
                  <a:schemeClr val="tx1"/>
                </a:solidFill>
                <a:latin typeface="Aptos Display"/>
              </a:rPr>
              <a:t>Establish SMART goals focused on improving numeracy outcomes.</a:t>
            </a:r>
            <a:endParaRPr lang="en-US">
              <a:solidFill>
                <a:schemeClr val="tx1"/>
              </a:solidFill>
              <a:latin typeface="Calibri" panose="020F0502020204030204"/>
              <a:ea typeface="Calibri" panose="020F0502020204030204"/>
              <a:cs typeface="Calibri" panose="020F0502020204030204"/>
            </a:endParaRPr>
          </a:p>
          <a:p>
            <a:pPr marL="342900" indent="-342900">
              <a:spcAft>
                <a:spcPts val="600"/>
              </a:spcAft>
              <a:buAutoNum type="arabicPeriod"/>
            </a:pPr>
            <a:r>
              <a:rPr lang="en-US" sz="1400">
                <a:solidFill>
                  <a:schemeClr val="tx1"/>
                </a:solidFill>
                <a:latin typeface="Aptos Display"/>
              </a:rPr>
              <a:t>Promote balanced math instruction (fluency, conceptual understanding, and application).</a:t>
            </a:r>
            <a:endParaRPr lang="en-US">
              <a:solidFill>
                <a:schemeClr val="tx1"/>
              </a:solidFill>
              <a:latin typeface="Calibri" panose="020F0502020204030204"/>
              <a:ea typeface="Calibri" panose="020F0502020204030204"/>
              <a:cs typeface="Calibri" panose="020F0502020204030204"/>
            </a:endParaRPr>
          </a:p>
          <a:p>
            <a:pPr marL="342900" indent="-342900">
              <a:spcAft>
                <a:spcPts val="600"/>
              </a:spcAft>
              <a:buAutoNum type="arabicPeriod"/>
            </a:pPr>
            <a:r>
              <a:rPr lang="en-US" sz="1400">
                <a:solidFill>
                  <a:schemeClr val="tx1"/>
                </a:solidFill>
                <a:latin typeface="Aptos Display"/>
              </a:rPr>
              <a:t>Use assessment data to identify students needing additional support.</a:t>
            </a:r>
            <a:endParaRPr lang="en-US">
              <a:solidFill>
                <a:schemeClr val="tx1"/>
              </a:solidFill>
              <a:latin typeface="Calibri" panose="020F0502020204030204"/>
              <a:ea typeface="Calibri" panose="020F0502020204030204"/>
              <a:cs typeface="Calibri" panose="020F0502020204030204"/>
            </a:endParaRPr>
          </a:p>
          <a:p>
            <a:pPr marL="342900" indent="-342900">
              <a:spcAft>
                <a:spcPts val="600"/>
              </a:spcAft>
              <a:buAutoNum type="arabicPeriod"/>
            </a:pPr>
            <a:r>
              <a:rPr lang="en-US" sz="1400">
                <a:solidFill>
                  <a:schemeClr val="tx1"/>
                </a:solidFill>
                <a:latin typeface="Aptos Display"/>
              </a:rPr>
              <a:t>Increase teacher efficacy through professional development opportunities (e.g., Lunch and Learns).</a:t>
            </a:r>
            <a:endParaRPr lang="en-US">
              <a:solidFill>
                <a:schemeClr val="tx1"/>
              </a:solidFill>
              <a:latin typeface="Calibri" panose="020F0502020204030204"/>
              <a:ea typeface="Calibri" panose="020F0502020204030204"/>
              <a:cs typeface="Calibri" panose="020F0502020204030204"/>
            </a:endParaRPr>
          </a:p>
          <a:p>
            <a:pPr marL="342900" indent="-342900">
              <a:spcAft>
                <a:spcPts val="600"/>
              </a:spcAft>
              <a:buAutoNum type="arabicPeriod"/>
            </a:pPr>
            <a:r>
              <a:rPr lang="en-US" sz="1400">
                <a:solidFill>
                  <a:schemeClr val="tx1"/>
                </a:solidFill>
                <a:latin typeface="Aptos Display"/>
              </a:rPr>
              <a:t>Share successes and challenges across staff to build collective efficacy.</a:t>
            </a:r>
            <a:endParaRPr lang="en-US">
              <a:solidFill>
                <a:schemeClr val="tx1"/>
              </a:solidFill>
              <a:latin typeface="Calibri" panose="020F0502020204030204"/>
              <a:ea typeface="Calibri" panose="020F0502020204030204"/>
              <a:cs typeface="Calibri" panose="020F0502020204030204"/>
            </a:endParaRPr>
          </a:p>
        </p:txBody>
      </p:sp>
      <p:sp>
        <p:nvSpPr>
          <p:cNvPr id="24" name="Rectangle 23">
            <a:extLst>
              <a:ext uri="{FF2B5EF4-FFF2-40B4-BE49-F238E27FC236}">
                <a16:creationId xmlns:a16="http://schemas.microsoft.com/office/drawing/2014/main" id="{BB89788B-007D-2322-7E03-49BA94A3BC22}"/>
              </a:ext>
            </a:extLst>
          </p:cNvPr>
          <p:cNvSpPr/>
          <p:nvPr/>
        </p:nvSpPr>
        <p:spPr>
          <a:xfrm>
            <a:off x="9225709" y="2672657"/>
            <a:ext cx="2360561" cy="30803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a:solidFill>
                  <a:srgbClr val="F5A706"/>
                </a:solidFill>
                <a:latin typeface="Aptos Display" panose="020B0004020202020204" pitchFamily="34" charset="0"/>
              </a:rPr>
              <a:t>School Data &amp; Evidence</a:t>
            </a:r>
          </a:p>
          <a:p>
            <a:pPr>
              <a:spcAft>
                <a:spcPts val="600"/>
              </a:spcAft>
            </a:pPr>
            <a:r>
              <a:rPr lang="en-US" sz="1400" b="1">
                <a:solidFill>
                  <a:schemeClr val="tx1"/>
                </a:solidFill>
                <a:latin typeface="Aptos Display"/>
              </a:rPr>
              <a:t>Numerary Measures</a:t>
            </a:r>
          </a:p>
          <a:p>
            <a:pPr marL="285750">
              <a:spcAft>
                <a:spcPts val="600"/>
              </a:spcAft>
              <a:buFont typeface="Arial"/>
              <a:buChar char="•"/>
            </a:pPr>
            <a:r>
              <a:rPr lang="en-US" sz="1400">
                <a:solidFill>
                  <a:schemeClr val="tx1"/>
                </a:solidFill>
                <a:latin typeface="Aptos Display"/>
              </a:rPr>
              <a:t>Grade-Level District Numeracy Results</a:t>
            </a:r>
            <a:endParaRPr lang="en-US" sz="1400">
              <a:solidFill>
                <a:schemeClr val="tx1"/>
              </a:solidFill>
              <a:latin typeface="Aptos Display" panose="020B0004020202020204" pitchFamily="34" charset="0"/>
            </a:endParaRPr>
          </a:p>
          <a:p>
            <a:pPr marL="285750">
              <a:spcAft>
                <a:spcPts val="600"/>
              </a:spcAft>
              <a:buFont typeface="Arial"/>
              <a:buChar char="•"/>
            </a:pPr>
            <a:r>
              <a:rPr lang="en-US" sz="1400">
                <a:solidFill>
                  <a:schemeClr val="tx1"/>
                </a:solidFill>
                <a:latin typeface="Aptos Display"/>
              </a:rPr>
              <a:t>FSA (Grade 4)</a:t>
            </a:r>
            <a:endParaRPr lang="en-US" sz="1400">
              <a:solidFill>
                <a:schemeClr val="tx1"/>
              </a:solidFill>
              <a:latin typeface="Aptos Display" panose="020B0004020202020204" pitchFamily="34" charset="0"/>
            </a:endParaRPr>
          </a:p>
          <a:p>
            <a:pPr marL="285750">
              <a:spcAft>
                <a:spcPts val="600"/>
              </a:spcAft>
              <a:buFont typeface="Arial"/>
              <a:buChar char="•"/>
            </a:pPr>
            <a:r>
              <a:rPr lang="en-US" sz="1400">
                <a:solidFill>
                  <a:schemeClr val="tx1"/>
                </a:solidFill>
                <a:latin typeface="Aptos Display"/>
              </a:rPr>
              <a:t>Report Card Results</a:t>
            </a:r>
          </a:p>
          <a:p>
            <a:pPr marL="285750">
              <a:spcAft>
                <a:spcPts val="600"/>
              </a:spcAft>
              <a:buFont typeface="Arial"/>
              <a:buChar char="•"/>
            </a:pPr>
            <a:r>
              <a:rPr lang="en-US" sz="1400">
                <a:solidFill>
                  <a:schemeClr val="tx1"/>
                </a:solidFill>
                <a:latin typeface="Aptos Display"/>
              </a:rPr>
              <a:t>Anecdotal observations, ongoing classroom assessment, and conversations with teaching staff and learner support teams</a:t>
            </a:r>
            <a:endParaRPr lang="en-US" sz="1400">
              <a:solidFill>
                <a:schemeClr val="tx1"/>
              </a:solidFill>
              <a:latin typeface="Aptos Display" panose="020B0004020202020204" pitchFamily="34" charset="0"/>
            </a:endParaRPr>
          </a:p>
          <a:p>
            <a:pPr>
              <a:spcAft>
                <a:spcPts val="600"/>
              </a:spcAft>
            </a:pPr>
            <a:endParaRPr lang="en-US" sz="200" b="1">
              <a:solidFill>
                <a:srgbClr val="F5A706"/>
              </a:solidFill>
              <a:latin typeface="Aptos Display" panose="020B0004020202020204" pitchFamily="34" charset="0"/>
            </a:endParaRPr>
          </a:p>
        </p:txBody>
      </p:sp>
      <p:sp>
        <p:nvSpPr>
          <p:cNvPr id="4" name="TextBox 3">
            <a:extLst>
              <a:ext uri="{FF2B5EF4-FFF2-40B4-BE49-F238E27FC236}">
                <a16:creationId xmlns:a16="http://schemas.microsoft.com/office/drawing/2014/main" id="{F69F8107-CBCC-ECD1-D4BD-86A833A4CEF8}"/>
              </a:ext>
            </a:extLst>
          </p:cNvPr>
          <p:cNvSpPr txBox="1"/>
          <p:nvPr/>
        </p:nvSpPr>
        <p:spPr>
          <a:xfrm>
            <a:off x="222191" y="1965533"/>
            <a:ext cx="538385" cy="2384276"/>
          </a:xfrm>
          <a:prstGeom prst="rect">
            <a:avLst/>
          </a:prstGeom>
          <a:solidFill>
            <a:schemeClr val="bg1"/>
          </a:solidFill>
        </p:spPr>
        <p:txBody>
          <a:bodyPr wrap="square" rtlCol="0">
            <a:spAutoFit/>
          </a:bodyPr>
          <a:lstStyle/>
          <a:p>
            <a:endParaRPr lang="en-US"/>
          </a:p>
        </p:txBody>
      </p:sp>
      <p:pic>
        <p:nvPicPr>
          <p:cNvPr id="6" name="Picture 5">
            <a:extLst>
              <a:ext uri="{FF2B5EF4-FFF2-40B4-BE49-F238E27FC236}">
                <a16:creationId xmlns:a16="http://schemas.microsoft.com/office/drawing/2014/main" id="{E6CEF544-1177-F038-14D9-431FE1925A37}"/>
              </a:ext>
            </a:extLst>
          </p:cNvPr>
          <p:cNvPicPr>
            <a:picLocks noChangeAspect="1"/>
          </p:cNvPicPr>
          <p:nvPr/>
        </p:nvPicPr>
        <p:blipFill>
          <a:blip r:embed="rId3"/>
          <a:stretch>
            <a:fillRect/>
          </a:stretch>
        </p:blipFill>
        <p:spPr>
          <a:xfrm>
            <a:off x="128969" y="66305"/>
            <a:ext cx="4051145" cy="540889"/>
          </a:xfrm>
          <a:prstGeom prst="rect">
            <a:avLst/>
          </a:prstGeom>
        </p:spPr>
      </p:pic>
      <p:sp>
        <p:nvSpPr>
          <p:cNvPr id="9" name="Rectangle 8">
            <a:extLst>
              <a:ext uri="{FF2B5EF4-FFF2-40B4-BE49-F238E27FC236}">
                <a16:creationId xmlns:a16="http://schemas.microsoft.com/office/drawing/2014/main" id="{7558E820-30F9-420D-33AC-CBF86236A99E}"/>
              </a:ext>
            </a:extLst>
          </p:cNvPr>
          <p:cNvSpPr/>
          <p:nvPr/>
        </p:nvSpPr>
        <p:spPr>
          <a:xfrm>
            <a:off x="244357" y="1499971"/>
            <a:ext cx="8977846" cy="9354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a:solidFill>
                  <a:schemeClr val="tx1"/>
                </a:solidFill>
                <a:latin typeface="Aptos Display"/>
                <a:ea typeface="+mn-lt"/>
                <a:cs typeface="+mn-lt"/>
              </a:rPr>
              <a:t>Goal</a:t>
            </a:r>
            <a:endParaRPr lang="en-US" b="1">
              <a:solidFill>
                <a:schemeClr val="tx1"/>
              </a:solidFill>
              <a:latin typeface="Aptos Display"/>
              <a:ea typeface="+mn-lt"/>
              <a:cs typeface="+mn-lt"/>
            </a:endParaRPr>
          </a:p>
          <a:p>
            <a:r>
              <a:rPr lang="en-US" sz="1600">
                <a:solidFill>
                  <a:schemeClr val="tx1"/>
                </a:solidFill>
                <a:ea typeface="+mn-lt"/>
                <a:cs typeface="+mn-lt"/>
              </a:rPr>
              <a:t>We are committed to developing student proficiency in numeracy from Kindergarten through Grade 6. Our aim is to equip learners with the skills to analyze, solve, and communicate mathematical ideas effectively in real-world contexts.</a:t>
            </a:r>
            <a:endParaRPr lang="en-US">
              <a:solidFill>
                <a:schemeClr val="tx1"/>
              </a:solidFill>
              <a:ea typeface="+mn-lt"/>
              <a:cs typeface="+mn-lt"/>
            </a:endParaRPr>
          </a:p>
          <a:p>
            <a:endParaRPr lang="en-US" sz="1100">
              <a:solidFill>
                <a:schemeClr val="tx1"/>
              </a:solidFill>
              <a:latin typeface="Aptos Display" panose="020B0004020202020204" pitchFamily="34" charset="0"/>
            </a:endParaRPr>
          </a:p>
        </p:txBody>
      </p:sp>
      <p:sp>
        <p:nvSpPr>
          <p:cNvPr id="10" name="Rectangle 9">
            <a:extLst>
              <a:ext uri="{FF2B5EF4-FFF2-40B4-BE49-F238E27FC236}">
                <a16:creationId xmlns:a16="http://schemas.microsoft.com/office/drawing/2014/main" id="{96023A0F-A44E-71A1-074C-DE01A8C78548}"/>
              </a:ext>
            </a:extLst>
          </p:cNvPr>
          <p:cNvSpPr/>
          <p:nvPr/>
        </p:nvSpPr>
        <p:spPr>
          <a:xfrm>
            <a:off x="222191" y="2552619"/>
            <a:ext cx="2929149" cy="2384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spcAft>
                <a:spcPts val="300"/>
              </a:spcAft>
            </a:pPr>
            <a:r>
              <a:rPr lang="en-US" sz="1600" b="1">
                <a:solidFill>
                  <a:schemeClr val="tx1"/>
                </a:solidFill>
                <a:latin typeface="Aptos Display" panose="020B0004020202020204" pitchFamily="34" charset="0"/>
              </a:rPr>
              <a:t>Objectives</a:t>
            </a:r>
            <a:endParaRPr lang="en-US"/>
          </a:p>
          <a:p>
            <a:pPr marL="342900" indent="-342900">
              <a:spcAft>
                <a:spcPts val="600"/>
              </a:spcAft>
              <a:buAutoNum type="arabicPeriod"/>
            </a:pPr>
            <a:r>
              <a:rPr lang="en-US" sz="1400">
                <a:solidFill>
                  <a:schemeClr val="tx1"/>
                </a:solidFill>
                <a:latin typeface="Aptos Display"/>
              </a:rPr>
              <a:t>Increase teacher capacity through professional development.</a:t>
            </a:r>
          </a:p>
          <a:p>
            <a:pPr marL="342900" indent="-342900">
              <a:spcAft>
                <a:spcPts val="600"/>
              </a:spcAft>
              <a:buAutoNum type="arabicPeriod"/>
            </a:pPr>
            <a:r>
              <a:rPr lang="en-US" sz="1400">
                <a:solidFill>
                  <a:schemeClr val="tx1"/>
                </a:solidFill>
                <a:latin typeface="Aptos Display"/>
              </a:rPr>
              <a:t>Implement a school-wide strategy in coordination with the district-wide framework.</a:t>
            </a:r>
          </a:p>
          <a:p>
            <a:pPr marL="342900" indent="-342900">
              <a:spcAft>
                <a:spcPts val="600"/>
              </a:spcAft>
              <a:buAutoNum type="arabicPeriod"/>
            </a:pPr>
            <a:r>
              <a:rPr lang="en-US" sz="1400">
                <a:solidFill>
                  <a:schemeClr val="tx1"/>
                </a:solidFill>
                <a:latin typeface="Aptos Display"/>
              </a:rPr>
              <a:t>Implement data-driven, timely and targeted instructional interventions for students</a:t>
            </a:r>
            <a:endParaRPr lang="en-US" sz="1400">
              <a:solidFill>
                <a:schemeClr val="tx1"/>
              </a:solidFill>
              <a:latin typeface="Aptos Display" panose="020B0004020202020204" pitchFamily="34" charset="0"/>
            </a:endParaRPr>
          </a:p>
        </p:txBody>
      </p:sp>
      <p:pic>
        <p:nvPicPr>
          <p:cNvPr id="2" name="Picture 1">
            <a:extLst>
              <a:ext uri="{FF2B5EF4-FFF2-40B4-BE49-F238E27FC236}">
                <a16:creationId xmlns:a16="http://schemas.microsoft.com/office/drawing/2014/main" id="{67B10375-89C7-7289-37F1-68D534105E0A}"/>
              </a:ext>
            </a:extLst>
          </p:cNvPr>
          <p:cNvPicPr>
            <a:picLocks noChangeAspect="1"/>
          </p:cNvPicPr>
          <p:nvPr/>
        </p:nvPicPr>
        <p:blipFill>
          <a:blip r:embed="rId4"/>
          <a:stretch>
            <a:fillRect/>
          </a:stretch>
        </p:blipFill>
        <p:spPr>
          <a:xfrm>
            <a:off x="4839155" y="696404"/>
            <a:ext cx="274344" cy="274344"/>
          </a:xfrm>
          <a:prstGeom prst="rect">
            <a:avLst/>
          </a:prstGeom>
        </p:spPr>
      </p:pic>
      <p:sp>
        <p:nvSpPr>
          <p:cNvPr id="21" name="Rectangle 20">
            <a:extLst>
              <a:ext uri="{FF2B5EF4-FFF2-40B4-BE49-F238E27FC236}">
                <a16:creationId xmlns:a16="http://schemas.microsoft.com/office/drawing/2014/main" id="{EF746EC4-7DD4-9A48-BF0C-70994865C060}"/>
              </a:ext>
            </a:extLst>
          </p:cNvPr>
          <p:cNvSpPr/>
          <p:nvPr/>
        </p:nvSpPr>
        <p:spPr>
          <a:xfrm>
            <a:off x="0" y="622861"/>
            <a:ext cx="12191999" cy="419450"/>
          </a:xfrm>
          <a:prstGeom prst="rect">
            <a:avLst/>
          </a:prstGeom>
          <a:solidFill>
            <a:srgbClr val="F5A7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TextBox 21">
            <a:extLst>
              <a:ext uri="{FF2B5EF4-FFF2-40B4-BE49-F238E27FC236}">
                <a16:creationId xmlns:a16="http://schemas.microsoft.com/office/drawing/2014/main" id="{BC9E42FA-24EB-4945-C9AE-BA651D19FAE5}"/>
              </a:ext>
            </a:extLst>
          </p:cNvPr>
          <p:cNvSpPr txBox="1"/>
          <p:nvPr/>
        </p:nvSpPr>
        <p:spPr>
          <a:xfrm>
            <a:off x="5478911" y="659486"/>
            <a:ext cx="1671848" cy="400110"/>
          </a:xfrm>
          <a:prstGeom prst="rect">
            <a:avLst/>
          </a:prstGeom>
          <a:noFill/>
        </p:spPr>
        <p:txBody>
          <a:bodyPr wrap="square" rtlCol="0">
            <a:spAutoFit/>
          </a:bodyPr>
          <a:lstStyle/>
          <a:p>
            <a:r>
              <a:rPr lang="en-US" sz="2000" b="1">
                <a:solidFill>
                  <a:schemeClr val="bg1"/>
                </a:solidFill>
                <a:latin typeface="Aptos Display" panose="020B0004020202020204" pitchFamily="34" charset="0"/>
              </a:rPr>
              <a:t>NUMERACY </a:t>
            </a:r>
          </a:p>
        </p:txBody>
      </p:sp>
      <p:pic>
        <p:nvPicPr>
          <p:cNvPr id="26" name="Picture 25">
            <a:extLst>
              <a:ext uri="{FF2B5EF4-FFF2-40B4-BE49-F238E27FC236}">
                <a16:creationId xmlns:a16="http://schemas.microsoft.com/office/drawing/2014/main" id="{D41B1A95-DB89-8083-4F04-4447047C7B8C}"/>
              </a:ext>
            </a:extLst>
          </p:cNvPr>
          <p:cNvPicPr>
            <a:picLocks noChangeAspect="1"/>
          </p:cNvPicPr>
          <p:nvPr/>
        </p:nvPicPr>
        <p:blipFill>
          <a:blip r:embed="rId3"/>
          <a:stretch>
            <a:fillRect/>
          </a:stretch>
        </p:blipFill>
        <p:spPr>
          <a:xfrm>
            <a:off x="128969" y="65315"/>
            <a:ext cx="4051145" cy="540889"/>
          </a:xfrm>
          <a:prstGeom prst="rect">
            <a:avLst/>
          </a:prstGeom>
        </p:spPr>
      </p:pic>
      <p:sp>
        <p:nvSpPr>
          <p:cNvPr id="29" name="Rectangle 28">
            <a:extLst>
              <a:ext uri="{FF2B5EF4-FFF2-40B4-BE49-F238E27FC236}">
                <a16:creationId xmlns:a16="http://schemas.microsoft.com/office/drawing/2014/main" id="{11072297-5B75-6F39-9647-6F10C91B131A}"/>
              </a:ext>
            </a:extLst>
          </p:cNvPr>
          <p:cNvSpPr/>
          <p:nvPr/>
        </p:nvSpPr>
        <p:spPr>
          <a:xfrm>
            <a:off x="244355" y="5164898"/>
            <a:ext cx="2929148" cy="156718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spcAft>
                <a:spcPts val="400"/>
              </a:spcAft>
            </a:pPr>
            <a:r>
              <a:rPr lang="en-US" sz="1600" b="1" dirty="0">
                <a:solidFill>
                  <a:schemeClr val="tx1"/>
                </a:solidFill>
                <a:latin typeface="Aptos Display"/>
              </a:rPr>
              <a:t>District Data &amp; Evidence</a:t>
            </a:r>
            <a:endParaRPr lang="en-US" dirty="0">
              <a:solidFill>
                <a:schemeClr val="tx1"/>
              </a:solidFill>
              <a:latin typeface="Aptos Display"/>
            </a:endParaRPr>
          </a:p>
          <a:p>
            <a:pPr marL="285750" indent="-285750">
              <a:buFont typeface="Arial"/>
              <a:buChar char="•"/>
            </a:pPr>
            <a:r>
              <a:rPr lang="en-US" sz="1400" dirty="0">
                <a:solidFill>
                  <a:schemeClr val="tx1"/>
                </a:solidFill>
                <a:latin typeface="Aptos Display"/>
              </a:rPr>
              <a:t>Grade 4 FSA</a:t>
            </a:r>
          </a:p>
          <a:p>
            <a:pPr marL="285750" indent="-285750">
              <a:buFont typeface="Arial"/>
              <a:buChar char="•"/>
            </a:pPr>
            <a:r>
              <a:rPr lang="en-US" sz="1400" dirty="0">
                <a:solidFill>
                  <a:schemeClr val="tx1"/>
                </a:solidFill>
                <a:latin typeface="Aptos Display"/>
              </a:rPr>
              <a:t>K to 12 Report Card Data</a:t>
            </a:r>
          </a:p>
          <a:p>
            <a:pPr marL="285750" indent="-285750">
              <a:buFont typeface="Arial"/>
              <a:buChar char="•"/>
            </a:pPr>
            <a:r>
              <a:rPr lang="en-US" sz="1400" dirty="0">
                <a:solidFill>
                  <a:schemeClr val="tx1"/>
                </a:solidFill>
                <a:latin typeface="Aptos Display"/>
              </a:rPr>
              <a:t>District Numeracy Assessment</a:t>
            </a:r>
            <a:endParaRPr lang="en-US" sz="1400" dirty="0">
              <a:solidFill>
                <a:schemeClr val="tx1"/>
              </a:solidFill>
              <a:latin typeface="Aptos Display" panose="020B0004020202020204" pitchFamily="34" charset="0"/>
            </a:endParaRPr>
          </a:p>
        </p:txBody>
      </p:sp>
      <p:pic>
        <p:nvPicPr>
          <p:cNvPr id="30" name="Picture 29">
            <a:extLst>
              <a:ext uri="{FF2B5EF4-FFF2-40B4-BE49-F238E27FC236}">
                <a16:creationId xmlns:a16="http://schemas.microsoft.com/office/drawing/2014/main" id="{F860DF68-A455-E52F-236D-500E78F07E34}"/>
              </a:ext>
            </a:extLst>
          </p:cNvPr>
          <p:cNvPicPr>
            <a:picLocks noChangeAspect="1"/>
          </p:cNvPicPr>
          <p:nvPr/>
        </p:nvPicPr>
        <p:blipFill>
          <a:blip r:embed="rId4"/>
          <a:stretch>
            <a:fillRect/>
          </a:stretch>
        </p:blipFill>
        <p:spPr>
          <a:xfrm>
            <a:off x="5144548" y="696404"/>
            <a:ext cx="274344" cy="274344"/>
          </a:xfrm>
          <a:prstGeom prst="rect">
            <a:avLst/>
          </a:prstGeom>
        </p:spPr>
      </p:pic>
      <p:sp>
        <p:nvSpPr>
          <p:cNvPr id="3" name="TextBox 2">
            <a:extLst>
              <a:ext uri="{FF2B5EF4-FFF2-40B4-BE49-F238E27FC236}">
                <a16:creationId xmlns:a16="http://schemas.microsoft.com/office/drawing/2014/main" id="{4A70A7EE-E6DA-0CF9-0D03-CE56AD69835F}"/>
              </a:ext>
            </a:extLst>
          </p:cNvPr>
          <p:cNvSpPr txBox="1"/>
          <p:nvPr/>
        </p:nvSpPr>
        <p:spPr>
          <a:xfrm>
            <a:off x="244357" y="1103317"/>
            <a:ext cx="7637004" cy="400110"/>
          </a:xfrm>
          <a:prstGeom prst="rect">
            <a:avLst/>
          </a:prstGeom>
          <a:noFill/>
        </p:spPr>
        <p:txBody>
          <a:bodyPr wrap="square" lIns="91440" tIns="45720" rIns="91440" bIns="45720" rtlCol="0" anchor="t">
            <a:spAutoFit/>
          </a:bodyPr>
          <a:lstStyle/>
          <a:p>
            <a:r>
              <a:rPr lang="en-US" sz="2000" b="1">
                <a:latin typeface="Aptos Display"/>
              </a:rPr>
              <a:t>Uplands Elementary School, Terrace</a:t>
            </a:r>
          </a:p>
        </p:txBody>
      </p:sp>
      <p:pic>
        <p:nvPicPr>
          <p:cNvPr id="11" name="Picture 10" descr="Eagle.png">
            <a:extLst>
              <a:ext uri="{FF2B5EF4-FFF2-40B4-BE49-F238E27FC236}">
                <a16:creationId xmlns:a16="http://schemas.microsoft.com/office/drawing/2014/main" id="{8395505F-2F12-47AA-A27E-028FC8FA3087}"/>
              </a:ext>
            </a:extLst>
          </p:cNvPr>
          <p:cNvPicPr>
            <a:picLocks noChangeAspect="1"/>
          </p:cNvPicPr>
          <p:nvPr/>
        </p:nvPicPr>
        <p:blipFill>
          <a:blip r:embed="rId5"/>
          <a:stretch>
            <a:fillRect/>
          </a:stretch>
        </p:blipFill>
        <p:spPr>
          <a:xfrm>
            <a:off x="9420879" y="1118320"/>
            <a:ext cx="1790855" cy="1432684"/>
          </a:xfrm>
          <a:prstGeom prst="rect">
            <a:avLst/>
          </a:prstGeom>
        </p:spPr>
      </p:pic>
      <p:sp>
        <p:nvSpPr>
          <p:cNvPr id="12" name="Rectangle 11">
            <a:extLst>
              <a:ext uri="{FF2B5EF4-FFF2-40B4-BE49-F238E27FC236}">
                <a16:creationId xmlns:a16="http://schemas.microsoft.com/office/drawing/2014/main" id="{80E08D45-BEF9-C07E-34B9-3C5A4BE31DFF}"/>
              </a:ext>
            </a:extLst>
          </p:cNvPr>
          <p:cNvSpPr/>
          <p:nvPr/>
        </p:nvSpPr>
        <p:spPr>
          <a:xfrm rot="-5400000">
            <a:off x="10236243" y="1551627"/>
            <a:ext cx="142406" cy="19796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386972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1BB00D47-C932-D4C6-F54C-02AF43BC21A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31F69BE9-6A19-402B-F917-3A46C74DD349}"/>
              </a:ext>
            </a:extLst>
          </p:cNvPr>
          <p:cNvSpPr/>
          <p:nvPr/>
        </p:nvSpPr>
        <p:spPr>
          <a:xfrm>
            <a:off x="0" y="623851"/>
            <a:ext cx="12191999" cy="419450"/>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6699FF"/>
              </a:solidFill>
            </a:endParaRPr>
          </a:p>
        </p:txBody>
      </p:sp>
      <p:sp>
        <p:nvSpPr>
          <p:cNvPr id="8" name="TextBox 7">
            <a:extLst>
              <a:ext uri="{FF2B5EF4-FFF2-40B4-BE49-F238E27FC236}">
                <a16:creationId xmlns:a16="http://schemas.microsoft.com/office/drawing/2014/main" id="{BCDEF959-AE49-171F-6B74-BD36EC4C8066}"/>
              </a:ext>
            </a:extLst>
          </p:cNvPr>
          <p:cNvSpPr txBox="1"/>
          <p:nvPr/>
        </p:nvSpPr>
        <p:spPr>
          <a:xfrm>
            <a:off x="4984522" y="652603"/>
            <a:ext cx="2689596" cy="400110"/>
          </a:xfrm>
          <a:prstGeom prst="rect">
            <a:avLst/>
          </a:prstGeom>
          <a:noFill/>
        </p:spPr>
        <p:txBody>
          <a:bodyPr wrap="square" rtlCol="0">
            <a:spAutoFit/>
          </a:bodyPr>
          <a:lstStyle/>
          <a:p>
            <a:r>
              <a:rPr lang="en-US" sz="2000" b="1">
                <a:solidFill>
                  <a:schemeClr val="bg1"/>
                </a:solidFill>
                <a:latin typeface="Aptos Display" panose="020B0004020202020204" pitchFamily="34" charset="0"/>
              </a:rPr>
              <a:t>INCLUSION</a:t>
            </a:r>
          </a:p>
        </p:txBody>
      </p:sp>
      <p:sp>
        <p:nvSpPr>
          <p:cNvPr id="23" name="Rectangle 22">
            <a:extLst>
              <a:ext uri="{FF2B5EF4-FFF2-40B4-BE49-F238E27FC236}">
                <a16:creationId xmlns:a16="http://schemas.microsoft.com/office/drawing/2014/main" id="{45AEB94F-9F83-31A1-F9E8-F5B3CBFAC890}"/>
              </a:ext>
            </a:extLst>
          </p:cNvPr>
          <p:cNvSpPr/>
          <p:nvPr/>
        </p:nvSpPr>
        <p:spPr>
          <a:xfrm>
            <a:off x="3694157" y="2478477"/>
            <a:ext cx="5600852" cy="4455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a:solidFill>
                  <a:srgbClr val="6699FF"/>
                </a:solidFill>
                <a:latin typeface="Aptos Display" panose="020B0004020202020204" pitchFamily="34" charset="0"/>
              </a:rPr>
              <a:t>School Actions/Strategy</a:t>
            </a:r>
            <a:endParaRPr lang="en-US"/>
          </a:p>
          <a:p>
            <a:pPr>
              <a:spcAft>
                <a:spcPts val="600"/>
              </a:spcAft>
            </a:pPr>
            <a:r>
              <a:rPr lang="en-US" sz="1400" b="1">
                <a:solidFill>
                  <a:schemeClr val="tx1"/>
                </a:solidFill>
                <a:latin typeface="Aptos Display"/>
              </a:rPr>
              <a:t>Inclusion Actions</a:t>
            </a:r>
          </a:p>
          <a:p>
            <a:pPr marL="342900" indent="-342900">
              <a:spcAft>
                <a:spcPts val="600"/>
              </a:spcAft>
              <a:buAutoNum type="arabicPeriod"/>
            </a:pPr>
            <a:r>
              <a:rPr lang="en-US" sz="1400">
                <a:solidFill>
                  <a:schemeClr val="tx1"/>
                </a:solidFill>
                <a:latin typeface="Aptos Display"/>
              </a:rPr>
              <a:t>Attendance:  Closely monitor and track student attendance in </a:t>
            </a:r>
            <a:r>
              <a:rPr lang="en-US" sz="1400" err="1">
                <a:solidFill>
                  <a:schemeClr val="tx1"/>
                </a:solidFill>
                <a:latin typeface="Aptos Display"/>
              </a:rPr>
              <a:t>MyEd</a:t>
            </a:r>
            <a:r>
              <a:rPr lang="en-US" sz="1400">
                <a:solidFill>
                  <a:schemeClr val="tx1"/>
                </a:solidFill>
                <a:latin typeface="Aptos Display"/>
              </a:rPr>
              <a:t> and implement early, proactive interventions, such as regular check-ins, culturally responsive outreach, and collaborative problem solving with students, families, Indigenous Support Workers, and Indigenous Education Coordinators (where applicable), to reduce chronic absenteeism and support student engagement.</a:t>
            </a:r>
            <a:endParaRPr lang="en-US" sz="1400">
              <a:solidFill>
                <a:schemeClr val="tx1"/>
              </a:solidFill>
              <a:latin typeface="Aptos Display"/>
              <a:ea typeface="+mn-lt"/>
              <a:cs typeface="+mn-lt"/>
            </a:endParaRPr>
          </a:p>
          <a:p>
            <a:pPr marL="342900" indent="-342900">
              <a:spcAft>
                <a:spcPts val="600"/>
              </a:spcAft>
              <a:buAutoNum type="arabicPeriod"/>
            </a:pPr>
            <a:r>
              <a:rPr lang="en-US" sz="1400">
                <a:solidFill>
                  <a:schemeClr val="tx1"/>
                </a:solidFill>
                <a:ea typeface="+mn-lt"/>
                <a:cs typeface="+mn-lt"/>
              </a:rPr>
              <a:t>Integrate diverse perspectives into the curriculum (literature, history, social studies, etc.) so students see themselves and others represented </a:t>
            </a:r>
            <a:endParaRPr lang="en-US">
              <a:solidFill>
                <a:schemeClr val="tx1"/>
              </a:solidFill>
              <a:ea typeface="+mn-lt"/>
              <a:cs typeface="+mn-lt"/>
            </a:endParaRPr>
          </a:p>
          <a:p>
            <a:pPr marL="342900" indent="-342900">
              <a:spcAft>
                <a:spcPts val="600"/>
              </a:spcAft>
              <a:buAutoNum type="arabicPeriod"/>
            </a:pPr>
            <a:r>
              <a:rPr lang="en-US" sz="1400">
                <a:solidFill>
                  <a:schemeClr val="tx1"/>
                </a:solidFill>
                <a:ea typeface="+mn-lt"/>
                <a:cs typeface="+mn-lt"/>
              </a:rPr>
              <a:t>Use culturally responsive teaching practices: adapt instruction to students’ backgrounds, experiences, and learning styles.</a:t>
            </a:r>
            <a:endParaRPr lang="en-US">
              <a:solidFill>
                <a:schemeClr val="tx1"/>
              </a:solidFill>
              <a:ea typeface="+mn-lt"/>
              <a:cs typeface="+mn-lt"/>
            </a:endParaRPr>
          </a:p>
          <a:p>
            <a:pPr marL="342900" indent="-342900">
              <a:spcAft>
                <a:spcPts val="600"/>
              </a:spcAft>
              <a:buAutoNum type="arabicPeriod"/>
            </a:pPr>
            <a:r>
              <a:rPr lang="en-US" sz="1400">
                <a:solidFill>
                  <a:schemeClr val="tx1"/>
                </a:solidFill>
                <a:ea typeface="+mn-lt"/>
                <a:cs typeface="+mn-lt"/>
              </a:rPr>
              <a:t>Bias-awareness &amp; anti-bias education: teach students about fairness, justice, respect, and how to recognize stereotypes or bias.</a:t>
            </a:r>
            <a:endParaRPr lang="en-US">
              <a:solidFill>
                <a:schemeClr val="tx1"/>
              </a:solidFill>
              <a:ea typeface="Calibri"/>
              <a:cs typeface="Calibri"/>
            </a:endParaRPr>
          </a:p>
          <a:p>
            <a:pPr algn="ctr"/>
            <a:endParaRPr lang="en-US" sz="200" b="1">
              <a:solidFill>
                <a:srgbClr val="6699FF"/>
              </a:solidFill>
              <a:latin typeface="Aptos Display" panose="020B0004020202020204" pitchFamily="34" charset="0"/>
            </a:endParaRPr>
          </a:p>
        </p:txBody>
      </p:sp>
      <p:sp>
        <p:nvSpPr>
          <p:cNvPr id="24" name="Rectangle 23">
            <a:extLst>
              <a:ext uri="{FF2B5EF4-FFF2-40B4-BE49-F238E27FC236}">
                <a16:creationId xmlns:a16="http://schemas.microsoft.com/office/drawing/2014/main" id="{01DB02A8-2FFC-F763-B41F-E37D6D4FBB3B}"/>
              </a:ext>
            </a:extLst>
          </p:cNvPr>
          <p:cNvSpPr/>
          <p:nvPr/>
        </p:nvSpPr>
        <p:spPr>
          <a:xfrm>
            <a:off x="9292576" y="2969032"/>
            <a:ext cx="2269417" cy="28980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a:solidFill>
                  <a:srgbClr val="6699FF"/>
                </a:solidFill>
                <a:latin typeface="Aptos Display" panose="020B0004020202020204" pitchFamily="34" charset="0"/>
              </a:rPr>
              <a:t>School Data &amp; Evidence</a:t>
            </a:r>
          </a:p>
          <a:p>
            <a:pPr>
              <a:spcAft>
                <a:spcPts val="600"/>
              </a:spcAft>
            </a:pPr>
            <a:r>
              <a:rPr lang="en-US" sz="1400" b="1">
                <a:solidFill>
                  <a:schemeClr val="tx1"/>
                </a:solidFill>
                <a:latin typeface="Aptos Display"/>
              </a:rPr>
              <a:t>Inclusion Measures</a:t>
            </a:r>
            <a:endParaRPr lang="en-US" sz="1400" b="1">
              <a:solidFill>
                <a:schemeClr val="tx1"/>
              </a:solidFill>
              <a:latin typeface="Aptos Display" panose="020B0004020202020204" pitchFamily="34" charset="0"/>
            </a:endParaRPr>
          </a:p>
          <a:p>
            <a:pPr marL="285750">
              <a:spcAft>
                <a:spcPts val="600"/>
              </a:spcAft>
              <a:buFont typeface="Arial"/>
              <a:buChar char="•"/>
            </a:pPr>
            <a:r>
              <a:rPr lang="en-US" sz="1400">
                <a:solidFill>
                  <a:schemeClr val="tx1"/>
                </a:solidFill>
                <a:latin typeface="Aptos Display"/>
              </a:rPr>
              <a:t>Tracking Attendance</a:t>
            </a:r>
            <a:endParaRPr lang="en-US" sz="1400">
              <a:solidFill>
                <a:schemeClr val="tx1"/>
              </a:solidFill>
              <a:latin typeface="Aptos Display" panose="020B0004020202020204" pitchFamily="34" charset="0"/>
            </a:endParaRPr>
          </a:p>
          <a:p>
            <a:pPr marL="285750">
              <a:spcAft>
                <a:spcPts val="600"/>
              </a:spcAft>
              <a:buFont typeface="Arial"/>
              <a:buChar char="•"/>
            </a:pPr>
            <a:r>
              <a:rPr lang="en-US" sz="1400" err="1">
                <a:solidFill>
                  <a:schemeClr val="tx1"/>
                </a:solidFill>
                <a:latin typeface="Aptos Display"/>
              </a:rPr>
              <a:t>EdPlan</a:t>
            </a:r>
            <a:r>
              <a:rPr lang="en-US" sz="1400">
                <a:solidFill>
                  <a:schemeClr val="tx1"/>
                </a:solidFill>
                <a:latin typeface="Aptos Display"/>
              </a:rPr>
              <a:t> Insight</a:t>
            </a:r>
            <a:endParaRPr lang="en-US" sz="1400">
              <a:solidFill>
                <a:schemeClr val="tx1"/>
              </a:solidFill>
              <a:latin typeface="Aptos Display" panose="020B0004020202020204" pitchFamily="34" charset="0"/>
            </a:endParaRPr>
          </a:p>
          <a:p>
            <a:pPr marL="285750">
              <a:spcAft>
                <a:spcPts val="600"/>
              </a:spcAft>
              <a:buFont typeface="Arial"/>
              <a:buChar char="•"/>
            </a:pPr>
            <a:r>
              <a:rPr lang="en-US" sz="1400">
                <a:solidFill>
                  <a:schemeClr val="tx1"/>
                </a:solidFill>
                <a:latin typeface="Aptos Display"/>
              </a:rPr>
              <a:t>Student Voice</a:t>
            </a:r>
            <a:endParaRPr lang="en-US" sz="1400">
              <a:solidFill>
                <a:schemeClr val="tx1"/>
              </a:solidFill>
              <a:latin typeface="Aptos Display" panose="020B0004020202020204" pitchFamily="34" charset="0"/>
            </a:endParaRPr>
          </a:p>
          <a:p>
            <a:pPr marL="285750">
              <a:spcAft>
                <a:spcPts val="600"/>
              </a:spcAft>
              <a:buFont typeface="Arial"/>
              <a:buChar char="•"/>
            </a:pPr>
            <a:r>
              <a:rPr lang="en-US" sz="1400">
                <a:solidFill>
                  <a:schemeClr val="tx1"/>
                </a:solidFill>
                <a:latin typeface="Aptos Display"/>
                <a:ea typeface="Calibri" panose="020F0502020204030204"/>
                <a:cs typeface="Calibri" panose="020F0502020204030204"/>
              </a:rPr>
              <a:t>FSA</a:t>
            </a:r>
            <a:endParaRPr lang="en-US" sz="1400">
              <a:solidFill>
                <a:schemeClr val="tx1"/>
              </a:solidFill>
              <a:latin typeface="Aptos Display" panose="020B0004020202020204" pitchFamily="34" charset="0"/>
              <a:ea typeface="Calibri" panose="020F0502020204030204"/>
              <a:cs typeface="Calibri" panose="020F0502020204030204"/>
            </a:endParaRPr>
          </a:p>
          <a:p>
            <a:pPr marL="285750">
              <a:spcAft>
                <a:spcPts val="600"/>
              </a:spcAft>
              <a:buFont typeface="Arial"/>
              <a:buChar char="•"/>
            </a:pPr>
            <a:r>
              <a:rPr lang="en-US" sz="1400">
                <a:solidFill>
                  <a:schemeClr val="tx1"/>
                </a:solidFill>
                <a:latin typeface="Aptos Display"/>
                <a:ea typeface="Calibri" panose="020F0502020204030204"/>
                <a:cs typeface="Calibri" panose="020F0502020204030204"/>
              </a:rPr>
              <a:t>Student Learning Survey</a:t>
            </a:r>
            <a:endParaRPr lang="en-US" sz="1400">
              <a:solidFill>
                <a:schemeClr val="tx1"/>
              </a:solidFill>
              <a:latin typeface="Aptos Display" panose="020B0004020202020204" pitchFamily="34" charset="0"/>
              <a:ea typeface="Calibri" panose="020F0502020204030204"/>
              <a:cs typeface="Calibri" panose="020F0502020204030204"/>
            </a:endParaRPr>
          </a:p>
          <a:p>
            <a:pPr marL="285750">
              <a:spcAft>
                <a:spcPts val="600"/>
              </a:spcAft>
              <a:buFont typeface="Arial"/>
              <a:buChar char="•"/>
            </a:pPr>
            <a:r>
              <a:rPr lang="en-US" sz="1400">
                <a:solidFill>
                  <a:schemeClr val="tx1"/>
                </a:solidFill>
                <a:latin typeface="Aptos Display"/>
                <a:ea typeface="Calibri" panose="020F0502020204030204"/>
                <a:cs typeface="Calibri" panose="020F0502020204030204"/>
              </a:rPr>
              <a:t>Report Cards</a:t>
            </a:r>
            <a:endParaRPr lang="en-US" sz="1400">
              <a:solidFill>
                <a:schemeClr val="tx1"/>
              </a:solidFill>
              <a:latin typeface="Aptos Display" panose="020B0004020202020204" pitchFamily="34" charset="0"/>
              <a:ea typeface="Calibri" panose="020F0502020204030204"/>
              <a:cs typeface="Calibri" panose="020F0502020204030204"/>
            </a:endParaRPr>
          </a:p>
          <a:p>
            <a:pPr>
              <a:spcAft>
                <a:spcPts val="600"/>
              </a:spcAft>
            </a:pPr>
            <a:endParaRPr lang="en-US" sz="200" b="1">
              <a:solidFill>
                <a:srgbClr val="6699FF"/>
              </a:solidFill>
              <a:latin typeface="Aptos Display" panose="020B0004020202020204" pitchFamily="34" charset="0"/>
              <a:ea typeface="Calibri" panose="020F0502020204030204"/>
              <a:cs typeface="Calibri" panose="020F0502020204030204"/>
            </a:endParaRPr>
          </a:p>
          <a:p>
            <a:pPr>
              <a:spcAft>
                <a:spcPts val="600"/>
              </a:spcAft>
            </a:pPr>
            <a:endParaRPr lang="en-US" sz="1100">
              <a:solidFill>
                <a:schemeClr val="tx1"/>
              </a:solidFill>
              <a:ea typeface="Calibri" panose="020F0502020204030204"/>
              <a:cs typeface="Calibri" panose="020F0502020204030204"/>
            </a:endParaRPr>
          </a:p>
          <a:p>
            <a:endParaRPr lang="en-US" sz="1100">
              <a:solidFill>
                <a:schemeClr val="tx1"/>
              </a:solidFill>
              <a:ea typeface="Calibri" panose="020F0502020204030204"/>
              <a:cs typeface="Calibri" panose="020F0502020204030204"/>
            </a:endParaRPr>
          </a:p>
        </p:txBody>
      </p:sp>
      <p:pic>
        <p:nvPicPr>
          <p:cNvPr id="6" name="Picture 5">
            <a:extLst>
              <a:ext uri="{FF2B5EF4-FFF2-40B4-BE49-F238E27FC236}">
                <a16:creationId xmlns:a16="http://schemas.microsoft.com/office/drawing/2014/main" id="{B21AAF9C-B4B2-4EA8-D6F6-F3AC6E13D6D8}"/>
              </a:ext>
            </a:extLst>
          </p:cNvPr>
          <p:cNvPicPr>
            <a:picLocks noChangeAspect="1"/>
          </p:cNvPicPr>
          <p:nvPr/>
        </p:nvPicPr>
        <p:blipFill>
          <a:blip r:embed="rId3"/>
          <a:stretch>
            <a:fillRect/>
          </a:stretch>
        </p:blipFill>
        <p:spPr>
          <a:xfrm>
            <a:off x="138299" y="64219"/>
            <a:ext cx="4051145" cy="540889"/>
          </a:xfrm>
          <a:prstGeom prst="rect">
            <a:avLst/>
          </a:prstGeom>
        </p:spPr>
      </p:pic>
      <p:sp>
        <p:nvSpPr>
          <p:cNvPr id="9" name="Rectangle 8">
            <a:extLst>
              <a:ext uri="{FF2B5EF4-FFF2-40B4-BE49-F238E27FC236}">
                <a16:creationId xmlns:a16="http://schemas.microsoft.com/office/drawing/2014/main" id="{7AD17297-BBD3-F421-7BE5-53DAAFF269C0}"/>
              </a:ext>
            </a:extLst>
          </p:cNvPr>
          <p:cNvSpPr/>
          <p:nvPr/>
        </p:nvSpPr>
        <p:spPr>
          <a:xfrm>
            <a:off x="267284" y="1435718"/>
            <a:ext cx="9296953" cy="10409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dirty="0">
                <a:solidFill>
                  <a:schemeClr val="tx1"/>
                </a:solidFill>
                <a:ea typeface="+mn-lt"/>
                <a:cs typeface="+mn-lt"/>
              </a:rPr>
              <a:t>Goal</a:t>
            </a:r>
            <a:endParaRPr lang="en-US" b="1" dirty="0">
              <a:solidFill>
                <a:schemeClr val="tx1"/>
              </a:solidFill>
              <a:ea typeface="+mn-lt"/>
              <a:cs typeface="+mn-lt"/>
            </a:endParaRPr>
          </a:p>
          <a:p>
            <a:r>
              <a:rPr lang="en-US" sz="1400" dirty="0">
                <a:solidFill>
                  <a:schemeClr val="tx1"/>
                </a:solidFill>
                <a:ea typeface="+mn-lt"/>
                <a:cs typeface="+mn-lt"/>
              </a:rPr>
              <a:t>We are committed to </a:t>
            </a:r>
            <a:r>
              <a:rPr lang="en-US" sz="1400" dirty="0" err="1">
                <a:solidFill>
                  <a:schemeClr val="tx1"/>
                </a:solidFill>
                <a:ea typeface="+mn-lt"/>
                <a:cs typeface="+mn-lt"/>
              </a:rPr>
              <a:t>honouring</a:t>
            </a:r>
            <a:r>
              <a:rPr lang="en-US" sz="1400" dirty="0">
                <a:solidFill>
                  <a:schemeClr val="tx1"/>
                </a:solidFill>
                <a:ea typeface="+mn-lt"/>
                <a:cs typeface="+mn-lt"/>
              </a:rPr>
              <a:t>, celebrating, and respecting culture, diversity, and inclusion to create a sense of belonging where every student feels welcomed and empowered to thrive. Equity and inclusion are essential foundations for learning, leadership, success, well-being, and personal fulfillment.</a:t>
            </a:r>
          </a:p>
          <a:p>
            <a:endParaRPr lang="en-US" sz="1100">
              <a:solidFill>
                <a:schemeClr val="tx1"/>
              </a:solidFill>
              <a:ea typeface="Calibri" panose="020F0502020204030204"/>
              <a:cs typeface="Calibri" panose="020F0502020204030204"/>
            </a:endParaRPr>
          </a:p>
        </p:txBody>
      </p:sp>
      <p:sp>
        <p:nvSpPr>
          <p:cNvPr id="10" name="Rectangle 9">
            <a:extLst>
              <a:ext uri="{FF2B5EF4-FFF2-40B4-BE49-F238E27FC236}">
                <a16:creationId xmlns:a16="http://schemas.microsoft.com/office/drawing/2014/main" id="{BE01B0E5-4EB8-C7C5-E964-6DB537493430}"/>
              </a:ext>
            </a:extLst>
          </p:cNvPr>
          <p:cNvSpPr/>
          <p:nvPr/>
        </p:nvSpPr>
        <p:spPr>
          <a:xfrm>
            <a:off x="256547" y="2369762"/>
            <a:ext cx="3435671" cy="24923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spcAft>
                <a:spcPts val="600"/>
              </a:spcAft>
            </a:pPr>
            <a:r>
              <a:rPr lang="en-US" sz="1600" b="1">
                <a:solidFill>
                  <a:schemeClr val="tx1"/>
                </a:solidFill>
                <a:latin typeface="Aptos Display"/>
              </a:rPr>
              <a:t>Objectives</a:t>
            </a:r>
            <a:endParaRPr lang="en-US">
              <a:solidFill>
                <a:schemeClr val="tx1"/>
              </a:solidFill>
              <a:latin typeface="Calibri" panose="020F0502020204030204"/>
              <a:ea typeface="Calibri" panose="020F0502020204030204"/>
              <a:cs typeface="Calibri" panose="020F0502020204030204"/>
            </a:endParaRPr>
          </a:p>
          <a:p>
            <a:pPr marL="342900" indent="-342900">
              <a:spcAft>
                <a:spcPts val="600"/>
              </a:spcAft>
              <a:buAutoNum type="arabicPeriod"/>
            </a:pPr>
            <a:r>
              <a:rPr lang="en-US" sz="1400">
                <a:solidFill>
                  <a:schemeClr val="tx1"/>
                </a:solidFill>
                <a:latin typeface="Calibri"/>
                <a:ea typeface="Calibri"/>
                <a:cs typeface="Calibri"/>
              </a:rPr>
              <a:t>Enhance</a:t>
            </a:r>
            <a:r>
              <a:rPr lang="en-US" sz="1400">
                <a:solidFill>
                  <a:schemeClr val="tx1"/>
                </a:solidFill>
                <a:ea typeface="Calibri" panose="020F0502020204030204"/>
                <a:cs typeface="Calibri" panose="020F0502020204030204"/>
              </a:rPr>
              <a:t> the achievement of all learners with an emphasis on Indigenous learners, children and youth in care, and students with designations.</a:t>
            </a:r>
            <a:endParaRPr lang="en-US" sz="1400">
              <a:solidFill>
                <a:schemeClr val="tx1"/>
              </a:solidFill>
              <a:ea typeface="+mn-lt"/>
              <a:cs typeface="+mn-lt"/>
            </a:endParaRPr>
          </a:p>
          <a:p>
            <a:pPr marL="342900" indent="-342900">
              <a:spcAft>
                <a:spcPts val="600"/>
              </a:spcAft>
              <a:buAutoNum type="arabicPeriod"/>
            </a:pPr>
            <a:r>
              <a:rPr lang="en-US" sz="1400">
                <a:solidFill>
                  <a:schemeClr val="tx1"/>
                </a:solidFill>
                <a:ea typeface="+mn-lt"/>
                <a:cs typeface="+mn-lt"/>
              </a:rPr>
              <a:t>Celebrate and acknowledge the diverse cultures, languages, backgrounds in the school community through events, assemblies, and classroom activity.</a:t>
            </a:r>
            <a:endParaRPr lang="en-US" sz="1400">
              <a:solidFill>
                <a:schemeClr val="tx1"/>
              </a:solidFill>
              <a:ea typeface="Calibri" panose="020F0502020204030204"/>
              <a:cs typeface="Calibri" panose="020F0502020204030204"/>
            </a:endParaRPr>
          </a:p>
        </p:txBody>
      </p:sp>
      <p:sp>
        <p:nvSpPr>
          <p:cNvPr id="12" name="Rectangle 11">
            <a:extLst>
              <a:ext uri="{FF2B5EF4-FFF2-40B4-BE49-F238E27FC236}">
                <a16:creationId xmlns:a16="http://schemas.microsoft.com/office/drawing/2014/main" id="{09C14724-1D20-74B9-87B7-01FFCFC2F2FC}"/>
              </a:ext>
            </a:extLst>
          </p:cNvPr>
          <p:cNvSpPr/>
          <p:nvPr/>
        </p:nvSpPr>
        <p:spPr>
          <a:xfrm>
            <a:off x="268270" y="4555884"/>
            <a:ext cx="3236378" cy="1581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spcAft>
                <a:spcPts val="600"/>
              </a:spcAft>
            </a:pPr>
            <a:r>
              <a:rPr lang="en-US" sz="1600" b="1" dirty="0">
                <a:solidFill>
                  <a:schemeClr val="tx1"/>
                </a:solidFill>
                <a:latin typeface="Aptos Display"/>
              </a:rPr>
              <a:t>District Data &amp; Evidence</a:t>
            </a:r>
            <a:endParaRPr lang="en-US" dirty="0">
              <a:solidFill>
                <a:schemeClr val="tx1"/>
              </a:solidFill>
              <a:latin typeface="Calibri" panose="020F0502020204030204"/>
              <a:ea typeface="Calibri" panose="020F0502020204030204"/>
              <a:cs typeface="Calibri" panose="020F0502020204030204"/>
            </a:endParaRPr>
          </a:p>
          <a:p>
            <a:pPr marL="285750" indent="-285750">
              <a:buFont typeface="Arial"/>
              <a:buChar char="•"/>
            </a:pPr>
            <a:r>
              <a:rPr lang="en-US" sz="1400" dirty="0">
                <a:solidFill>
                  <a:schemeClr val="tx1"/>
                </a:solidFill>
                <a:latin typeface="Aptos Display"/>
              </a:rPr>
              <a:t>Aboriginal How Are We Doing Report</a:t>
            </a:r>
            <a:endParaRPr lang="en-US" dirty="0">
              <a:solidFill>
                <a:schemeClr val="tx1"/>
              </a:solidFill>
              <a:latin typeface="Calibri" panose="020F0502020204030204"/>
              <a:ea typeface="Calibri" panose="020F0502020204030204"/>
              <a:cs typeface="Calibri" panose="020F0502020204030204"/>
            </a:endParaRPr>
          </a:p>
          <a:p>
            <a:pPr marL="285750" indent="-285750">
              <a:buFont typeface="Arial"/>
              <a:buChar char="•"/>
            </a:pPr>
            <a:r>
              <a:rPr lang="en-US" sz="1400" dirty="0">
                <a:solidFill>
                  <a:schemeClr val="tx1"/>
                </a:solidFill>
                <a:latin typeface="Aptos Display"/>
              </a:rPr>
              <a:t>Local Education Agreement (LEA)</a:t>
            </a:r>
            <a:endParaRPr lang="en-US" dirty="0">
              <a:solidFill>
                <a:schemeClr val="tx1"/>
              </a:solidFill>
              <a:latin typeface="Calibri" panose="020F0502020204030204"/>
              <a:ea typeface="Calibri" panose="020F0502020204030204"/>
              <a:cs typeface="Calibri" panose="020F0502020204030204"/>
            </a:endParaRPr>
          </a:p>
          <a:p>
            <a:pPr marL="285750" indent="-285750">
              <a:buFont typeface="Arial"/>
              <a:buChar char="•"/>
            </a:pPr>
            <a:r>
              <a:rPr lang="en-US" sz="1400" dirty="0">
                <a:solidFill>
                  <a:schemeClr val="tx1"/>
                </a:solidFill>
                <a:latin typeface="Aptos Display"/>
              </a:rPr>
              <a:t>Student Learning Survey (Grade 4)</a:t>
            </a:r>
            <a:endParaRPr lang="en-US" sz="1400" dirty="0">
              <a:solidFill>
                <a:schemeClr val="tx1"/>
              </a:solidFill>
              <a:latin typeface="Aptos Display" panose="020B0004020202020204" pitchFamily="34" charset="0"/>
            </a:endParaRPr>
          </a:p>
          <a:p>
            <a:pPr marL="285750" indent="-285750">
              <a:buFont typeface="Arial"/>
              <a:buChar char="•"/>
            </a:pPr>
            <a:r>
              <a:rPr lang="en-US" sz="1400" dirty="0">
                <a:solidFill>
                  <a:schemeClr val="tx1"/>
                </a:solidFill>
                <a:latin typeface="Aptos Display"/>
              </a:rPr>
              <a:t>FSA results</a:t>
            </a:r>
            <a:endParaRPr lang="en-US" sz="1400" dirty="0">
              <a:solidFill>
                <a:schemeClr val="tx1"/>
              </a:solidFill>
              <a:latin typeface="Aptos Display" panose="020B0004020202020204" pitchFamily="34" charset="0"/>
            </a:endParaRPr>
          </a:p>
          <a:p>
            <a:pPr marL="285750" indent="-285750">
              <a:buFont typeface="Arial"/>
              <a:buChar char="•"/>
            </a:pPr>
            <a:r>
              <a:rPr lang="en-US" sz="1400" dirty="0">
                <a:solidFill>
                  <a:schemeClr val="tx1"/>
                </a:solidFill>
                <a:latin typeface="Aptos Display"/>
              </a:rPr>
              <a:t>Student Voice</a:t>
            </a:r>
            <a:endParaRPr lang="en-US" sz="1400" dirty="0">
              <a:solidFill>
                <a:schemeClr val="tx1"/>
              </a:solidFill>
              <a:latin typeface="Aptos Display" panose="020B0004020202020204" pitchFamily="34" charset="0"/>
            </a:endParaRPr>
          </a:p>
        </p:txBody>
      </p:sp>
      <p:pic>
        <p:nvPicPr>
          <p:cNvPr id="17" name="Picture 16">
            <a:extLst>
              <a:ext uri="{FF2B5EF4-FFF2-40B4-BE49-F238E27FC236}">
                <a16:creationId xmlns:a16="http://schemas.microsoft.com/office/drawing/2014/main" id="{CF3B8D32-DAA8-4BBC-A565-F108CF90FC43}"/>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4622573" y="686533"/>
            <a:ext cx="288539" cy="275424"/>
          </a:xfrm>
          <a:prstGeom prst="rect">
            <a:avLst/>
          </a:prstGeom>
        </p:spPr>
      </p:pic>
      <p:sp>
        <p:nvSpPr>
          <p:cNvPr id="2" name="TextBox 1">
            <a:extLst>
              <a:ext uri="{FF2B5EF4-FFF2-40B4-BE49-F238E27FC236}">
                <a16:creationId xmlns:a16="http://schemas.microsoft.com/office/drawing/2014/main" id="{65D5C753-2C3F-CAF9-E0B1-0C12EF049203}"/>
              </a:ext>
            </a:extLst>
          </p:cNvPr>
          <p:cNvSpPr txBox="1"/>
          <p:nvPr/>
        </p:nvSpPr>
        <p:spPr>
          <a:xfrm>
            <a:off x="256547" y="1115471"/>
            <a:ext cx="7674305" cy="400110"/>
          </a:xfrm>
          <a:prstGeom prst="rect">
            <a:avLst/>
          </a:prstGeom>
          <a:noFill/>
        </p:spPr>
        <p:txBody>
          <a:bodyPr wrap="square" lIns="91440" tIns="45720" rIns="91440" bIns="45720" rtlCol="0" anchor="t">
            <a:spAutoFit/>
          </a:bodyPr>
          <a:lstStyle/>
          <a:p>
            <a:r>
              <a:rPr lang="en-US" sz="2000" b="1">
                <a:latin typeface="Aptos Display"/>
              </a:rPr>
              <a:t>Uplands Elementary School, Terrace</a:t>
            </a:r>
            <a:endParaRPr lang="en-US" sz="1200" b="1">
              <a:latin typeface="Aptos Display" panose="020B0004020202020204" pitchFamily="34" charset="0"/>
            </a:endParaRPr>
          </a:p>
        </p:txBody>
      </p:sp>
      <p:pic>
        <p:nvPicPr>
          <p:cNvPr id="4" name="Picture 3" descr="Eagle.png">
            <a:extLst>
              <a:ext uri="{FF2B5EF4-FFF2-40B4-BE49-F238E27FC236}">
                <a16:creationId xmlns:a16="http://schemas.microsoft.com/office/drawing/2014/main" id="{9C26549C-E91C-6F44-5A86-2580FC09F6E1}"/>
              </a:ext>
            </a:extLst>
          </p:cNvPr>
          <p:cNvPicPr>
            <a:picLocks noChangeAspect="1"/>
          </p:cNvPicPr>
          <p:nvPr/>
        </p:nvPicPr>
        <p:blipFill>
          <a:blip r:embed="rId5"/>
          <a:stretch>
            <a:fillRect/>
          </a:stretch>
        </p:blipFill>
        <p:spPr>
          <a:xfrm>
            <a:off x="9772572" y="1200381"/>
            <a:ext cx="1790855" cy="1432684"/>
          </a:xfrm>
          <a:prstGeom prst="rect">
            <a:avLst/>
          </a:prstGeom>
        </p:spPr>
      </p:pic>
      <p:sp>
        <p:nvSpPr>
          <p:cNvPr id="7" name="Rectangle 6">
            <a:extLst>
              <a:ext uri="{FF2B5EF4-FFF2-40B4-BE49-F238E27FC236}">
                <a16:creationId xmlns:a16="http://schemas.microsoft.com/office/drawing/2014/main" id="{F196E956-4F6D-F50B-A30D-36DC9C124030}"/>
              </a:ext>
            </a:extLst>
          </p:cNvPr>
          <p:cNvSpPr/>
          <p:nvPr/>
        </p:nvSpPr>
        <p:spPr>
          <a:xfrm rot="-5400000">
            <a:off x="10590662" y="1640231"/>
            <a:ext cx="142406" cy="19796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Rectangle 12">
            <a:extLst>
              <a:ext uri="{FF2B5EF4-FFF2-40B4-BE49-F238E27FC236}">
                <a16:creationId xmlns:a16="http://schemas.microsoft.com/office/drawing/2014/main" id="{51349A41-6046-7405-9F2E-5A727929DC5A}"/>
              </a:ext>
            </a:extLst>
          </p:cNvPr>
          <p:cNvSpPr/>
          <p:nvPr/>
        </p:nvSpPr>
        <p:spPr>
          <a:xfrm>
            <a:off x="11485569" y="1117465"/>
            <a:ext cx="151266" cy="143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815336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851C78FF-E0F5-E360-B0B8-36ED9CC5961A}"/>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B0DCCF14-55FF-B4E5-3070-38E62E4BA0C4}"/>
              </a:ext>
            </a:extLst>
          </p:cNvPr>
          <p:cNvSpPr/>
          <p:nvPr/>
        </p:nvSpPr>
        <p:spPr>
          <a:xfrm>
            <a:off x="0" y="623851"/>
            <a:ext cx="12191999" cy="4194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TextBox 7">
            <a:extLst>
              <a:ext uri="{FF2B5EF4-FFF2-40B4-BE49-F238E27FC236}">
                <a16:creationId xmlns:a16="http://schemas.microsoft.com/office/drawing/2014/main" id="{7F67042D-5AC6-1EA8-10A0-7593AA66E0BF}"/>
              </a:ext>
            </a:extLst>
          </p:cNvPr>
          <p:cNvSpPr txBox="1"/>
          <p:nvPr/>
        </p:nvSpPr>
        <p:spPr>
          <a:xfrm>
            <a:off x="4264309" y="647707"/>
            <a:ext cx="3756796" cy="400110"/>
          </a:xfrm>
          <a:prstGeom prst="rect">
            <a:avLst/>
          </a:prstGeom>
          <a:noFill/>
        </p:spPr>
        <p:txBody>
          <a:bodyPr wrap="square" rtlCol="0">
            <a:spAutoFit/>
          </a:bodyPr>
          <a:lstStyle/>
          <a:p>
            <a:r>
              <a:rPr lang="en-US" sz="2000" b="1">
                <a:solidFill>
                  <a:schemeClr val="bg1"/>
                </a:solidFill>
                <a:latin typeface="Aptos Display" panose="020B0004020202020204" pitchFamily="34" charset="0"/>
              </a:rPr>
              <a:t>MENTAL HEALTH &amp; WELL-BEING</a:t>
            </a:r>
          </a:p>
        </p:txBody>
      </p:sp>
      <p:sp>
        <p:nvSpPr>
          <p:cNvPr id="23" name="Rectangle 22">
            <a:extLst>
              <a:ext uri="{FF2B5EF4-FFF2-40B4-BE49-F238E27FC236}">
                <a16:creationId xmlns:a16="http://schemas.microsoft.com/office/drawing/2014/main" id="{043E84DF-0013-7626-FD55-3946A5EABC1D}"/>
              </a:ext>
            </a:extLst>
          </p:cNvPr>
          <p:cNvSpPr/>
          <p:nvPr/>
        </p:nvSpPr>
        <p:spPr>
          <a:xfrm>
            <a:off x="3737812" y="2599669"/>
            <a:ext cx="5154851" cy="39467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a:solidFill>
                  <a:schemeClr val="accent6"/>
                </a:solidFill>
                <a:latin typeface="Aptos Display" panose="020B0004020202020204" pitchFamily="34" charset="0"/>
              </a:rPr>
              <a:t>School Actions/Strategy</a:t>
            </a:r>
            <a:endParaRPr lang="en-US"/>
          </a:p>
          <a:p>
            <a:pPr>
              <a:spcAft>
                <a:spcPts val="600"/>
              </a:spcAft>
            </a:pPr>
            <a:r>
              <a:rPr lang="en-US" sz="1400" b="1">
                <a:solidFill>
                  <a:schemeClr val="tx1"/>
                </a:solidFill>
                <a:latin typeface="Aptos Display"/>
              </a:rPr>
              <a:t>Mental Health &amp; Well-Being Actions</a:t>
            </a:r>
            <a:endParaRPr lang="en-US" sz="1400">
              <a:solidFill>
                <a:schemeClr val="tx1"/>
              </a:solidFill>
              <a:latin typeface="Aptos Display" panose="020B0004020202020204" pitchFamily="34" charset="0"/>
            </a:endParaRPr>
          </a:p>
          <a:p>
            <a:pPr marL="342900" indent="-342900">
              <a:spcAft>
                <a:spcPts val="600"/>
              </a:spcAft>
              <a:buAutoNum type="arabicPeriod"/>
            </a:pPr>
            <a:r>
              <a:rPr lang="en-US" sz="1400">
                <a:solidFill>
                  <a:schemeClr val="tx1"/>
                </a:solidFill>
                <a:latin typeface="Aptos Display"/>
              </a:rPr>
              <a:t>As a school, establish </a:t>
            </a:r>
            <a:r>
              <a:rPr lang="en-US" sz="1400" b="1">
                <a:solidFill>
                  <a:schemeClr val="tx1"/>
                </a:solidFill>
                <a:latin typeface="Aptos Display"/>
              </a:rPr>
              <a:t>SMART goals</a:t>
            </a:r>
            <a:r>
              <a:rPr lang="en-US" sz="1400">
                <a:solidFill>
                  <a:schemeClr val="tx1"/>
                </a:solidFill>
                <a:latin typeface="Aptos Display"/>
              </a:rPr>
              <a:t> to determine which mental health and wellness toolkit to use for a common-language framework that includes ready-to-use mini-lessons, check-in prompts, and reflection activities aligned with course competencies like self-awareness, empathy, and responsible decision-making (i.e., Open Parachute, EASE, etc.)</a:t>
            </a:r>
            <a:endParaRPr lang="en-US" sz="1400">
              <a:solidFill>
                <a:schemeClr val="tx1"/>
              </a:solidFill>
              <a:latin typeface="Aptos Display" panose="020B0004020202020204" pitchFamily="34" charset="0"/>
            </a:endParaRPr>
          </a:p>
          <a:p>
            <a:pPr marL="342900" indent="-342900">
              <a:spcAft>
                <a:spcPts val="600"/>
              </a:spcAft>
              <a:buAutoNum type="arabicPeriod"/>
            </a:pPr>
            <a:r>
              <a:rPr lang="en-US" sz="1400">
                <a:solidFill>
                  <a:schemeClr val="tx1"/>
                </a:solidFill>
                <a:latin typeface="Aptos Display"/>
              </a:rPr>
              <a:t>Encourage the use of Uplands TEA Healthy Habits throughout the school and in all classrooms.</a:t>
            </a:r>
            <a:endParaRPr lang="en-US" sz="1400">
              <a:solidFill>
                <a:schemeClr val="tx1"/>
              </a:solidFill>
              <a:latin typeface="Aptos Display" panose="020B0004020202020204" pitchFamily="34" charset="0"/>
            </a:endParaRPr>
          </a:p>
          <a:p>
            <a:pPr marL="342900" indent="-342900">
              <a:spcAft>
                <a:spcPts val="600"/>
              </a:spcAft>
              <a:buAutoNum type="arabicPeriod"/>
            </a:pPr>
            <a:r>
              <a:rPr lang="en-US" sz="1400">
                <a:solidFill>
                  <a:schemeClr val="tx1"/>
                </a:solidFill>
                <a:latin typeface="Aptos Display"/>
              </a:rPr>
              <a:t>Involve students in planning and participating in monthly assemblies that focus on the Uplands CARES code of conduct and the Uplands Healthy Habits.</a:t>
            </a:r>
            <a:endParaRPr lang="en-US" sz="1400">
              <a:solidFill>
                <a:schemeClr val="tx1"/>
              </a:solidFill>
              <a:latin typeface="Aptos Display" panose="020B0004020202020204" pitchFamily="34" charset="0"/>
              <a:ea typeface="Calibri" panose="020F0502020204030204"/>
              <a:cs typeface="Calibri" panose="020F0502020204030204"/>
            </a:endParaRPr>
          </a:p>
          <a:p>
            <a:pPr marL="342900" indent="-342900">
              <a:spcAft>
                <a:spcPts val="600"/>
              </a:spcAft>
              <a:buAutoNum type="arabicPeriod"/>
            </a:pPr>
            <a:r>
              <a:rPr lang="en-US" sz="1400">
                <a:solidFill>
                  <a:schemeClr val="tx1"/>
                </a:solidFill>
                <a:latin typeface="Aptos Display"/>
                <a:ea typeface="Calibri" panose="020F0502020204030204"/>
                <a:cs typeface="Calibri" panose="020F0502020204030204"/>
              </a:rPr>
              <a:t>Include a dedicated "Wellness Corner" in the monthly school newsletter featuring practical mental health tips, links to local support services, and highlights from ongoing school well-being initiatives.</a:t>
            </a:r>
            <a:endParaRPr lang="en-US" sz="1400">
              <a:solidFill>
                <a:schemeClr val="tx1"/>
              </a:solidFill>
              <a:latin typeface="Aptos Display" panose="020B0004020202020204" pitchFamily="34" charset="0"/>
              <a:ea typeface="Calibri" panose="020F0502020204030204"/>
              <a:cs typeface="Calibri" panose="020F0502020204030204"/>
            </a:endParaRPr>
          </a:p>
          <a:p>
            <a:pPr marL="342900" indent="-342900">
              <a:buAutoNum type="arabicPeriod"/>
            </a:pPr>
            <a:endParaRPr lang="en-US" sz="1400">
              <a:solidFill>
                <a:schemeClr val="tx1"/>
              </a:solidFill>
              <a:latin typeface="Aptos Display" panose="020B0004020202020204" pitchFamily="34" charset="0"/>
              <a:ea typeface="Calibri" panose="020F0502020204030204"/>
              <a:cs typeface="Calibri" panose="020F0502020204030204"/>
            </a:endParaRPr>
          </a:p>
          <a:p>
            <a:pPr algn="ctr"/>
            <a:endParaRPr lang="en-US" sz="1200" b="1">
              <a:solidFill>
                <a:schemeClr val="tx1"/>
              </a:solidFill>
              <a:latin typeface="Aptos Display" panose="020B0004020202020204" pitchFamily="34" charset="0"/>
              <a:ea typeface="Calibri" panose="020F0502020204030204"/>
              <a:cs typeface="Calibri" panose="020F0502020204030204"/>
            </a:endParaRPr>
          </a:p>
          <a:p>
            <a:pPr algn="ctr"/>
            <a:endParaRPr lang="en-US" sz="200">
              <a:solidFill>
                <a:schemeClr val="tx1"/>
              </a:solidFill>
              <a:highlight>
                <a:srgbClr val="FFFF00"/>
              </a:highlight>
              <a:latin typeface="Aptos Display" panose="020B0004020202020204" pitchFamily="34" charset="0"/>
              <a:ea typeface="Calibri" panose="020F0502020204030204"/>
              <a:cs typeface="Calibri" panose="020F0502020204030204"/>
            </a:endParaRPr>
          </a:p>
          <a:p>
            <a:pPr algn="ctr"/>
            <a:endParaRPr lang="en-US" sz="1100">
              <a:solidFill>
                <a:schemeClr val="tx1"/>
              </a:solidFill>
              <a:ea typeface="Calibri" panose="020F0502020204030204"/>
              <a:cs typeface="Calibri" panose="020F0502020204030204"/>
            </a:endParaRPr>
          </a:p>
        </p:txBody>
      </p:sp>
      <p:sp>
        <p:nvSpPr>
          <p:cNvPr id="24" name="Rectangle 23">
            <a:extLst>
              <a:ext uri="{FF2B5EF4-FFF2-40B4-BE49-F238E27FC236}">
                <a16:creationId xmlns:a16="http://schemas.microsoft.com/office/drawing/2014/main" id="{0034374F-8577-0612-8D65-861522F2162D}"/>
              </a:ext>
            </a:extLst>
          </p:cNvPr>
          <p:cNvSpPr/>
          <p:nvPr/>
        </p:nvSpPr>
        <p:spPr>
          <a:xfrm>
            <a:off x="9351253" y="3077837"/>
            <a:ext cx="2399214" cy="24300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a:solidFill>
                  <a:schemeClr val="accent6"/>
                </a:solidFill>
                <a:latin typeface="Aptos Display" panose="020B0004020202020204" pitchFamily="34" charset="0"/>
              </a:rPr>
              <a:t>School Data &amp; Evidence</a:t>
            </a:r>
          </a:p>
          <a:p>
            <a:pPr>
              <a:spcAft>
                <a:spcPts val="600"/>
              </a:spcAft>
            </a:pPr>
            <a:r>
              <a:rPr lang="en-US" sz="1400" b="1">
                <a:solidFill>
                  <a:schemeClr val="tx1"/>
                </a:solidFill>
                <a:latin typeface="Aptos Display"/>
              </a:rPr>
              <a:t>Mental Health &amp; Well Being Measures</a:t>
            </a:r>
            <a:endParaRPr lang="en-US" sz="1400">
              <a:solidFill>
                <a:schemeClr val="tx1"/>
              </a:solidFill>
              <a:latin typeface="Aptos Display" panose="020B0004020202020204" pitchFamily="34" charset="0"/>
            </a:endParaRPr>
          </a:p>
          <a:p>
            <a:pPr marL="285750" indent="-285750">
              <a:spcAft>
                <a:spcPts val="600"/>
              </a:spcAft>
              <a:buFont typeface="Arial"/>
              <a:buChar char="•"/>
            </a:pPr>
            <a:r>
              <a:rPr lang="en-US" sz="1400">
                <a:solidFill>
                  <a:schemeClr val="tx1"/>
                </a:solidFill>
                <a:latin typeface="Aptos Display"/>
              </a:rPr>
              <a:t>School results to the relevant Development Index.</a:t>
            </a:r>
            <a:endParaRPr lang="en-US" sz="1400">
              <a:solidFill>
                <a:schemeClr val="tx1"/>
              </a:solidFill>
              <a:latin typeface="Aptos Display" panose="020B0004020202020204" pitchFamily="34" charset="0"/>
            </a:endParaRPr>
          </a:p>
          <a:p>
            <a:pPr marL="285750" indent="-285750">
              <a:spcAft>
                <a:spcPts val="600"/>
              </a:spcAft>
              <a:buFont typeface="Arial"/>
              <a:buChar char="•"/>
            </a:pPr>
            <a:r>
              <a:rPr lang="en-US" sz="1400">
                <a:solidFill>
                  <a:schemeClr val="tx1"/>
                </a:solidFill>
                <a:latin typeface="Aptos Display"/>
              </a:rPr>
              <a:t>Student Learning Survey</a:t>
            </a:r>
            <a:endParaRPr lang="en-US" sz="1400">
              <a:solidFill>
                <a:schemeClr val="tx1"/>
              </a:solidFill>
              <a:latin typeface="Aptos Display"/>
              <a:ea typeface="Calibri" panose="020F0502020204030204"/>
              <a:cs typeface="Calibri" panose="020F0502020204030204"/>
            </a:endParaRPr>
          </a:p>
          <a:p>
            <a:pPr marL="285750" indent="-285750">
              <a:spcAft>
                <a:spcPts val="600"/>
              </a:spcAft>
              <a:buFont typeface="Arial"/>
              <a:buChar char="•"/>
            </a:pPr>
            <a:r>
              <a:rPr lang="en-US" sz="1400">
                <a:solidFill>
                  <a:schemeClr val="tx1"/>
                </a:solidFill>
                <a:latin typeface="Aptos Display"/>
                <a:ea typeface="Calibri" panose="020F0502020204030204"/>
                <a:cs typeface="Calibri" panose="020F0502020204030204"/>
              </a:rPr>
              <a:t>Anecdotal teacher data</a:t>
            </a:r>
            <a:endParaRPr lang="en-US" sz="1400">
              <a:solidFill>
                <a:schemeClr val="tx1"/>
              </a:solidFill>
              <a:latin typeface="Aptos Display" panose="020B0004020202020204" pitchFamily="34" charset="0"/>
              <a:ea typeface="Calibri" panose="020F0502020204030204"/>
              <a:cs typeface="Calibri" panose="020F0502020204030204"/>
            </a:endParaRPr>
          </a:p>
          <a:p>
            <a:endParaRPr lang="en-US" sz="1400" b="1">
              <a:solidFill>
                <a:srgbClr val="000000"/>
              </a:solidFill>
              <a:latin typeface="Aptos Display" panose="020B0004020202020204" pitchFamily="34" charset="0"/>
              <a:ea typeface="Calibri" panose="020F0502020204030204"/>
              <a:cs typeface="Calibri" panose="020F0502020204030204"/>
            </a:endParaRPr>
          </a:p>
          <a:p>
            <a:endParaRPr lang="en-US" sz="200" b="1">
              <a:solidFill>
                <a:srgbClr val="70AD47"/>
              </a:solidFill>
              <a:latin typeface="Aptos Display" panose="020B0004020202020204" pitchFamily="34" charset="0"/>
              <a:ea typeface="Calibri" panose="020F0502020204030204"/>
              <a:cs typeface="Calibri" panose="020F0502020204030204"/>
            </a:endParaRPr>
          </a:p>
          <a:p>
            <a:endParaRPr lang="en-US" sz="1100">
              <a:solidFill>
                <a:schemeClr val="tx1"/>
              </a:solidFill>
              <a:ea typeface="Calibri" panose="020F0502020204030204"/>
              <a:cs typeface="Calibri" panose="020F0502020204030204"/>
            </a:endParaRPr>
          </a:p>
        </p:txBody>
      </p:sp>
      <p:pic>
        <p:nvPicPr>
          <p:cNvPr id="6" name="Picture 5">
            <a:extLst>
              <a:ext uri="{FF2B5EF4-FFF2-40B4-BE49-F238E27FC236}">
                <a16:creationId xmlns:a16="http://schemas.microsoft.com/office/drawing/2014/main" id="{6DF778C4-5223-6CF7-D3F4-3A3C22412CEA}"/>
              </a:ext>
            </a:extLst>
          </p:cNvPr>
          <p:cNvPicPr>
            <a:picLocks noChangeAspect="1"/>
          </p:cNvPicPr>
          <p:nvPr/>
        </p:nvPicPr>
        <p:blipFill>
          <a:blip r:embed="rId3"/>
          <a:stretch>
            <a:fillRect/>
          </a:stretch>
        </p:blipFill>
        <p:spPr>
          <a:xfrm>
            <a:off x="119638" y="56974"/>
            <a:ext cx="4051145" cy="540889"/>
          </a:xfrm>
          <a:prstGeom prst="rect">
            <a:avLst/>
          </a:prstGeom>
        </p:spPr>
      </p:pic>
      <p:sp>
        <p:nvSpPr>
          <p:cNvPr id="9" name="Rectangle 8">
            <a:extLst>
              <a:ext uri="{FF2B5EF4-FFF2-40B4-BE49-F238E27FC236}">
                <a16:creationId xmlns:a16="http://schemas.microsoft.com/office/drawing/2014/main" id="{15842715-8886-6B80-BD47-31A7D98C985C}"/>
              </a:ext>
            </a:extLst>
          </p:cNvPr>
          <p:cNvSpPr/>
          <p:nvPr/>
        </p:nvSpPr>
        <p:spPr>
          <a:xfrm>
            <a:off x="235922" y="1411005"/>
            <a:ext cx="9113513" cy="9587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dirty="0">
                <a:solidFill>
                  <a:schemeClr val="tx1"/>
                </a:solidFill>
                <a:latin typeface="Aptos Display"/>
              </a:rPr>
              <a:t>Goal</a:t>
            </a:r>
          </a:p>
          <a:p>
            <a:r>
              <a:rPr lang="en-US" sz="1400" dirty="0">
                <a:solidFill>
                  <a:schemeClr val="tx1"/>
                </a:solidFill>
                <a:latin typeface="Aptos Display"/>
                <a:ea typeface="+mn-lt"/>
                <a:cs typeface="+mn-lt"/>
              </a:rPr>
              <a:t>We are dedicated to a holistic and reflective approach to ensuring that students feel safe, experience a sense of belonging, and are supported in an environment where their mental health and well-being are prioritized. By strengthening mental health supports, building staff capacity, and promoting a school-wide culture of care and connection, we aim to ensure every student feels valued, understood, and equipped to thrive.</a:t>
            </a:r>
            <a:endParaRPr lang="en-US" sz="1400" dirty="0">
              <a:solidFill>
                <a:schemeClr val="tx1"/>
              </a:solidFill>
              <a:latin typeface="Aptos Display"/>
            </a:endParaRPr>
          </a:p>
        </p:txBody>
      </p:sp>
      <p:sp>
        <p:nvSpPr>
          <p:cNvPr id="12" name="Rectangle 11">
            <a:extLst>
              <a:ext uri="{FF2B5EF4-FFF2-40B4-BE49-F238E27FC236}">
                <a16:creationId xmlns:a16="http://schemas.microsoft.com/office/drawing/2014/main" id="{48F40431-C530-B6F6-BB7D-3395EB1DC9A4}"/>
              </a:ext>
            </a:extLst>
          </p:cNvPr>
          <p:cNvSpPr/>
          <p:nvPr/>
        </p:nvSpPr>
        <p:spPr>
          <a:xfrm>
            <a:off x="235553" y="5369304"/>
            <a:ext cx="3036702" cy="17898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r>
              <a:rPr lang="en-US" sz="1600" b="1" dirty="0">
                <a:solidFill>
                  <a:schemeClr val="tx1"/>
                </a:solidFill>
                <a:latin typeface="Aptos Display"/>
              </a:rPr>
              <a:t>District Data &amp; Evidence</a:t>
            </a:r>
          </a:p>
          <a:p>
            <a:pPr marL="285750" indent="-285750">
              <a:buFont typeface="Arial"/>
              <a:buChar char="•"/>
            </a:pPr>
            <a:r>
              <a:rPr lang="en-US" sz="1400" dirty="0">
                <a:solidFill>
                  <a:schemeClr val="tx1"/>
                </a:solidFill>
                <a:latin typeface="Aptos Display"/>
              </a:rPr>
              <a:t>Student Learning Survey (Grade 4)</a:t>
            </a:r>
            <a:endParaRPr lang="en-US" sz="1400" dirty="0">
              <a:solidFill>
                <a:schemeClr val="tx1"/>
              </a:solidFill>
              <a:latin typeface="Aptos Display" panose="020B0004020202020204" pitchFamily="34" charset="0"/>
            </a:endParaRPr>
          </a:p>
          <a:p>
            <a:pPr marL="285750" indent="-285750">
              <a:buFont typeface="Arial"/>
              <a:buChar char="•"/>
            </a:pPr>
            <a:r>
              <a:rPr lang="en-US" sz="1400">
                <a:solidFill>
                  <a:schemeClr val="tx1"/>
                </a:solidFill>
                <a:latin typeface="Aptos Display"/>
              </a:rPr>
              <a:t>EDI (Early Years)</a:t>
            </a:r>
          </a:p>
        </p:txBody>
      </p:sp>
      <p:sp>
        <p:nvSpPr>
          <p:cNvPr id="2" name="Rectangle 1">
            <a:extLst>
              <a:ext uri="{FF2B5EF4-FFF2-40B4-BE49-F238E27FC236}">
                <a16:creationId xmlns:a16="http://schemas.microsoft.com/office/drawing/2014/main" id="{4B2C41C4-0888-3154-C167-EC3FB3BE5B7D}"/>
              </a:ext>
            </a:extLst>
          </p:cNvPr>
          <p:cNvSpPr/>
          <p:nvPr/>
        </p:nvSpPr>
        <p:spPr>
          <a:xfrm>
            <a:off x="231199" y="2604232"/>
            <a:ext cx="3259037" cy="2294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a:spcAft>
                <a:spcPts val="600"/>
              </a:spcAft>
            </a:pPr>
            <a:r>
              <a:rPr lang="en-US" sz="1600" b="1">
                <a:solidFill>
                  <a:schemeClr val="tx1"/>
                </a:solidFill>
                <a:latin typeface="Aptos Display"/>
              </a:rPr>
              <a:t>Objectives</a:t>
            </a:r>
            <a:endParaRPr lang="en-US">
              <a:solidFill>
                <a:schemeClr val="tx1"/>
              </a:solidFill>
              <a:latin typeface="Aptos Display"/>
            </a:endParaRPr>
          </a:p>
          <a:p>
            <a:pPr marL="342900" indent="-342900">
              <a:spcAft>
                <a:spcPts val="600"/>
              </a:spcAft>
              <a:buAutoNum type="arabicPeriod"/>
            </a:pPr>
            <a:r>
              <a:rPr lang="en-US" sz="1400">
                <a:solidFill>
                  <a:schemeClr val="tx1"/>
                </a:solidFill>
                <a:latin typeface="Aptos Display"/>
              </a:rPr>
              <a:t>Embed mental health and wellness strategies in classroom instruction to help students develop emotional awareness, self-regulation, coping, and resilience skills.</a:t>
            </a:r>
            <a:endParaRPr lang="en-US" sz="1400">
              <a:solidFill>
                <a:schemeClr val="tx1"/>
              </a:solidFill>
              <a:latin typeface="Aptos Display"/>
              <a:ea typeface="Calibri"/>
              <a:cs typeface="Calibri"/>
            </a:endParaRPr>
          </a:p>
          <a:p>
            <a:pPr marL="342900" indent="-342900">
              <a:spcAft>
                <a:spcPts val="600"/>
              </a:spcAft>
              <a:buAutoNum type="arabicPeriod"/>
            </a:pPr>
            <a:r>
              <a:rPr lang="en-US" sz="1400">
                <a:solidFill>
                  <a:schemeClr val="tx1"/>
                </a:solidFill>
                <a:latin typeface="Aptos Display"/>
              </a:rPr>
              <a:t>School to parent communication offering resources to help families support their children's mental health.</a:t>
            </a:r>
            <a:r>
              <a:rPr lang="en-US" sz="1400">
                <a:latin typeface="Aptos Display"/>
              </a:rPr>
              <a:t>.</a:t>
            </a:r>
            <a:endParaRPr lang="en-US" sz="1400">
              <a:solidFill>
                <a:schemeClr val="tx1"/>
              </a:solidFill>
              <a:latin typeface="Aptos Display"/>
              <a:ea typeface="Calibri"/>
              <a:cs typeface="Calibri"/>
            </a:endParaRPr>
          </a:p>
        </p:txBody>
      </p:sp>
      <p:pic>
        <p:nvPicPr>
          <p:cNvPr id="17" name="Picture 16">
            <a:extLst>
              <a:ext uri="{FF2B5EF4-FFF2-40B4-BE49-F238E27FC236}">
                <a16:creationId xmlns:a16="http://schemas.microsoft.com/office/drawing/2014/main" id="{9A4F0E7E-DF21-1BF7-48CD-FB3C30DBFAED}"/>
              </a:ext>
            </a:extLst>
          </p:cNvPr>
          <p:cNvPicPr>
            <a:picLocks noChangeAspect="1"/>
          </p:cNvPicPr>
          <p:nvPr/>
        </p:nvPicPr>
        <p:blipFill>
          <a:blip r:embed="rId4">
            <a:clrChange>
              <a:clrFrom>
                <a:srgbClr val="FFFFFF"/>
              </a:clrFrom>
              <a:clrTo>
                <a:srgbClr val="FFFFFF">
                  <a:alpha val="0"/>
                </a:srgbClr>
              </a:clrTo>
            </a:clrChange>
            <a:duotone>
              <a:schemeClr val="bg2">
                <a:shade val="45000"/>
                <a:satMod val="135000"/>
              </a:schemeClr>
              <a:prstClr val="white"/>
            </a:duotone>
            <a:extLst>
              <a:ext uri="{BEBA8EAE-BF5A-486C-A8C5-ECC9F3942E4B}">
                <a14:imgProps xmlns:a14="http://schemas.microsoft.com/office/drawing/2010/main">
                  <a14:imgLayer r:embed="rId5">
                    <a14:imgEffect>
                      <a14:saturation sat="66000"/>
                    </a14:imgEffect>
                  </a14:imgLayer>
                </a14:imgProps>
              </a:ext>
            </a:extLst>
          </a:blip>
          <a:srcRect l="13999" t="6232" r="16202" b="16491"/>
          <a:stretch/>
        </p:blipFill>
        <p:spPr>
          <a:xfrm>
            <a:off x="3923630" y="633263"/>
            <a:ext cx="361857" cy="400626"/>
          </a:xfrm>
          <a:prstGeom prst="rect">
            <a:avLst/>
          </a:prstGeom>
          <a:solidFill>
            <a:schemeClr val="accent6"/>
          </a:solidFill>
        </p:spPr>
      </p:pic>
      <p:sp>
        <p:nvSpPr>
          <p:cNvPr id="3" name="TextBox 2">
            <a:extLst>
              <a:ext uri="{FF2B5EF4-FFF2-40B4-BE49-F238E27FC236}">
                <a16:creationId xmlns:a16="http://schemas.microsoft.com/office/drawing/2014/main" id="{2B802574-7FEE-1939-AE76-D5DA11B7A533}"/>
              </a:ext>
            </a:extLst>
          </p:cNvPr>
          <p:cNvSpPr txBox="1"/>
          <p:nvPr/>
        </p:nvSpPr>
        <p:spPr>
          <a:xfrm>
            <a:off x="233231" y="1126017"/>
            <a:ext cx="8062155" cy="400110"/>
          </a:xfrm>
          <a:prstGeom prst="rect">
            <a:avLst/>
          </a:prstGeom>
          <a:noFill/>
        </p:spPr>
        <p:txBody>
          <a:bodyPr wrap="square" lIns="91440" tIns="45720" rIns="91440" bIns="45720" rtlCol="0" anchor="t">
            <a:spAutoFit/>
          </a:bodyPr>
          <a:lstStyle/>
          <a:p>
            <a:r>
              <a:rPr lang="en-US" sz="2000" b="1">
                <a:latin typeface="Aptos Display"/>
              </a:rPr>
              <a:t>Uplands Elementary School, Terrace</a:t>
            </a:r>
            <a:endParaRPr lang="en-US" sz="1200" b="1">
              <a:latin typeface="Aptos Display" panose="020B0004020202020204" pitchFamily="34" charset="0"/>
            </a:endParaRPr>
          </a:p>
        </p:txBody>
      </p:sp>
      <p:pic>
        <p:nvPicPr>
          <p:cNvPr id="4" name="Picture 3" descr="Eagle.png">
            <a:extLst>
              <a:ext uri="{FF2B5EF4-FFF2-40B4-BE49-F238E27FC236}">
                <a16:creationId xmlns:a16="http://schemas.microsoft.com/office/drawing/2014/main" id="{7B2C408D-E5DD-9376-984E-BB6466A720FF}"/>
              </a:ext>
            </a:extLst>
          </p:cNvPr>
          <p:cNvPicPr>
            <a:picLocks noChangeAspect="1"/>
          </p:cNvPicPr>
          <p:nvPr/>
        </p:nvPicPr>
        <p:blipFill>
          <a:blip r:embed="rId6"/>
          <a:stretch>
            <a:fillRect/>
          </a:stretch>
        </p:blipFill>
        <p:spPr>
          <a:xfrm>
            <a:off x="9655341" y="1329335"/>
            <a:ext cx="1790855" cy="1432684"/>
          </a:xfrm>
          <a:prstGeom prst="rect">
            <a:avLst/>
          </a:prstGeom>
        </p:spPr>
      </p:pic>
      <p:sp>
        <p:nvSpPr>
          <p:cNvPr id="10" name="Rectangle 9">
            <a:extLst>
              <a:ext uri="{FF2B5EF4-FFF2-40B4-BE49-F238E27FC236}">
                <a16:creationId xmlns:a16="http://schemas.microsoft.com/office/drawing/2014/main" id="{60AB60CC-4B4B-8E31-A711-C6F690741AD3}"/>
              </a:ext>
            </a:extLst>
          </p:cNvPr>
          <p:cNvSpPr/>
          <p:nvPr/>
        </p:nvSpPr>
        <p:spPr>
          <a:xfrm rot="-5400000">
            <a:off x="10475476" y="1773139"/>
            <a:ext cx="142406" cy="197969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Rectangle 10">
            <a:extLst>
              <a:ext uri="{FF2B5EF4-FFF2-40B4-BE49-F238E27FC236}">
                <a16:creationId xmlns:a16="http://schemas.microsoft.com/office/drawing/2014/main" id="{6D8868F9-9A5A-8E50-BB1C-0AED946151E5}"/>
              </a:ext>
            </a:extLst>
          </p:cNvPr>
          <p:cNvSpPr/>
          <p:nvPr/>
        </p:nvSpPr>
        <p:spPr>
          <a:xfrm>
            <a:off x="11376021" y="1129892"/>
            <a:ext cx="73134" cy="15640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8909242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4FA9F3C48974047A9B6C8BBA59CEB7E" ma:contentTypeVersion="11" ma:contentTypeDescription="Create a new document." ma:contentTypeScope="" ma:versionID="071dba89f56b6dc93b6a1c9960ef269e">
  <xsd:schema xmlns:xsd="http://www.w3.org/2001/XMLSchema" xmlns:xs="http://www.w3.org/2001/XMLSchema" xmlns:p="http://schemas.microsoft.com/office/2006/metadata/properties" xmlns:ns2="928a1279-e4d8-4693-bbff-7209efd9f1a0" xmlns:ns3="5b6b0dba-89a0-4d6e-89a6-c305fc05013e" targetNamespace="http://schemas.microsoft.com/office/2006/metadata/properties" ma:root="true" ma:fieldsID="55f74288b1739de363f91fcb54f34a45" ns2:_="" ns3:_="">
    <xsd:import namespace="928a1279-e4d8-4693-bbff-7209efd9f1a0"/>
    <xsd:import namespace="5b6b0dba-89a0-4d6e-89a6-c305fc05013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8a1279-e4d8-4693-bbff-7209efd9f1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8566be50-d797-45d1-b002-cdd72d45a40a"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b6b0dba-89a0-4d6e-89a6-c305fc05013e"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82d2c03-3833-4560-b275-fdaca5b1c3c7}" ma:internalName="TaxCatchAll" ma:showField="CatchAllData" ma:web="5b6b0dba-89a0-4d6e-89a6-c305fc0501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b6b0dba-89a0-4d6e-89a6-c305fc05013e" xsi:nil="true"/>
    <lcf76f155ced4ddcb4097134ff3c332f xmlns="928a1279-e4d8-4693-bbff-7209efd9f1a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80CB855-746F-4295-BB4F-70E412045D2C}"/>
</file>

<file path=customXml/itemProps2.xml><?xml version="1.0" encoding="utf-8"?>
<ds:datastoreItem xmlns:ds="http://schemas.openxmlformats.org/officeDocument/2006/customXml" ds:itemID="{CD5B8DF0-BD13-448C-898B-5DEC5927C67F}"/>
</file>

<file path=customXml/itemProps3.xml><?xml version="1.0" encoding="utf-8"?>
<ds:datastoreItem xmlns:ds="http://schemas.openxmlformats.org/officeDocument/2006/customXml" ds:itemID="{100253E0-4AE9-4929-8DA4-E474716D2994}"/>
</file>

<file path=docProps/app.xml><?xml version="1.0" encoding="utf-8"?>
<Properties xmlns="http://schemas.openxmlformats.org/officeDocument/2006/extended-properties" xmlns:vt="http://schemas.openxmlformats.org/officeDocument/2006/docPropsVTypes">
  <TotalTime>0</TotalTime>
  <Words>1184</Words>
  <Application>Microsoft Office PowerPoint</Application>
  <PresentationFormat>Widescreen</PresentationFormat>
  <Paragraphs>124</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Aptos</vt:lpstr>
      <vt:lpstr>Aptos Display</vt:lpstr>
      <vt:lpstr>Arial</vt:lpstr>
      <vt:lpstr>Calibri</vt:lpstr>
      <vt:lpstr>Calibri Light</vt:lpstr>
      <vt:lpstr>-webkit-standard</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Rubio</dc:creator>
  <cp:lastModifiedBy>Lindsay Harder</cp:lastModifiedBy>
  <cp:revision>112</cp:revision>
  <cp:lastPrinted>2025-07-14T17:04:26Z</cp:lastPrinted>
  <dcterms:created xsi:type="dcterms:W3CDTF">2021-06-07T17:31:30Z</dcterms:created>
  <dcterms:modified xsi:type="dcterms:W3CDTF">2025-11-03T18:13:39Z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0x01010054FA9F3C48974047A9B6C8BBA59CEB7E</vt:lpwstr>
  </property>
  <property fmtid="{D5CDD505-2E9C-101B-9397-08002B2CF9AE}" pid="3" name="Order">
    <vt:r8>240200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ies>
</file>