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6" r:id="rId3"/>
    <p:sldId id="268" r:id="rId4"/>
    <p:sldId id="267" r:id="rId5"/>
    <p:sldId id="269" r:id="rId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ra Kenmuir" userId="a5cdf64a-7810-40fa-9f6f-77c78951270e" providerId="ADAL" clId="{BB4FD2BF-3AE8-49E8-AEDB-B248721E81E7}"/>
    <pc:docChg chg="undo custSel modSld">
      <pc:chgData name="Sandra Kenmuir" userId="a5cdf64a-7810-40fa-9f6f-77c78951270e" providerId="ADAL" clId="{BB4FD2BF-3AE8-49E8-AEDB-B248721E81E7}" dt="2025-11-05T22:10:32.293" v="8990" actId="20577"/>
      <pc:docMkLst>
        <pc:docMk/>
      </pc:docMkLst>
      <pc:sldChg chg="modSp mod">
        <pc:chgData name="Sandra Kenmuir" userId="a5cdf64a-7810-40fa-9f6f-77c78951270e" providerId="ADAL" clId="{BB4FD2BF-3AE8-49E8-AEDB-B248721E81E7}" dt="2025-11-05T22:10:32.293" v="8990" actId="20577"/>
        <pc:sldMkLst>
          <pc:docMk/>
          <pc:sldMk cId="2815336708" sldId="267"/>
        </pc:sldMkLst>
        <pc:spChg chg="mod">
          <ac:chgData name="Sandra Kenmuir" userId="a5cdf64a-7810-40fa-9f6f-77c78951270e" providerId="ADAL" clId="{BB4FD2BF-3AE8-49E8-AEDB-B248721E81E7}" dt="2025-11-05T22:10:32.293" v="8990" actId="20577"/>
          <ac:spMkLst>
            <pc:docMk/>
            <pc:sldMk cId="2815336708" sldId="267"/>
            <ac:spMk id="23" creationId="{45AEB94F-9F83-31A1-F9E8-F5B3CBFAC890}"/>
          </ac:spMkLst>
        </pc:spChg>
      </pc:sldChg>
      <pc:sldChg chg="addSp delSp modSp mod">
        <pc:chgData name="Sandra Kenmuir" userId="a5cdf64a-7810-40fa-9f6f-77c78951270e" providerId="ADAL" clId="{BB4FD2BF-3AE8-49E8-AEDB-B248721E81E7}" dt="2025-11-05T22:07:28.211" v="8679" actId="20577"/>
        <pc:sldMkLst>
          <pc:docMk/>
          <pc:sldMk cId="3386972515" sldId="268"/>
        </pc:sldMkLst>
        <pc:spChg chg="mod">
          <ac:chgData name="Sandra Kenmuir" userId="a5cdf64a-7810-40fa-9f6f-77c78951270e" providerId="ADAL" clId="{BB4FD2BF-3AE8-49E8-AEDB-B248721E81E7}" dt="2025-11-05T22:07:28.211" v="8679" actId="20577"/>
          <ac:spMkLst>
            <pc:docMk/>
            <pc:sldMk cId="3386972515" sldId="268"/>
            <ac:spMk id="23" creationId="{0F3D8D86-2A91-41F4-1710-E85750C6F06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11/5/2025</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8.png"/><Relationship Id="rId5" Type="http://schemas.microsoft.com/office/2007/relationships/hdphoto" Target="../media/hdphoto1.wdp"/><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895884" y="4295446"/>
            <a:ext cx="10400231" cy="1107354"/>
          </a:xfrm>
          <a:prstGeom prst="rect">
            <a:avLst/>
          </a:prstGeom>
        </p:spPr>
        <p:txBody>
          <a:bodyPr vert="horz" wrap="square" lIns="0" tIns="93345" rIns="0" bIns="0" rtlCol="0">
            <a:spAutoFit/>
          </a:bodyPr>
          <a:lstStyle/>
          <a:p>
            <a:pPr marL="12700">
              <a:spcBef>
                <a:spcPts val="735"/>
              </a:spcBef>
            </a:pPr>
            <a:r>
              <a:rPr lang="en-US" sz="2000" b="1" i="1" spc="-10" dirty="0">
                <a:solidFill>
                  <a:srgbClr val="800000"/>
                </a:solidFill>
                <a:latin typeface="Calibri"/>
                <a:cs typeface="Calibri"/>
              </a:rPr>
              <a:t>Theme &amp; A </a:t>
            </a:r>
            <a:r>
              <a:rPr sz="2000" b="1" i="1" spc="-10" dirty="0">
                <a:solidFill>
                  <a:srgbClr val="800000"/>
                </a:solidFill>
                <a:latin typeface="Calibri"/>
                <a:cs typeface="Calibri"/>
              </a:rPr>
              <a:t>Statement</a:t>
            </a:r>
            <a:r>
              <a:rPr sz="2000" b="1" i="1" spc="-5" dirty="0">
                <a:solidFill>
                  <a:srgbClr val="800000"/>
                </a:solidFill>
                <a:latin typeface="Calibri"/>
                <a:cs typeface="Calibri"/>
              </a:rPr>
              <a:t> </a:t>
            </a:r>
            <a:r>
              <a:rPr lang="en-US" sz="2000" b="1" i="1" spc="-5" dirty="0">
                <a:solidFill>
                  <a:srgbClr val="800000"/>
                </a:solidFill>
                <a:latin typeface="Calibri"/>
                <a:cs typeface="Calibri"/>
              </a:rPr>
              <a:t>a</a:t>
            </a:r>
            <a:r>
              <a:rPr sz="2000" b="1" i="1" dirty="0">
                <a:solidFill>
                  <a:srgbClr val="800000"/>
                </a:solidFill>
                <a:latin typeface="Calibri"/>
                <a:cs typeface="Calibri"/>
              </a:rPr>
              <a:t>bo</a:t>
            </a:r>
            <a:r>
              <a:rPr lang="en-US" sz="2000" b="1" i="1" dirty="0">
                <a:solidFill>
                  <a:srgbClr val="800000"/>
                </a:solidFill>
                <a:latin typeface="Calibri"/>
                <a:cs typeface="Calibri"/>
              </a:rPr>
              <a:t>u</a:t>
            </a:r>
            <a:r>
              <a:rPr sz="2000" b="1" i="1" dirty="0">
                <a:solidFill>
                  <a:srgbClr val="800000"/>
                </a:solidFill>
                <a:latin typeface="Calibri"/>
                <a:cs typeface="Calibri"/>
              </a:rPr>
              <a:t>t</a:t>
            </a:r>
            <a:r>
              <a:rPr sz="2000" b="1" i="1" spc="-5" dirty="0">
                <a:solidFill>
                  <a:srgbClr val="800000"/>
                </a:solidFill>
                <a:latin typeface="Calibri"/>
                <a:cs typeface="Calibri"/>
              </a:rPr>
              <a:t> </a:t>
            </a:r>
            <a:r>
              <a:rPr sz="2000" b="1" i="1" spc="-10" dirty="0">
                <a:solidFill>
                  <a:srgbClr val="800000"/>
                </a:solidFill>
                <a:latin typeface="Calibri"/>
                <a:cs typeface="Calibri"/>
              </a:rPr>
              <a:t>Learning</a:t>
            </a:r>
            <a:r>
              <a:rPr lang="en-US" sz="2000" b="1" i="1" spc="-10" dirty="0">
                <a:solidFill>
                  <a:srgbClr val="800000"/>
                </a:solidFill>
                <a:latin typeface="Calibri"/>
                <a:cs typeface="Calibri"/>
              </a:rPr>
              <a:t>: </a:t>
            </a:r>
            <a:endParaRPr lang="en-US" sz="2000" b="1" dirty="0">
              <a:latin typeface="Aptos Display" panose="020B0004020202020204" pitchFamily="34" charset="0"/>
              <a:sym typeface="Wingdings" panose="05000000000000000000" pitchFamily="2" charset="2"/>
            </a:endParaRPr>
          </a:p>
          <a:p>
            <a:pPr marL="12700">
              <a:spcBef>
                <a:spcPts val="735"/>
              </a:spcBef>
            </a:pPr>
            <a:r>
              <a:rPr lang="en-US" sz="2000" spc="-10" dirty="0">
                <a:latin typeface="Calibri"/>
                <a:cs typeface="Calibri"/>
              </a:rPr>
              <a:t>Our mission is to inspire a love of learning through hands-on experiences, where students take pride in their growth, enjoy the journey, and build a respectful, supportive community. </a:t>
            </a:r>
          </a:p>
        </p:txBody>
      </p:sp>
      <p:sp>
        <p:nvSpPr>
          <p:cNvPr id="14" name="object 14">
            <a:extLst>
              <a:ext uri="{FF2B5EF4-FFF2-40B4-BE49-F238E27FC236}">
                <a16:creationId xmlns:a16="http://schemas.microsoft.com/office/drawing/2014/main" id="{612447D5-A7E5-FCFF-DC7E-380F00DACF34}"/>
              </a:ext>
            </a:extLst>
          </p:cNvPr>
          <p:cNvSpPr txBox="1"/>
          <p:nvPr/>
        </p:nvSpPr>
        <p:spPr>
          <a:xfrm>
            <a:off x="3346196" y="3074365"/>
            <a:ext cx="1591945" cy="187325"/>
          </a:xfrm>
          <a:prstGeom prst="rect">
            <a:avLst/>
          </a:prstGeom>
        </p:spPr>
        <p:txBody>
          <a:bodyPr vert="horz" wrap="square" lIns="0" tIns="13335" rIns="0" bIns="0" rtlCol="0">
            <a:spAutoFit/>
          </a:bodyPr>
          <a:lstStyle/>
          <a:p>
            <a:pPr marL="12700">
              <a:lnSpc>
                <a:spcPct val="100000"/>
              </a:lnSpc>
              <a:spcBef>
                <a:spcPts val="105"/>
              </a:spcBef>
            </a:pPr>
            <a:r>
              <a:rPr sz="1050">
                <a:solidFill>
                  <a:srgbClr val="FFFFFF"/>
                </a:solidFill>
                <a:latin typeface="Calibri"/>
                <a:cs typeface="Calibri"/>
              </a:rPr>
              <a:t>HIGH</a:t>
            </a:r>
            <a:r>
              <a:rPr sz="1050" spc="-40">
                <a:solidFill>
                  <a:srgbClr val="FFFFFF"/>
                </a:solidFill>
                <a:latin typeface="Calibri"/>
                <a:cs typeface="Calibri"/>
              </a:rPr>
              <a:t> </a:t>
            </a:r>
            <a:r>
              <a:rPr sz="1050">
                <a:solidFill>
                  <a:srgbClr val="FFFFFF"/>
                </a:solidFill>
                <a:latin typeface="Calibri"/>
                <a:cs typeface="Calibri"/>
              </a:rPr>
              <a:t>QUALITY</a:t>
            </a:r>
            <a:r>
              <a:rPr sz="1050" spc="-15">
                <a:solidFill>
                  <a:srgbClr val="FFFFFF"/>
                </a:solidFill>
                <a:latin typeface="Calibri"/>
                <a:cs typeface="Calibri"/>
              </a:rPr>
              <a:t> </a:t>
            </a:r>
            <a:r>
              <a:rPr sz="1050" spc="-10">
                <a:solidFill>
                  <a:srgbClr val="FFFFFF"/>
                </a:solidFill>
                <a:latin typeface="Calibri"/>
                <a:cs typeface="Calibri"/>
              </a:rPr>
              <a:t>INSTRUCTION</a:t>
            </a:r>
            <a:endParaRPr sz="1050">
              <a:latin typeface="Calibri"/>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1781581" y="511871"/>
            <a:ext cx="8460768"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u="sng" dirty="0">
                <a:latin typeface="Aptos Display" panose="020B0004020202020204" pitchFamily="34" charset="0"/>
              </a:rPr>
              <a:t>2025-2026 School Growth Plan</a:t>
            </a:r>
            <a:endParaRPr lang="en-US" sz="3600" b="1" u="sng" dirty="0">
              <a:solidFill>
                <a:srgbClr val="000000"/>
              </a:solidFill>
              <a:latin typeface="Aptos Display" panose="020B0004020202020204" pitchFamily="34" charset="0"/>
            </a:endParaRPr>
          </a:p>
          <a:p>
            <a:pPr algn="l"/>
            <a:endParaRPr lang="en-US" sz="3600" b="1" dirty="0">
              <a:latin typeface="Aptos Display" panose="020B0004020202020204" pitchFamily="34" charset="0"/>
            </a:endParaRPr>
          </a:p>
          <a:p>
            <a:pPr algn="l"/>
            <a:r>
              <a:rPr lang="en-US" sz="2800" b="1" dirty="0">
                <a:latin typeface="Aptos Display" panose="020B0004020202020204" pitchFamily="34" charset="0"/>
              </a:rPr>
              <a:t>School &amp; Location:  </a:t>
            </a:r>
            <a:r>
              <a:rPr lang="en-US" sz="2800" dirty="0">
                <a:latin typeface="Aptos Display" panose="020B0004020202020204" pitchFamily="34" charset="0"/>
              </a:rPr>
              <a:t>Thornhill Primary School </a:t>
            </a:r>
          </a:p>
          <a:p>
            <a:pPr algn="l"/>
            <a:endParaRPr lang="en-US" sz="2000" b="1" dirty="0">
              <a:latin typeface="Aptos Display" panose="020B0004020202020204" pitchFamily="34" charset="0"/>
            </a:endParaRPr>
          </a:p>
          <a:p>
            <a:pPr algn="l"/>
            <a:r>
              <a:rPr lang="en-US" sz="2800" b="1" dirty="0">
                <a:latin typeface="Aptos Display" panose="020B0004020202020204" pitchFamily="34" charset="0"/>
              </a:rPr>
              <a:t>Principal:  </a:t>
            </a:r>
            <a:r>
              <a:rPr lang="en-US" sz="2800" dirty="0">
                <a:latin typeface="Aptos Display" panose="020B0004020202020204" pitchFamily="34" charset="0"/>
              </a:rPr>
              <a:t>Sandy Kenmuir </a:t>
            </a:r>
            <a:r>
              <a:rPr lang="en-US" sz="2800" b="1" dirty="0">
                <a:latin typeface="Aptos Display" panose="020B0004020202020204" pitchFamily="34" charset="0"/>
              </a:rPr>
              <a:t>  </a:t>
            </a:r>
          </a:p>
          <a:p>
            <a:pPr algn="l"/>
            <a:endParaRPr lang="en-US" sz="2000" b="1" dirty="0">
              <a:latin typeface="Aptos Display" panose="020B0004020202020204" pitchFamily="34" charset="0"/>
            </a:endParaRPr>
          </a:p>
          <a:p>
            <a:pPr algn="l"/>
            <a:r>
              <a:rPr lang="en-US" sz="2800" b="1" dirty="0">
                <a:latin typeface="Aptos Display" panose="020B0004020202020204" pitchFamily="34" charset="0"/>
              </a:rPr>
              <a:t>Issue Date:  </a:t>
            </a:r>
            <a:r>
              <a:rPr lang="en-US" sz="2800" dirty="0">
                <a:latin typeface="Aptos Display" panose="020B0004020202020204" pitchFamily="34" charset="0"/>
              </a:rPr>
              <a:t>September 2, 2025</a:t>
            </a:r>
          </a:p>
          <a:p>
            <a:pPr algn="l"/>
            <a:endParaRPr lang="en-US" sz="2400" b="1" dirty="0"/>
          </a:p>
          <a:p>
            <a:pPr algn="l"/>
            <a:endParaRPr lang="en-US" sz="2400" b="1" dirty="0"/>
          </a:p>
        </p:txBody>
      </p:sp>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963203" y="2887066"/>
            <a:ext cx="4499809" cy="3550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E43C2F"/>
                </a:solidFill>
                <a:latin typeface="Aptos Display" panose="020B0004020202020204" pitchFamily="34" charset="0"/>
              </a:rPr>
              <a:t>School Actions/Strategy</a:t>
            </a:r>
          </a:p>
          <a:p>
            <a:pPr algn="ctr"/>
            <a:r>
              <a:rPr lang="en-US" sz="1200" b="1" dirty="0">
                <a:solidFill>
                  <a:schemeClr val="tx1"/>
                </a:solidFill>
                <a:latin typeface="Aptos Display" panose="020B0004020202020204" pitchFamily="34" charset="0"/>
              </a:rPr>
              <a:t>Literacy Actions here:</a:t>
            </a:r>
          </a:p>
          <a:p>
            <a:pPr algn="ctr"/>
            <a:endParaRPr lang="en-US" sz="200" b="1" dirty="0">
              <a:solidFill>
                <a:srgbClr val="E43C2F"/>
              </a:solidFill>
              <a:latin typeface="Aptos Display" panose="020B0004020202020204" pitchFamily="34" charset="0"/>
            </a:endParaRPr>
          </a:p>
          <a:p>
            <a:pPr marL="228600" indent="-228600">
              <a:buAutoNum type="arabicPeriod"/>
            </a:pPr>
            <a:r>
              <a:rPr lang="en-US" sz="1400" dirty="0">
                <a:solidFill>
                  <a:schemeClr val="tx1"/>
                </a:solidFill>
              </a:rPr>
              <a:t>An MTSS approach to literacy instruction and support will be used by classroom teachers and the school team.</a:t>
            </a:r>
          </a:p>
          <a:p>
            <a:pPr marL="228600" indent="-228600">
              <a:buAutoNum type="arabicPeriod"/>
            </a:pPr>
            <a:r>
              <a:rPr lang="en-US" sz="1400" dirty="0">
                <a:solidFill>
                  <a:schemeClr val="tx1"/>
                </a:solidFill>
              </a:rPr>
              <a:t>The 90-minute literacy framework that was developed by the district team will be discussed, collaborated on, and implemented.</a:t>
            </a:r>
          </a:p>
          <a:p>
            <a:pPr marL="228600" indent="-228600">
              <a:buAutoNum type="arabicPeriod"/>
            </a:pPr>
            <a:r>
              <a:rPr lang="en-US" sz="1400" dirty="0">
                <a:solidFill>
                  <a:schemeClr val="tx1"/>
                </a:solidFill>
              </a:rPr>
              <a:t>Explicit teaching of reading (UFLI) and comprehension (Braidy) will be used.</a:t>
            </a:r>
          </a:p>
          <a:p>
            <a:pPr marL="228600" indent="-228600">
              <a:buAutoNum type="arabicPeriod"/>
            </a:pPr>
            <a:r>
              <a:rPr lang="en-US" sz="1400" dirty="0">
                <a:solidFill>
                  <a:schemeClr val="tx1"/>
                </a:solidFill>
              </a:rPr>
              <a:t>Progress Monitoring using </a:t>
            </a:r>
            <a:r>
              <a:rPr lang="en-US" sz="1400" dirty="0" err="1">
                <a:solidFill>
                  <a:schemeClr val="tx1"/>
                </a:solidFill>
              </a:rPr>
              <a:t>Acadience</a:t>
            </a:r>
            <a:r>
              <a:rPr lang="en-US" sz="1400" dirty="0">
                <a:solidFill>
                  <a:schemeClr val="tx1"/>
                </a:solidFill>
              </a:rPr>
              <a:t> will be used to inform next steps and targeted support. </a:t>
            </a:r>
          </a:p>
          <a:p>
            <a:pPr marL="228600" indent="-228600">
              <a:buAutoNum type="arabicPeriod"/>
            </a:pPr>
            <a:r>
              <a:rPr lang="en-US" sz="1400" dirty="0">
                <a:solidFill>
                  <a:schemeClr val="tx1"/>
                </a:solidFill>
              </a:rPr>
              <a:t>A plan for explicitly teaching writing skills will be developed by the school team. </a:t>
            </a:r>
          </a:p>
        </p:txBody>
      </p:sp>
      <p:sp>
        <p:nvSpPr>
          <p:cNvPr id="24" name="Rectangle 23">
            <a:extLst>
              <a:ext uri="{FF2B5EF4-FFF2-40B4-BE49-F238E27FC236}">
                <a16:creationId xmlns:a16="http://schemas.microsoft.com/office/drawing/2014/main" id="{85C25218-56BD-8A9E-531D-B66BA692F8FB}"/>
              </a:ext>
            </a:extLst>
          </p:cNvPr>
          <p:cNvSpPr/>
          <p:nvPr/>
        </p:nvSpPr>
        <p:spPr>
          <a:xfrm>
            <a:off x="9036120" y="2627896"/>
            <a:ext cx="2657442" cy="30851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Literacy Measures here:</a:t>
            </a:r>
          </a:p>
          <a:p>
            <a:endParaRPr lang="en-US" sz="200" b="1" dirty="0">
              <a:solidFill>
                <a:srgbClr val="E43C2F"/>
              </a:solidFill>
              <a:latin typeface="Aptos Display" panose="020B0004020202020204" pitchFamily="34" charset="0"/>
            </a:endParaRPr>
          </a:p>
          <a:p>
            <a:endParaRPr lang="en-US" sz="200" dirty="0">
              <a:solidFill>
                <a:schemeClr val="tx1"/>
              </a:solidFill>
              <a:latin typeface="Aptos Display" panose="020B0004020202020204" pitchFamily="34" charset="0"/>
            </a:endParaRPr>
          </a:p>
          <a:p>
            <a:pPr marL="171450" indent="-171450">
              <a:buFontTx/>
              <a:buChar char="-"/>
            </a:pPr>
            <a:r>
              <a:rPr lang="en-US" sz="1200" dirty="0" err="1">
                <a:solidFill>
                  <a:schemeClr val="tx1"/>
                </a:solidFill>
              </a:rPr>
              <a:t>Acadience</a:t>
            </a:r>
            <a:r>
              <a:rPr lang="en-US" sz="1200" dirty="0">
                <a:solidFill>
                  <a:schemeClr val="tx1"/>
                </a:solidFill>
              </a:rPr>
              <a:t> Data</a:t>
            </a:r>
          </a:p>
          <a:p>
            <a:pPr marL="628650" lvl="1" indent="-171450">
              <a:buFontTx/>
              <a:buChar char="-"/>
            </a:pPr>
            <a:r>
              <a:rPr lang="en-US" sz="1200" dirty="0">
                <a:solidFill>
                  <a:schemeClr val="tx1"/>
                </a:solidFill>
              </a:rPr>
              <a:t>Progress Monitoring</a:t>
            </a:r>
          </a:p>
          <a:p>
            <a:pPr marL="628650" lvl="1" indent="-171450">
              <a:buFontTx/>
              <a:buChar char="-"/>
            </a:pPr>
            <a:r>
              <a:rPr lang="en-US" sz="1200" dirty="0">
                <a:solidFill>
                  <a:schemeClr val="tx1"/>
                </a:solidFill>
              </a:rPr>
              <a:t>Term Assessments </a:t>
            </a:r>
          </a:p>
          <a:p>
            <a:endParaRPr lang="en-US" sz="1200" dirty="0">
              <a:solidFill>
                <a:schemeClr val="tx1"/>
              </a:solidFill>
            </a:endParaRPr>
          </a:p>
          <a:p>
            <a:pPr marL="171450" indent="-171450">
              <a:buFontTx/>
              <a:buChar char="-"/>
            </a:pPr>
            <a:r>
              <a:rPr lang="en-US" sz="1200" dirty="0">
                <a:solidFill>
                  <a:schemeClr val="tx1"/>
                </a:solidFill>
              </a:rPr>
              <a:t>School-Wide Write </a:t>
            </a:r>
          </a:p>
          <a:p>
            <a:pPr marL="171450" indent="-171450">
              <a:buFontTx/>
              <a:buChar char="-"/>
            </a:pPr>
            <a:endParaRPr lang="en-US" sz="1200" dirty="0">
              <a:solidFill>
                <a:schemeClr val="tx1"/>
              </a:solidFill>
            </a:endParaRPr>
          </a:p>
          <a:p>
            <a:pPr marL="171450" indent="-171450">
              <a:buFontTx/>
              <a:buChar char="-"/>
            </a:pPr>
            <a:r>
              <a:rPr lang="en-US" sz="1200" dirty="0">
                <a:solidFill>
                  <a:schemeClr val="tx1"/>
                </a:solidFill>
              </a:rPr>
              <a:t>Learning Updates</a:t>
            </a:r>
          </a:p>
          <a:p>
            <a:pPr marL="171450" indent="-171450">
              <a:buFontTx/>
              <a:buChar char="-"/>
            </a:pPr>
            <a:endParaRPr lang="en-US" sz="1100" dirty="0">
              <a:solidFill>
                <a:schemeClr val="tx1"/>
              </a:solidFill>
            </a:endParaRPr>
          </a:p>
          <a:p>
            <a:pPr marL="171450" indent="-171450">
              <a:buFontTx/>
              <a:buChar char="-"/>
            </a:pPr>
            <a:endParaRPr lang="en-US" sz="1100" dirty="0">
              <a:solidFill>
                <a:schemeClr val="tx1"/>
              </a:solidFill>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247646" y="1864803"/>
            <a:ext cx="9013005" cy="7810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400" dirty="0">
                <a:solidFill>
                  <a:schemeClr val="tx1"/>
                </a:solidFill>
                <a:latin typeface="Aptos Display" panose="020B0004020202020204" pitchFamily="34" charset="0"/>
              </a:rPr>
              <a:t>We want all our students to be reading at grade level by the end of grade 3. We want all our students to be confident in their written and oral communication.   </a:t>
            </a:r>
          </a:p>
          <a:p>
            <a:endParaRPr lang="en-US" sz="1600" b="1"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87091CFD-6EE2-C259-F38A-34AFC1F0BE2A}"/>
              </a:ext>
            </a:extLst>
          </p:cNvPr>
          <p:cNvSpPr/>
          <p:nvPr/>
        </p:nvSpPr>
        <p:spPr>
          <a:xfrm>
            <a:off x="247646" y="2698212"/>
            <a:ext cx="2974918" cy="22314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85750" indent="-285750">
              <a:buFontTx/>
              <a:buChar char="-"/>
            </a:pPr>
            <a:r>
              <a:rPr lang="en-US" sz="1400" dirty="0">
                <a:solidFill>
                  <a:schemeClr val="tx1"/>
                </a:solidFill>
                <a:latin typeface="Aptos Display" panose="020B0004020202020204" pitchFamily="34" charset="0"/>
              </a:rPr>
              <a:t>We use data to inform teaching.</a:t>
            </a:r>
          </a:p>
          <a:p>
            <a:r>
              <a:rPr lang="en-US" sz="1400" dirty="0">
                <a:solidFill>
                  <a:schemeClr val="tx1"/>
                </a:solidFill>
                <a:latin typeface="Aptos Display" panose="020B0004020202020204" pitchFamily="34" charset="0"/>
              </a:rPr>
              <a:t> </a:t>
            </a:r>
          </a:p>
          <a:p>
            <a:pPr marL="285750" indent="-285750">
              <a:buFontTx/>
              <a:buChar char="-"/>
            </a:pPr>
            <a:r>
              <a:rPr lang="en-US" sz="1400" dirty="0">
                <a:solidFill>
                  <a:schemeClr val="tx1"/>
                </a:solidFill>
                <a:latin typeface="Aptos Display" panose="020B0004020202020204" pitchFamily="34" charset="0"/>
              </a:rPr>
              <a:t>We  deliver a purposeful, dynamic, and multi-modal literacy program to all students. </a:t>
            </a:r>
          </a:p>
          <a:p>
            <a:pPr marL="285750" indent="-285750">
              <a:buFontTx/>
              <a:buChar char="-"/>
            </a:pPr>
            <a:endParaRPr lang="en-US" sz="1400" dirty="0">
              <a:solidFill>
                <a:schemeClr val="tx1"/>
              </a:solidFill>
              <a:latin typeface="Aptos Display" panose="020B0004020202020204" pitchFamily="34" charset="0"/>
            </a:endParaRPr>
          </a:p>
          <a:p>
            <a:pPr marL="285750" indent="-285750">
              <a:buFontTx/>
              <a:buChar char="-"/>
            </a:pPr>
            <a:r>
              <a:rPr lang="en-US" sz="1400" dirty="0">
                <a:solidFill>
                  <a:schemeClr val="tx1"/>
                </a:solidFill>
                <a:latin typeface="Aptos Display" panose="020B0004020202020204" pitchFamily="34" charset="0"/>
              </a:rPr>
              <a:t>We use rich literature, that represents our student body, to teach and model concepts.</a:t>
            </a:r>
          </a:p>
          <a:p>
            <a:pPr marL="285750" indent="-285750">
              <a:buFontTx/>
              <a:buChar char="-"/>
            </a:pPr>
            <a:endParaRPr lang="en-US" sz="1400"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6E6AE9E-63C3-D071-107D-7F01F549D336}"/>
              </a:ext>
            </a:extLst>
          </p:cNvPr>
          <p:cNvSpPr/>
          <p:nvPr/>
        </p:nvSpPr>
        <p:spPr>
          <a:xfrm>
            <a:off x="240205" y="4929628"/>
            <a:ext cx="3066125" cy="1643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r>
              <a:rPr lang="en-US" sz="1400" dirty="0">
                <a:solidFill>
                  <a:schemeClr val="tx1"/>
                </a:solidFill>
                <a:latin typeface="Aptos Display" panose="020B0004020202020204" pitchFamily="34" charset="0"/>
              </a:rPr>
              <a:t>-</a:t>
            </a:r>
            <a:r>
              <a:rPr lang="en-US" sz="1400" dirty="0" err="1">
                <a:solidFill>
                  <a:schemeClr val="tx1"/>
                </a:solidFill>
                <a:latin typeface="Aptos Display" panose="020B0004020202020204" pitchFamily="34" charset="0"/>
              </a:rPr>
              <a:t>Acadience</a:t>
            </a:r>
            <a:r>
              <a:rPr lang="en-US" sz="1400" dirty="0">
                <a:solidFill>
                  <a:schemeClr val="tx1"/>
                </a:solidFill>
                <a:latin typeface="Aptos Display" panose="020B0004020202020204" pitchFamily="34" charset="0"/>
              </a:rPr>
              <a:t> Data</a:t>
            </a:r>
          </a:p>
          <a:p>
            <a:endParaRPr lang="en-US" sz="1400" dirty="0">
              <a:solidFill>
                <a:schemeClr val="tx1"/>
              </a:solidFill>
              <a:latin typeface="Aptos Display" panose="020B0004020202020204" pitchFamily="34" charset="0"/>
            </a:endParaRPr>
          </a:p>
          <a:p>
            <a:r>
              <a:rPr lang="en-US" sz="1400" dirty="0">
                <a:solidFill>
                  <a:schemeClr val="tx1"/>
                </a:solidFill>
                <a:latin typeface="Aptos Display" panose="020B0004020202020204" pitchFamily="34" charset="0"/>
              </a:rPr>
              <a:t>- School Wide Write</a:t>
            </a:r>
          </a:p>
          <a:p>
            <a:endParaRPr lang="en-US" sz="1400" dirty="0">
              <a:solidFill>
                <a:schemeClr val="tx1"/>
              </a:solidFill>
              <a:latin typeface="Aptos Display" panose="020B0004020202020204" pitchFamily="34" charset="0"/>
            </a:endParaRPr>
          </a:p>
          <a:p>
            <a:r>
              <a:rPr lang="en-US" sz="1400" dirty="0">
                <a:solidFill>
                  <a:schemeClr val="tx1"/>
                </a:solidFill>
                <a:latin typeface="Aptos Display" panose="020B0004020202020204" pitchFamily="34" charset="0"/>
              </a:rPr>
              <a:t>- Kindergarten Screener </a:t>
            </a:r>
          </a:p>
        </p:txBody>
      </p:sp>
      <p:sp>
        <p:nvSpPr>
          <p:cNvPr id="13" name="TextBox 12">
            <a:extLst>
              <a:ext uri="{FF2B5EF4-FFF2-40B4-BE49-F238E27FC236}">
                <a16:creationId xmlns:a16="http://schemas.microsoft.com/office/drawing/2014/main" id="{39B06165-65B2-2B5F-9714-1E876B050DDF}"/>
              </a:ext>
            </a:extLst>
          </p:cNvPr>
          <p:cNvSpPr txBox="1"/>
          <p:nvPr/>
        </p:nvSpPr>
        <p:spPr>
          <a:xfrm>
            <a:off x="247646" y="1132732"/>
            <a:ext cx="7674305" cy="400110"/>
          </a:xfrm>
          <a:prstGeom prst="rect">
            <a:avLst/>
          </a:prstGeom>
          <a:noFill/>
        </p:spPr>
        <p:txBody>
          <a:bodyPr wrap="square" rtlCol="0">
            <a:spAutoFit/>
          </a:bodyPr>
          <a:lstStyle/>
          <a:p>
            <a:r>
              <a:rPr lang="en-US" sz="2000" b="1" dirty="0">
                <a:latin typeface="Aptos Display" panose="020B0004020202020204" pitchFamily="34" charset="0"/>
              </a:rPr>
              <a:t>School Name: Thornhill Primary School </a:t>
            </a:r>
            <a:endParaRPr lang="en-US" sz="1200" b="1" dirty="0">
              <a:latin typeface="Aptos Display" panose="020B0004020202020204" pitchFamily="34" charset="0"/>
            </a:endParaRPr>
          </a:p>
        </p:txBody>
      </p:sp>
      <p:pic>
        <p:nvPicPr>
          <p:cNvPr id="2" name="Picture 1">
            <a:extLst>
              <a:ext uri="{FF2B5EF4-FFF2-40B4-BE49-F238E27FC236}">
                <a16:creationId xmlns:a16="http://schemas.microsoft.com/office/drawing/2014/main" id="{1F8941EB-1918-3146-F03F-A5785C50ACFA}"/>
              </a:ext>
            </a:extLst>
          </p:cNvPr>
          <p:cNvPicPr>
            <a:picLocks noChangeAspect="1"/>
          </p:cNvPicPr>
          <p:nvPr/>
        </p:nvPicPr>
        <p:blipFill>
          <a:blip r:embed="rId5"/>
          <a:stretch>
            <a:fillRect/>
          </a:stretch>
        </p:blipFill>
        <p:spPr>
          <a:xfrm>
            <a:off x="9260651" y="1061259"/>
            <a:ext cx="2031325" cy="1572639"/>
          </a:xfrm>
          <a:prstGeom prst="rect">
            <a:avLst/>
          </a:prstGeom>
        </p:spPr>
      </p:pic>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dirty="0">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3888204" y="2401040"/>
            <a:ext cx="4415590" cy="38975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F5A706"/>
                </a:solidFill>
                <a:latin typeface="Aptos Display" panose="020B0004020202020204" pitchFamily="34" charset="0"/>
              </a:rPr>
              <a:t>School Actions/Strategy</a:t>
            </a:r>
          </a:p>
          <a:p>
            <a:pPr algn="ctr"/>
            <a:r>
              <a:rPr lang="en-US" sz="1200" b="1" dirty="0">
                <a:solidFill>
                  <a:schemeClr val="tx1"/>
                </a:solidFill>
                <a:latin typeface="Aptos Display" panose="020B0004020202020204" pitchFamily="34" charset="0"/>
              </a:rPr>
              <a:t>Numeracy Actions here:</a:t>
            </a:r>
          </a:p>
          <a:p>
            <a:pPr algn="ctr"/>
            <a:endParaRPr lang="en-US" sz="1200" b="1" dirty="0">
              <a:solidFill>
                <a:schemeClr val="tx1"/>
              </a:solidFill>
              <a:latin typeface="Aptos Display" panose="020B0004020202020204" pitchFamily="34" charset="0"/>
            </a:endParaRPr>
          </a:p>
          <a:p>
            <a:pPr marL="228600" indent="-228600">
              <a:buAutoNum type="arabicPeriod"/>
            </a:pPr>
            <a:r>
              <a:rPr lang="en-US" sz="1400" dirty="0">
                <a:solidFill>
                  <a:schemeClr val="tx1"/>
                </a:solidFill>
                <a:latin typeface="Aptos Display" panose="020B0004020202020204" pitchFamily="34" charset="0"/>
              </a:rPr>
              <a:t>Teachers will work together during several school-wide collaboration times to:</a:t>
            </a:r>
          </a:p>
          <a:p>
            <a:pPr marL="685800" lvl="1" indent="-228600">
              <a:buAutoNum type="arabicPeriod"/>
            </a:pPr>
            <a:r>
              <a:rPr lang="en-US" sz="1400" dirty="0">
                <a:solidFill>
                  <a:schemeClr val="tx1"/>
                </a:solidFill>
                <a:latin typeface="Aptos Display" panose="020B0004020202020204" pitchFamily="34" charset="0"/>
              </a:rPr>
              <a:t>Develop a big-picture progression of what K-3 Numeracy looks like across the grades. What is most important? </a:t>
            </a:r>
          </a:p>
          <a:p>
            <a:pPr marL="685800" lvl="1" indent="-228600">
              <a:buAutoNum type="arabicPeriod"/>
            </a:pPr>
            <a:r>
              <a:rPr lang="en-US" sz="1400" dirty="0">
                <a:solidFill>
                  <a:schemeClr val="tx1"/>
                </a:solidFill>
                <a:latin typeface="Aptos Display" panose="020B0004020202020204" pitchFamily="34" charset="0"/>
              </a:rPr>
              <a:t>Outline the progression of concepts and assessment for each grade level.</a:t>
            </a:r>
          </a:p>
          <a:p>
            <a:pPr marL="685800" lvl="1" indent="-228600">
              <a:buAutoNum type="arabicPeriod"/>
            </a:pPr>
            <a:r>
              <a:rPr lang="en-US" sz="1400" dirty="0">
                <a:solidFill>
                  <a:schemeClr val="tx1"/>
                </a:solidFill>
                <a:latin typeface="Aptos Display" panose="020B0004020202020204" pitchFamily="34" charset="0"/>
              </a:rPr>
              <a:t>Share ideas around unit planning, lesson structure, and resources. </a:t>
            </a:r>
          </a:p>
          <a:p>
            <a:pPr marL="228600" indent="-228600">
              <a:buAutoNum type="arabicPeriod"/>
            </a:pPr>
            <a:endParaRPr lang="en-US" sz="1200" dirty="0">
              <a:solidFill>
                <a:schemeClr val="tx1"/>
              </a:solidFill>
              <a:latin typeface="Aptos Display" panose="020B0004020202020204" pitchFamily="34" charset="0"/>
            </a:endParaRPr>
          </a:p>
          <a:p>
            <a:pPr marL="228600" indent="-228600">
              <a:buAutoNum type="arabicPeriod"/>
            </a:pPr>
            <a:endParaRPr lang="en-US" sz="1200" dirty="0">
              <a:solidFill>
                <a:schemeClr val="tx1"/>
              </a:solidFill>
              <a:latin typeface="Aptos Display" panose="020B0004020202020204" pitchFamily="34" charset="0"/>
            </a:endParaRPr>
          </a:p>
          <a:p>
            <a:endParaRPr lang="en-US" sz="1200" b="1" dirty="0">
              <a:solidFill>
                <a:schemeClr val="tx1"/>
              </a:solidFill>
              <a:latin typeface="Aptos Display" panose="020B0004020202020204" pitchFamily="34" charset="0"/>
            </a:endParaRPr>
          </a:p>
          <a:p>
            <a:pPr algn="ctr"/>
            <a:endParaRPr lang="en-US" sz="200" b="1" dirty="0">
              <a:solidFill>
                <a:schemeClr val="tx1"/>
              </a:solidFill>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BB89788B-007D-2322-7E03-49BA94A3BC22}"/>
              </a:ext>
            </a:extLst>
          </p:cNvPr>
          <p:cNvSpPr/>
          <p:nvPr/>
        </p:nvSpPr>
        <p:spPr>
          <a:xfrm>
            <a:off x="9225709" y="2672657"/>
            <a:ext cx="2360561" cy="308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Numerary Measures here:</a:t>
            </a:r>
          </a:p>
          <a:p>
            <a:endParaRPr lang="en-US" sz="1200" b="1" dirty="0">
              <a:solidFill>
                <a:schemeClr val="tx1"/>
              </a:solidFill>
              <a:latin typeface="Aptos Display" panose="020B0004020202020204" pitchFamily="34" charset="0"/>
            </a:endParaRPr>
          </a:p>
          <a:p>
            <a:pPr marL="171450" indent="-171450">
              <a:buFontTx/>
              <a:buChar char="-"/>
            </a:pPr>
            <a:r>
              <a:rPr lang="en-US" sz="1200" dirty="0">
                <a:solidFill>
                  <a:schemeClr val="tx1"/>
                </a:solidFill>
                <a:latin typeface="Aptos Display" panose="020B0004020202020204" pitchFamily="34" charset="0"/>
              </a:rPr>
              <a:t>Formative Assessment observations by staff</a:t>
            </a:r>
          </a:p>
          <a:p>
            <a:endParaRPr lang="en-US" sz="1200" dirty="0">
              <a:solidFill>
                <a:schemeClr val="tx1"/>
              </a:solidFill>
              <a:latin typeface="Aptos Display" panose="020B0004020202020204" pitchFamily="34" charset="0"/>
            </a:endParaRPr>
          </a:p>
          <a:p>
            <a:pPr marL="171450" indent="-171450">
              <a:buFontTx/>
              <a:buChar char="-"/>
            </a:pPr>
            <a:r>
              <a:rPr lang="en-US" sz="1200" dirty="0">
                <a:solidFill>
                  <a:schemeClr val="tx1"/>
                </a:solidFill>
                <a:latin typeface="Aptos Display" panose="020B0004020202020204" pitchFamily="34" charset="0"/>
              </a:rPr>
              <a:t>Learning Updates </a:t>
            </a:r>
          </a:p>
          <a:p>
            <a:endParaRPr lang="en-US" sz="1200" dirty="0">
              <a:solidFill>
                <a:schemeClr val="tx1"/>
              </a:solidFill>
              <a:latin typeface="Aptos Display" panose="020B0004020202020204" pitchFamily="34" charset="0"/>
            </a:endParaRPr>
          </a:p>
          <a:p>
            <a:pPr marL="171450" indent="-171450">
              <a:buFontTx/>
              <a:buChar char="-"/>
            </a:pPr>
            <a:r>
              <a:rPr lang="en-US" sz="1200" dirty="0">
                <a:solidFill>
                  <a:schemeClr val="tx1"/>
                </a:solidFill>
                <a:latin typeface="Aptos Display" panose="020B0004020202020204" pitchFamily="34" charset="0"/>
              </a:rPr>
              <a:t>District Numeracy Assessment Results</a:t>
            </a:r>
          </a:p>
          <a:p>
            <a:pPr marL="171450" indent="-171450">
              <a:buFontTx/>
              <a:buChar char="-"/>
            </a:pPr>
            <a:endParaRPr lang="en-US" sz="1200" b="1" dirty="0">
              <a:solidFill>
                <a:schemeClr val="tx1"/>
              </a:solidFill>
              <a:latin typeface="Aptos Display" panose="020B0004020202020204" pitchFamily="34" charset="0"/>
            </a:endParaRPr>
          </a:p>
          <a:p>
            <a:endParaRPr lang="en-US" sz="200" b="1" dirty="0">
              <a:solidFill>
                <a:srgbClr val="F5A706"/>
              </a:solidFill>
              <a:latin typeface="Aptos Display" panose="020B0004020202020204" pitchFamily="34" charset="0"/>
            </a:endParaRPr>
          </a:p>
        </p:txBody>
      </p:sp>
      <p:sp>
        <p:nvSpPr>
          <p:cNvPr id="4" name="TextBox 3">
            <a:extLst>
              <a:ext uri="{FF2B5EF4-FFF2-40B4-BE49-F238E27FC236}">
                <a16:creationId xmlns:a16="http://schemas.microsoft.com/office/drawing/2014/main" id="{F69F8107-CBCC-ECD1-D4BD-86A833A4CEF8}"/>
              </a:ext>
            </a:extLst>
          </p:cNvPr>
          <p:cNvSpPr txBox="1"/>
          <p:nvPr/>
        </p:nvSpPr>
        <p:spPr>
          <a:xfrm>
            <a:off x="222191" y="1965533"/>
            <a:ext cx="538385" cy="2384276"/>
          </a:xfrm>
          <a:prstGeom prst="rect">
            <a:avLst/>
          </a:prstGeom>
          <a:solidFill>
            <a:schemeClr val="bg1"/>
          </a:solidFill>
        </p:spPr>
        <p:txBody>
          <a:bodyPr wrap="square" rtlCol="0">
            <a:spAutoFit/>
          </a:bodyPr>
          <a:lstStyle/>
          <a:p>
            <a:endParaRPr lang="en-US" dirty="0"/>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3"/>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7" y="1617203"/>
            <a:ext cx="8448793" cy="808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400" dirty="0">
                <a:solidFill>
                  <a:schemeClr val="tx1"/>
                </a:solidFill>
                <a:latin typeface="Aptos Display" panose="020B0004020202020204" pitchFamily="34" charset="0"/>
              </a:rPr>
              <a:t>We are dedicated to helping our students develop foundational number sense and basic operational skills so that they will be ready for more complex mathematical thinking in the years to come. </a:t>
            </a:r>
          </a:p>
          <a:p>
            <a:endParaRPr lang="en-US" sz="1100"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96023A0F-A44E-71A1-074C-DE01A8C78548}"/>
              </a:ext>
            </a:extLst>
          </p:cNvPr>
          <p:cNvSpPr/>
          <p:nvPr/>
        </p:nvSpPr>
        <p:spPr>
          <a:xfrm>
            <a:off x="222191" y="2552619"/>
            <a:ext cx="2929149" cy="2384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342900" indent="-342900">
              <a:buAutoNum type="arabicPeriod"/>
            </a:pPr>
            <a:r>
              <a:rPr lang="en-US" sz="1400" dirty="0">
                <a:solidFill>
                  <a:schemeClr val="tx1"/>
                </a:solidFill>
                <a:latin typeface="Aptos Display" panose="020B0004020202020204" pitchFamily="34" charset="0"/>
              </a:rPr>
              <a:t>We focus on learning through doing. Students need engaging, hands-on activities to explore, practice and master concepts. </a:t>
            </a:r>
          </a:p>
          <a:p>
            <a:pPr marL="342900" indent="-342900">
              <a:buAutoNum type="arabicPeriod"/>
            </a:pPr>
            <a:endParaRPr lang="en-US" sz="1400" dirty="0">
              <a:solidFill>
                <a:schemeClr val="tx1"/>
              </a:solidFill>
              <a:latin typeface="Aptos Display" panose="020B0004020202020204" pitchFamily="34" charset="0"/>
            </a:endParaRPr>
          </a:p>
          <a:p>
            <a:pPr marL="342900" indent="-342900">
              <a:buAutoNum type="arabicPeriod"/>
            </a:pPr>
            <a:r>
              <a:rPr lang="en-US" sz="1400" dirty="0">
                <a:solidFill>
                  <a:schemeClr val="tx1"/>
                </a:solidFill>
                <a:latin typeface="Aptos Display" panose="020B0004020202020204" pitchFamily="34" charset="0"/>
              </a:rPr>
              <a:t> We use frequent and meaningful assessment to drive instruction. </a:t>
            </a: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4"/>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3"/>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244355" y="4930437"/>
            <a:ext cx="2929148" cy="15671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endParaRPr lang="en-US" sz="1200" dirty="0">
              <a:solidFill>
                <a:schemeClr val="tx1"/>
              </a:solidFill>
              <a:latin typeface="Aptos Display" panose="020B0004020202020204" pitchFamily="34" charset="0"/>
            </a:endParaRPr>
          </a:p>
          <a:p>
            <a:r>
              <a:rPr lang="en-US" sz="1200" dirty="0">
                <a:solidFill>
                  <a:schemeClr val="tx1"/>
                </a:solidFill>
                <a:latin typeface="Aptos Display" panose="020B0004020202020204" pitchFamily="34" charset="0"/>
              </a:rPr>
              <a:t>District Numeracy Data</a:t>
            </a:r>
          </a:p>
          <a:p>
            <a:endParaRPr lang="en-US" sz="1200" dirty="0">
              <a:solidFill>
                <a:schemeClr val="tx1"/>
              </a:solidFill>
              <a:latin typeface="Aptos Display" panose="020B0004020202020204" pitchFamily="34" charset="0"/>
            </a:endParaRPr>
          </a:p>
          <a:p>
            <a:r>
              <a:rPr lang="en-US" sz="1200" dirty="0">
                <a:solidFill>
                  <a:schemeClr val="tx1"/>
                </a:solidFill>
                <a:latin typeface="Aptos Display" panose="020B0004020202020204" pitchFamily="34" charset="0"/>
              </a:rPr>
              <a:t>Learning Updates</a:t>
            </a: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4"/>
          <a:stretch>
            <a:fillRect/>
          </a:stretch>
        </p:blipFill>
        <p:spPr>
          <a:xfrm>
            <a:off x="5144548" y="696404"/>
            <a:ext cx="274344" cy="274344"/>
          </a:xfrm>
          <a:prstGeom prst="rect">
            <a:avLst/>
          </a:prstGeom>
        </p:spPr>
      </p:pic>
      <p:sp>
        <p:nvSpPr>
          <p:cNvPr id="3" name="TextBox 2">
            <a:extLst>
              <a:ext uri="{FF2B5EF4-FFF2-40B4-BE49-F238E27FC236}">
                <a16:creationId xmlns:a16="http://schemas.microsoft.com/office/drawing/2014/main" id="{4A70A7EE-E6DA-0CF9-0D03-CE56AD69835F}"/>
              </a:ext>
            </a:extLst>
          </p:cNvPr>
          <p:cNvSpPr txBox="1"/>
          <p:nvPr/>
        </p:nvSpPr>
        <p:spPr>
          <a:xfrm>
            <a:off x="244357" y="1103317"/>
            <a:ext cx="7637004" cy="400110"/>
          </a:xfrm>
          <a:prstGeom prst="rect">
            <a:avLst/>
          </a:prstGeom>
          <a:noFill/>
        </p:spPr>
        <p:txBody>
          <a:bodyPr wrap="square" rtlCol="0">
            <a:spAutoFit/>
          </a:bodyPr>
          <a:lstStyle/>
          <a:p>
            <a:r>
              <a:rPr lang="en-US" sz="2000" b="1" dirty="0">
                <a:latin typeface="Aptos Display" panose="020B0004020202020204" pitchFamily="34" charset="0"/>
              </a:rPr>
              <a:t>School Name: Thornhill Primary School </a:t>
            </a:r>
            <a:endParaRPr lang="en-US" sz="1200" b="1" dirty="0">
              <a:latin typeface="Aptos Display" panose="020B0004020202020204" pitchFamily="34" charset="0"/>
            </a:endParaRPr>
          </a:p>
        </p:txBody>
      </p:sp>
      <p:pic>
        <p:nvPicPr>
          <p:cNvPr id="11" name="Picture 10">
            <a:extLst>
              <a:ext uri="{FF2B5EF4-FFF2-40B4-BE49-F238E27FC236}">
                <a16:creationId xmlns:a16="http://schemas.microsoft.com/office/drawing/2014/main" id="{5F8659F6-A371-36CB-23EA-9B484A97EC40}"/>
              </a:ext>
            </a:extLst>
          </p:cNvPr>
          <p:cNvPicPr>
            <a:picLocks noChangeAspect="1"/>
          </p:cNvPicPr>
          <p:nvPr/>
        </p:nvPicPr>
        <p:blipFill>
          <a:blip r:embed="rId5"/>
          <a:stretch>
            <a:fillRect/>
          </a:stretch>
        </p:blipFill>
        <p:spPr>
          <a:xfrm>
            <a:off x="9335499" y="1059596"/>
            <a:ext cx="2030144" cy="1572904"/>
          </a:xfrm>
          <a:prstGeom prst="rect">
            <a:avLst/>
          </a:prstGeom>
        </p:spPr>
      </p:pic>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INCLUSION</a:t>
            </a:r>
          </a:p>
        </p:txBody>
      </p:sp>
      <p:sp>
        <p:nvSpPr>
          <p:cNvPr id="23" name="Rectangle 22">
            <a:extLst>
              <a:ext uri="{FF2B5EF4-FFF2-40B4-BE49-F238E27FC236}">
                <a16:creationId xmlns:a16="http://schemas.microsoft.com/office/drawing/2014/main" id="{45AEB94F-9F83-31A1-F9E8-F5B3CBFAC890}"/>
              </a:ext>
            </a:extLst>
          </p:cNvPr>
          <p:cNvSpPr/>
          <p:nvPr/>
        </p:nvSpPr>
        <p:spPr>
          <a:xfrm>
            <a:off x="4092741" y="2255739"/>
            <a:ext cx="4006515" cy="445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rgbClr val="6699FF"/>
                </a:solidFill>
                <a:latin typeface="Aptos Display" panose="020B0004020202020204" pitchFamily="34" charset="0"/>
              </a:rPr>
              <a:t>School Actions/Strategy</a:t>
            </a:r>
          </a:p>
          <a:p>
            <a:pPr algn="ctr"/>
            <a:r>
              <a:rPr lang="en-US" sz="1200" b="1" dirty="0">
                <a:solidFill>
                  <a:schemeClr val="tx1"/>
                </a:solidFill>
                <a:latin typeface="Aptos Display" panose="020B0004020202020204" pitchFamily="34" charset="0"/>
              </a:rPr>
              <a:t>Inclusion Actions here:</a:t>
            </a:r>
          </a:p>
          <a:p>
            <a:pPr marL="228600" indent="-228600">
              <a:buAutoNum type="arabicPeriod"/>
            </a:pPr>
            <a:r>
              <a:rPr lang="en-US" sz="1400" dirty="0">
                <a:solidFill>
                  <a:schemeClr val="tx1"/>
                </a:solidFill>
                <a:latin typeface="Aptos Display" panose="020B0004020202020204" pitchFamily="34" charset="0"/>
              </a:rPr>
              <a:t>We will monitor and track student attendance closely. Necessary follow-up will occur (as applicable) from the teacher, school office, IESW, or in consultation with the education coordinator. </a:t>
            </a:r>
          </a:p>
          <a:p>
            <a:pPr marL="228600" indent="-228600">
              <a:buAutoNum type="arabicPeriod"/>
            </a:pPr>
            <a:r>
              <a:rPr lang="en-US" sz="1400" dirty="0">
                <a:solidFill>
                  <a:schemeClr val="tx1"/>
                </a:solidFill>
                <a:latin typeface="Aptos Display" panose="020B0004020202020204" pitchFamily="34" charset="0"/>
              </a:rPr>
              <a:t>We will embed the </a:t>
            </a:r>
            <a:r>
              <a:rPr lang="en-US" sz="1400" dirty="0" err="1">
                <a:solidFill>
                  <a:schemeClr val="tx1"/>
                </a:solidFill>
                <a:latin typeface="Aptos Display" panose="020B0004020202020204" pitchFamily="34" charset="0"/>
              </a:rPr>
              <a:t>Ts’msyen</a:t>
            </a:r>
            <a:r>
              <a:rPr lang="en-US" sz="1400" dirty="0">
                <a:solidFill>
                  <a:schemeClr val="tx1"/>
                </a:solidFill>
                <a:latin typeface="Aptos Display" panose="020B0004020202020204" pitchFamily="34" charset="0"/>
              </a:rPr>
              <a:t> </a:t>
            </a:r>
            <a:r>
              <a:rPr lang="en-US" sz="1400" dirty="0" err="1">
                <a:solidFill>
                  <a:schemeClr val="tx1"/>
                </a:solidFill>
                <a:latin typeface="Aptos Display" panose="020B0004020202020204" pitchFamily="34" charset="0"/>
              </a:rPr>
              <a:t>Smalgyax</a:t>
            </a:r>
            <a:r>
              <a:rPr lang="en-US" sz="1400" dirty="0">
                <a:solidFill>
                  <a:schemeClr val="tx1"/>
                </a:solidFill>
                <a:latin typeface="Aptos Display" panose="020B0004020202020204" pitchFamily="34" charset="0"/>
              </a:rPr>
              <a:t> language in daily activities and have it visible around the school. </a:t>
            </a:r>
          </a:p>
          <a:p>
            <a:pPr marL="228600" indent="-228600">
              <a:buAutoNum type="arabicPeriod"/>
            </a:pPr>
            <a:r>
              <a:rPr lang="en-US" sz="1400" dirty="0">
                <a:solidFill>
                  <a:schemeClr val="tx1"/>
                </a:solidFill>
                <a:latin typeface="Aptos Display" panose="020B0004020202020204" pitchFamily="34" charset="0"/>
              </a:rPr>
              <a:t>We will host events that bring families into the school as partners in their children’s learning. </a:t>
            </a:r>
          </a:p>
          <a:p>
            <a:pPr marL="228600" indent="-228600">
              <a:buAutoNum type="arabicPeriod"/>
            </a:pPr>
            <a:r>
              <a:rPr lang="en-US" sz="1400" dirty="0">
                <a:solidFill>
                  <a:schemeClr val="tx1"/>
                </a:solidFill>
                <a:latin typeface="Aptos Display" panose="020B0004020202020204" pitchFamily="34" charset="0"/>
              </a:rPr>
              <a:t>We will </a:t>
            </a:r>
            <a:r>
              <a:rPr lang="en-US" sz="1400" dirty="0" err="1">
                <a:solidFill>
                  <a:schemeClr val="tx1"/>
                </a:solidFill>
                <a:latin typeface="Aptos Display" panose="020B0004020202020204" pitchFamily="34" charset="0"/>
              </a:rPr>
              <a:t>endeavour</a:t>
            </a:r>
            <a:r>
              <a:rPr lang="en-US" sz="1400" dirty="0">
                <a:solidFill>
                  <a:schemeClr val="tx1"/>
                </a:solidFill>
                <a:latin typeface="Aptos Display" panose="020B0004020202020204" pitchFamily="34" charset="0"/>
              </a:rPr>
              <a:t> to have elders and role models from the Kitselas Nation share their knowledge in classrooms and at school events. </a:t>
            </a:r>
          </a:p>
          <a:p>
            <a:pPr marL="228600" indent="-228600">
              <a:buAutoNum type="arabicPeriod"/>
            </a:pPr>
            <a:r>
              <a:rPr lang="en-US" sz="1400" dirty="0">
                <a:solidFill>
                  <a:schemeClr val="tx1"/>
                </a:solidFill>
                <a:latin typeface="Aptos Display" panose="020B0004020202020204" pitchFamily="34" charset="0"/>
              </a:rPr>
              <a:t>We will provide staff training so that our designated students are working on their own programs within their classroom environments at all possible times. Our classrooms will be rich with visuals to aid these students in </a:t>
            </a:r>
            <a:r>
              <a:rPr lang="en-US" sz="1400">
                <a:solidFill>
                  <a:schemeClr val="tx1"/>
                </a:solidFill>
                <a:latin typeface="Aptos Display" panose="020B0004020202020204" pitchFamily="34" charset="0"/>
              </a:rPr>
              <a:t>their learning. </a:t>
            </a:r>
            <a:endParaRPr lang="en-US" sz="1400" dirty="0">
              <a:solidFill>
                <a:schemeClr val="tx1"/>
              </a:solidFill>
              <a:latin typeface="Aptos Display" panose="020B0004020202020204" pitchFamily="34" charset="0"/>
            </a:endParaRPr>
          </a:p>
          <a:p>
            <a:pPr marL="228600" indent="-228600">
              <a:buAutoNum type="arabicPeriod"/>
            </a:pPr>
            <a:endParaRPr lang="en-US" sz="1200" dirty="0">
              <a:solidFill>
                <a:schemeClr val="tx1"/>
              </a:solidFill>
              <a:latin typeface="Aptos Display" panose="020B0004020202020204" pitchFamily="34" charset="0"/>
            </a:endParaRPr>
          </a:p>
          <a:p>
            <a:pPr algn="ctr"/>
            <a:endParaRPr lang="en-US" sz="200" b="1" dirty="0">
              <a:solidFill>
                <a:srgbClr val="6699FF"/>
              </a:solidFill>
              <a:latin typeface="Aptos Display" panose="020B0004020202020204" pitchFamily="34" charset="0"/>
            </a:endParaRPr>
          </a:p>
        </p:txBody>
      </p:sp>
      <p:sp>
        <p:nvSpPr>
          <p:cNvPr id="24" name="Rectangle 23">
            <a:extLst>
              <a:ext uri="{FF2B5EF4-FFF2-40B4-BE49-F238E27FC236}">
                <a16:creationId xmlns:a16="http://schemas.microsoft.com/office/drawing/2014/main" id="{01DB02A8-2FFC-F763-B41F-E37D6D4FBB3B}"/>
              </a:ext>
            </a:extLst>
          </p:cNvPr>
          <p:cNvSpPr/>
          <p:nvPr/>
        </p:nvSpPr>
        <p:spPr>
          <a:xfrm>
            <a:off x="9292576" y="2640786"/>
            <a:ext cx="2269417" cy="2898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Inclusion Measures here:</a:t>
            </a:r>
          </a:p>
          <a:p>
            <a:pPr marL="171450" indent="-171450">
              <a:lnSpc>
                <a:spcPct val="200000"/>
              </a:lnSpc>
              <a:buFontTx/>
              <a:buChar char="-"/>
            </a:pPr>
            <a:r>
              <a:rPr lang="en-US" sz="1200" dirty="0">
                <a:solidFill>
                  <a:schemeClr val="tx1"/>
                </a:solidFill>
                <a:latin typeface="Aptos Display" panose="020B0004020202020204" pitchFamily="34" charset="0"/>
              </a:rPr>
              <a:t>Attendance (</a:t>
            </a:r>
            <a:r>
              <a:rPr lang="en-US" sz="1200" dirty="0" err="1">
                <a:solidFill>
                  <a:schemeClr val="tx1"/>
                </a:solidFill>
                <a:latin typeface="Aptos Display" panose="020B0004020202020204" pitchFamily="34" charset="0"/>
              </a:rPr>
              <a:t>MyEd</a:t>
            </a:r>
            <a:r>
              <a:rPr lang="en-US" sz="1200" dirty="0">
                <a:solidFill>
                  <a:schemeClr val="tx1"/>
                </a:solidFill>
                <a:latin typeface="Aptos Display" panose="020B0004020202020204" pitchFamily="34" charset="0"/>
              </a:rPr>
              <a:t>)</a:t>
            </a:r>
          </a:p>
          <a:p>
            <a:pPr marL="171450" indent="-171450">
              <a:lnSpc>
                <a:spcPct val="200000"/>
              </a:lnSpc>
              <a:buFontTx/>
              <a:buChar char="-"/>
            </a:pPr>
            <a:r>
              <a:rPr lang="en-US" sz="1200" dirty="0" err="1">
                <a:solidFill>
                  <a:schemeClr val="tx1"/>
                </a:solidFill>
                <a:latin typeface="Aptos Display" panose="020B0004020202020204" pitchFamily="34" charset="0"/>
              </a:rPr>
              <a:t>EdPlan</a:t>
            </a:r>
            <a:r>
              <a:rPr lang="en-US" sz="1200" dirty="0">
                <a:solidFill>
                  <a:schemeClr val="tx1"/>
                </a:solidFill>
                <a:latin typeface="Aptos Display" panose="020B0004020202020204" pitchFamily="34" charset="0"/>
              </a:rPr>
              <a:t> Insight</a:t>
            </a:r>
          </a:p>
          <a:p>
            <a:pPr marL="171450" indent="-171450">
              <a:lnSpc>
                <a:spcPct val="200000"/>
              </a:lnSpc>
              <a:buFontTx/>
              <a:buChar char="-"/>
            </a:pPr>
            <a:r>
              <a:rPr lang="en-US" sz="1200" dirty="0">
                <a:solidFill>
                  <a:schemeClr val="tx1"/>
                </a:solidFill>
                <a:latin typeface="Aptos Display" panose="020B0004020202020204" pitchFamily="34" charset="0"/>
              </a:rPr>
              <a:t>Numeracy Assessments</a:t>
            </a:r>
          </a:p>
          <a:p>
            <a:pPr marL="171450" indent="-171450">
              <a:lnSpc>
                <a:spcPct val="200000"/>
              </a:lnSpc>
              <a:buFontTx/>
              <a:buChar char="-"/>
            </a:pPr>
            <a:r>
              <a:rPr lang="en-US" sz="1200" dirty="0">
                <a:solidFill>
                  <a:schemeClr val="tx1"/>
                </a:solidFill>
                <a:latin typeface="Aptos Display" panose="020B0004020202020204" pitchFamily="34" charset="0"/>
              </a:rPr>
              <a:t>Literacy Assessments</a:t>
            </a:r>
          </a:p>
          <a:p>
            <a:pPr marL="171450" indent="-171450">
              <a:lnSpc>
                <a:spcPct val="200000"/>
              </a:lnSpc>
              <a:buFontTx/>
              <a:buChar char="-"/>
            </a:pPr>
            <a:r>
              <a:rPr lang="en-US" sz="1200" dirty="0">
                <a:solidFill>
                  <a:schemeClr val="tx1"/>
                </a:solidFill>
                <a:latin typeface="Aptos Display" panose="020B0004020202020204" pitchFamily="34" charset="0"/>
              </a:rPr>
              <a:t>Learning Updates</a:t>
            </a:r>
          </a:p>
          <a:p>
            <a:endParaRPr lang="en-US" sz="200" b="1" dirty="0">
              <a:solidFill>
                <a:srgbClr val="6699FF"/>
              </a:solidFill>
              <a:latin typeface="Aptos Display" panose="020B0004020202020204" pitchFamily="34" charset="0"/>
            </a:endParaRPr>
          </a:p>
          <a:p>
            <a:endParaRPr lang="en-US" sz="1100" dirty="0">
              <a:solidFill>
                <a:schemeClr val="tx1"/>
              </a:solidFill>
            </a:endParaRPr>
          </a:p>
          <a:p>
            <a:endParaRPr lang="en-US" sz="1100" dirty="0">
              <a:solidFill>
                <a:schemeClr val="tx1"/>
              </a:solidFill>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290730" y="1599841"/>
            <a:ext cx="9058222" cy="7255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400" dirty="0">
                <a:solidFill>
                  <a:schemeClr val="tx1"/>
                </a:solidFill>
                <a:latin typeface="Aptos Display" panose="020B0004020202020204" pitchFamily="34" charset="0"/>
              </a:rPr>
              <a:t>We strive to have a school culture in which all students and families feel represented, seen, and valued. </a:t>
            </a:r>
          </a:p>
          <a:p>
            <a:endParaRPr lang="en-US" sz="1400" dirty="0">
              <a:solidFill>
                <a:schemeClr val="tx1"/>
              </a:solidFill>
              <a:latin typeface="Aptos Display" panose="020B0004020202020204" pitchFamily="34" charset="0"/>
            </a:endParaRPr>
          </a:p>
          <a:p>
            <a:endParaRPr lang="en-US" sz="1100" dirty="0">
              <a:solidFill>
                <a:schemeClr val="tx1"/>
              </a:solidFill>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256547" y="2255739"/>
            <a:ext cx="2884686" cy="2698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342900" indent="-342900">
              <a:buAutoNum type="arabicPeriod"/>
            </a:pPr>
            <a:r>
              <a:rPr lang="en-US" sz="1400" dirty="0">
                <a:solidFill>
                  <a:schemeClr val="tx1"/>
                </a:solidFill>
                <a:latin typeface="Aptos Display" panose="020B0004020202020204" pitchFamily="34" charset="0"/>
              </a:rPr>
              <a:t>We will reduce the number of students with excessive absences. </a:t>
            </a:r>
          </a:p>
          <a:p>
            <a:pPr marL="342900" indent="-342900">
              <a:buAutoNum type="arabicPeriod"/>
            </a:pPr>
            <a:r>
              <a:rPr lang="en-US" sz="1400" dirty="0">
                <a:solidFill>
                  <a:schemeClr val="tx1"/>
                </a:solidFill>
                <a:latin typeface="Aptos Display" panose="020B0004020202020204" pitchFamily="34" charset="0"/>
              </a:rPr>
              <a:t>We will enhance the achievement of all learners with a focus on students who are Indigenous or have designations.</a:t>
            </a:r>
          </a:p>
          <a:p>
            <a:pPr marL="342900" indent="-342900">
              <a:buAutoNum type="arabicPeriod"/>
            </a:pPr>
            <a:r>
              <a:rPr lang="en-US" sz="1400" dirty="0">
                <a:solidFill>
                  <a:schemeClr val="tx1"/>
                </a:solidFill>
                <a:latin typeface="Aptos Display" panose="020B0004020202020204" pitchFamily="34" charset="0"/>
              </a:rPr>
              <a:t>We will continue our anti-racism education to build awareness, challenge biases, and dismantle systemic racism within the school environment. </a:t>
            </a:r>
          </a:p>
          <a:p>
            <a:endParaRPr lang="en-US" sz="1600" b="1" dirty="0">
              <a:solidFill>
                <a:schemeClr val="tx1"/>
              </a:solidFill>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256547" y="5142038"/>
            <a:ext cx="2884686" cy="1569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endParaRPr lang="en-US" sz="1600" b="1" dirty="0">
              <a:solidFill>
                <a:schemeClr val="tx1"/>
              </a:solidFill>
              <a:latin typeface="Aptos Display" panose="020B0004020202020204" pitchFamily="34" charset="0"/>
            </a:endParaRPr>
          </a:p>
          <a:p>
            <a:r>
              <a:rPr lang="en-US" sz="1400" dirty="0">
                <a:solidFill>
                  <a:schemeClr val="tx1"/>
                </a:solidFill>
                <a:latin typeface="Aptos Display" panose="020B0004020202020204" pitchFamily="34" charset="0"/>
              </a:rPr>
              <a:t>Aboriginal How Are We Doing Report</a:t>
            </a:r>
          </a:p>
          <a:p>
            <a:endParaRPr lang="en-US" sz="1400" dirty="0">
              <a:solidFill>
                <a:schemeClr val="tx1"/>
              </a:solidFill>
              <a:latin typeface="Aptos Display" panose="020B0004020202020204" pitchFamily="34" charset="0"/>
            </a:endParaRPr>
          </a:p>
          <a:p>
            <a:r>
              <a:rPr lang="en-US" sz="1400" dirty="0">
                <a:solidFill>
                  <a:schemeClr val="tx1"/>
                </a:solidFill>
                <a:latin typeface="Aptos Display" panose="020B0004020202020204" pitchFamily="34" charset="0"/>
              </a:rPr>
              <a:t>Local Education Agreement </a:t>
            </a: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2" name="TextBox 1">
            <a:extLst>
              <a:ext uri="{FF2B5EF4-FFF2-40B4-BE49-F238E27FC236}">
                <a16:creationId xmlns:a16="http://schemas.microsoft.com/office/drawing/2014/main" id="{65D5C753-2C3F-CAF9-E0B1-0C12EF049203}"/>
              </a:ext>
            </a:extLst>
          </p:cNvPr>
          <p:cNvSpPr txBox="1"/>
          <p:nvPr/>
        </p:nvSpPr>
        <p:spPr>
          <a:xfrm>
            <a:off x="256547" y="1115471"/>
            <a:ext cx="7674305" cy="400110"/>
          </a:xfrm>
          <a:prstGeom prst="rect">
            <a:avLst/>
          </a:prstGeom>
          <a:noFill/>
        </p:spPr>
        <p:txBody>
          <a:bodyPr wrap="square" rtlCol="0">
            <a:spAutoFit/>
          </a:bodyPr>
          <a:lstStyle/>
          <a:p>
            <a:r>
              <a:rPr lang="en-US" sz="2000" b="1" dirty="0">
                <a:latin typeface="Aptos Display" panose="020B0004020202020204" pitchFamily="34" charset="0"/>
              </a:rPr>
              <a:t>School Name: Thornhill Primary School </a:t>
            </a:r>
            <a:endParaRPr lang="en-US" sz="1200" b="1" dirty="0">
              <a:latin typeface="Aptos Display" panose="020B0004020202020204" pitchFamily="34" charset="0"/>
            </a:endParaRPr>
          </a:p>
        </p:txBody>
      </p:sp>
      <p:pic>
        <p:nvPicPr>
          <p:cNvPr id="4" name="Picture 3">
            <a:extLst>
              <a:ext uri="{FF2B5EF4-FFF2-40B4-BE49-F238E27FC236}">
                <a16:creationId xmlns:a16="http://schemas.microsoft.com/office/drawing/2014/main" id="{D0999471-3CF4-F79E-E8D9-8D5C3A01FE1B}"/>
              </a:ext>
            </a:extLst>
          </p:cNvPr>
          <p:cNvPicPr>
            <a:picLocks noChangeAspect="1"/>
          </p:cNvPicPr>
          <p:nvPr/>
        </p:nvPicPr>
        <p:blipFill>
          <a:blip r:embed="rId5"/>
          <a:stretch>
            <a:fillRect/>
          </a:stretch>
        </p:blipFill>
        <p:spPr>
          <a:xfrm>
            <a:off x="9412212" y="1072479"/>
            <a:ext cx="2030144" cy="1572904"/>
          </a:xfrm>
          <a:prstGeom prst="rect">
            <a:avLst/>
          </a:prstGeom>
        </p:spPr>
      </p:pic>
    </p:spTree>
    <p:extLst>
      <p:ext uri="{BB962C8B-B14F-4D97-AF65-F5344CB8AC3E}">
        <p14:creationId xmlns:p14="http://schemas.microsoft.com/office/powerpoint/2010/main" val="281533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64309" y="647707"/>
            <a:ext cx="37567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4168081" y="2319500"/>
            <a:ext cx="4263899" cy="39467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chemeClr val="accent6"/>
                </a:solidFill>
                <a:latin typeface="Aptos Display" panose="020B0004020202020204" pitchFamily="34" charset="0"/>
              </a:rPr>
              <a:t>School Actions/Strategy</a:t>
            </a:r>
          </a:p>
          <a:p>
            <a:pPr algn="ctr"/>
            <a:r>
              <a:rPr lang="en-US" sz="1200" b="1" dirty="0">
                <a:solidFill>
                  <a:schemeClr val="tx1"/>
                </a:solidFill>
                <a:latin typeface="Aptos Display" panose="020B0004020202020204" pitchFamily="34" charset="0"/>
              </a:rPr>
              <a:t>Mental Health &amp; Well-Being Actions here:</a:t>
            </a:r>
          </a:p>
          <a:p>
            <a:pPr algn="ctr"/>
            <a:endParaRPr lang="en-US" sz="1200" b="1" dirty="0">
              <a:solidFill>
                <a:schemeClr val="tx1"/>
              </a:solidFill>
              <a:latin typeface="Aptos Display" panose="020B0004020202020204" pitchFamily="34" charset="0"/>
            </a:endParaRPr>
          </a:p>
          <a:p>
            <a:pPr algn="ctr"/>
            <a:endParaRPr lang="en-US" sz="200" dirty="0">
              <a:solidFill>
                <a:schemeClr val="tx1"/>
              </a:solidFill>
              <a:highlight>
                <a:srgbClr val="FFFF00"/>
              </a:highlight>
              <a:latin typeface="Aptos Display" panose="020B0004020202020204" pitchFamily="34" charset="0"/>
            </a:endParaRPr>
          </a:p>
          <a:p>
            <a:pPr marL="228600" indent="-228600">
              <a:buAutoNum type="arabicPeriod"/>
            </a:pPr>
            <a:r>
              <a:rPr lang="en-US" sz="1400" dirty="0">
                <a:solidFill>
                  <a:schemeClr val="tx1"/>
                </a:solidFill>
              </a:rPr>
              <a:t>We will use a multi-tiered system of supports across all grades with in-class counselling lessons that will promote self-understanding and the use of strategies to increase mental wellness. </a:t>
            </a:r>
          </a:p>
          <a:p>
            <a:endParaRPr lang="en-US" sz="1400" dirty="0">
              <a:solidFill>
                <a:schemeClr val="tx1"/>
              </a:solidFill>
            </a:endParaRPr>
          </a:p>
          <a:p>
            <a:r>
              <a:rPr lang="en-US" sz="1400" dirty="0">
                <a:solidFill>
                  <a:schemeClr val="tx1"/>
                </a:solidFill>
              </a:rPr>
              <a:t>2. The tier one support will establish the use of a</a:t>
            </a:r>
          </a:p>
          <a:p>
            <a:r>
              <a:rPr lang="en-US" sz="1400" dirty="0">
                <a:solidFill>
                  <a:schemeClr val="tx1"/>
                </a:solidFill>
              </a:rPr>
              <a:t>     common language throughout the school as different</a:t>
            </a:r>
          </a:p>
          <a:p>
            <a:r>
              <a:rPr lang="en-US" sz="1400" dirty="0">
                <a:solidFill>
                  <a:schemeClr val="tx1"/>
                </a:solidFill>
              </a:rPr>
              <a:t>     programs will be taught in each term (The Zones of</a:t>
            </a:r>
          </a:p>
          <a:p>
            <a:r>
              <a:rPr lang="en-US" sz="1400" dirty="0">
                <a:solidFill>
                  <a:schemeClr val="tx1"/>
                </a:solidFill>
              </a:rPr>
              <a:t>     Regulation, Open Parachute, EASE,</a:t>
            </a:r>
          </a:p>
          <a:p>
            <a:r>
              <a:rPr lang="en-US" sz="1400" dirty="0">
                <a:solidFill>
                  <a:schemeClr val="tx1"/>
                </a:solidFill>
              </a:rPr>
              <a:t>     and Mind Up).</a:t>
            </a:r>
          </a:p>
          <a:p>
            <a:endParaRPr lang="en-US" sz="1400" dirty="0">
              <a:solidFill>
                <a:schemeClr val="tx1"/>
              </a:solidFill>
            </a:endParaRPr>
          </a:p>
          <a:p>
            <a:r>
              <a:rPr lang="en-US" sz="1400" dirty="0">
                <a:solidFill>
                  <a:schemeClr val="tx1"/>
                </a:solidFill>
              </a:rPr>
              <a:t>3. Language and strategies will be posted in each</a:t>
            </a:r>
          </a:p>
          <a:p>
            <a:r>
              <a:rPr lang="en-US" sz="1400" dirty="0">
                <a:solidFill>
                  <a:schemeClr val="tx1"/>
                </a:solidFill>
              </a:rPr>
              <a:t>    classroom and throughout the school. </a:t>
            </a:r>
          </a:p>
          <a:p>
            <a:pPr marL="228600" indent="-228600">
              <a:buAutoNum type="arabicPeriod"/>
            </a:pPr>
            <a:endParaRPr lang="en-US" sz="1100" dirty="0">
              <a:solidFill>
                <a:schemeClr val="tx1"/>
              </a:solidFill>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549864" y="2928064"/>
            <a:ext cx="2399214" cy="2430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Mental Health &amp; Well Being Measures here:</a:t>
            </a:r>
          </a:p>
          <a:p>
            <a:endParaRPr lang="en-US" sz="1200" b="1" dirty="0">
              <a:solidFill>
                <a:schemeClr val="tx1"/>
              </a:solidFill>
              <a:latin typeface="Aptos Display" panose="020B0004020202020204" pitchFamily="34" charset="0"/>
            </a:endParaRPr>
          </a:p>
          <a:p>
            <a:pPr marL="171450" indent="-171450">
              <a:buFontTx/>
              <a:buChar char="-"/>
            </a:pPr>
            <a:r>
              <a:rPr lang="en-US" sz="1200" dirty="0">
                <a:solidFill>
                  <a:schemeClr val="tx1"/>
                </a:solidFill>
                <a:latin typeface="Aptos Display" panose="020B0004020202020204" pitchFamily="34" charset="0"/>
              </a:rPr>
              <a:t>Student self-reflection and responses </a:t>
            </a:r>
          </a:p>
          <a:p>
            <a:endParaRPr lang="en-US" sz="1200" dirty="0">
              <a:solidFill>
                <a:schemeClr val="tx1"/>
              </a:solidFill>
              <a:latin typeface="Aptos Display" panose="020B0004020202020204" pitchFamily="34" charset="0"/>
            </a:endParaRPr>
          </a:p>
          <a:p>
            <a:pPr marL="171450" indent="-171450">
              <a:buFontTx/>
              <a:buChar char="-"/>
            </a:pPr>
            <a:r>
              <a:rPr lang="en-US" sz="1200" dirty="0">
                <a:solidFill>
                  <a:schemeClr val="tx1"/>
                </a:solidFill>
                <a:latin typeface="Aptos Display" panose="020B0004020202020204" pitchFamily="34" charset="0"/>
              </a:rPr>
              <a:t>Office referrals </a:t>
            </a:r>
          </a:p>
          <a:p>
            <a:pPr marL="171450" indent="-171450">
              <a:buFontTx/>
              <a:buChar char="-"/>
            </a:pPr>
            <a:endParaRPr lang="en-US" sz="1200" dirty="0">
              <a:solidFill>
                <a:schemeClr val="tx1"/>
              </a:solidFill>
              <a:latin typeface="Aptos Display" panose="020B0004020202020204" pitchFamily="34" charset="0"/>
            </a:endParaRPr>
          </a:p>
          <a:p>
            <a:endParaRPr lang="en-US" sz="200" b="1" dirty="0">
              <a:solidFill>
                <a:schemeClr val="accent6"/>
              </a:solidFill>
              <a:latin typeface="Aptos Display" panose="020B0004020202020204" pitchFamily="34" charset="0"/>
            </a:endParaRPr>
          </a:p>
          <a:p>
            <a:endParaRPr lang="en-US" sz="1100" dirty="0">
              <a:solidFill>
                <a:schemeClr val="tx1"/>
              </a:solidFill>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4" y="1563405"/>
            <a:ext cx="8880589" cy="7620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400" dirty="0">
                <a:solidFill>
                  <a:schemeClr val="tx1"/>
                </a:solidFill>
                <a:latin typeface="Aptos Display" panose="020B0004020202020204" pitchFamily="34" charset="0"/>
              </a:rPr>
              <a:t>To create a supportive environment for social-emotional learning so that students can learn to manage their emotions, develop resiliency, acquire healthy coping skills,  and build positive relationships. </a:t>
            </a:r>
          </a:p>
          <a:p>
            <a:endParaRPr lang="en-US" sz="1200"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8F40431-C530-B6F6-BB7D-3395EB1DC9A4}"/>
              </a:ext>
            </a:extLst>
          </p:cNvPr>
          <p:cNvSpPr/>
          <p:nvPr/>
        </p:nvSpPr>
        <p:spPr>
          <a:xfrm>
            <a:off x="212107" y="4772341"/>
            <a:ext cx="3036702" cy="17898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endParaRPr lang="en-US" sz="1600" b="1" dirty="0">
              <a:solidFill>
                <a:schemeClr val="tx1"/>
              </a:solidFill>
              <a:latin typeface="Aptos Display" panose="020B0004020202020204" pitchFamily="34" charset="0"/>
            </a:endParaRPr>
          </a:p>
          <a:p>
            <a:r>
              <a:rPr lang="en-US" sz="1400" dirty="0">
                <a:solidFill>
                  <a:schemeClr val="tx1"/>
                </a:solidFill>
                <a:latin typeface="Aptos Display" panose="020B0004020202020204" pitchFamily="34" charset="0"/>
              </a:rPr>
              <a:t>-Early Development Inventory</a:t>
            </a:r>
          </a:p>
        </p:txBody>
      </p:sp>
      <p:sp>
        <p:nvSpPr>
          <p:cNvPr id="2" name="Rectangle 1">
            <a:extLst>
              <a:ext uri="{FF2B5EF4-FFF2-40B4-BE49-F238E27FC236}">
                <a16:creationId xmlns:a16="http://schemas.microsoft.com/office/drawing/2014/main" id="{4B2C41C4-0888-3154-C167-EC3FB3BE5B7D}"/>
              </a:ext>
            </a:extLst>
          </p:cNvPr>
          <p:cNvSpPr/>
          <p:nvPr/>
        </p:nvSpPr>
        <p:spPr>
          <a:xfrm>
            <a:off x="242922" y="2487001"/>
            <a:ext cx="2754945" cy="2294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228600" indent="-228600">
              <a:buAutoNum type="arabicPeriod"/>
            </a:pPr>
            <a:r>
              <a:rPr lang="en-US" sz="1200" dirty="0">
                <a:solidFill>
                  <a:schemeClr val="tx1"/>
                </a:solidFill>
                <a:latin typeface="Aptos Display" panose="020B0004020202020204" pitchFamily="34" charset="0"/>
              </a:rPr>
              <a:t>A common language and strategies will be embedded within all aspects of school. </a:t>
            </a:r>
          </a:p>
          <a:p>
            <a:endParaRPr lang="en-US" sz="1200" dirty="0">
              <a:solidFill>
                <a:schemeClr val="tx1"/>
              </a:solidFill>
              <a:latin typeface="Aptos Display" panose="020B0004020202020204" pitchFamily="34" charset="0"/>
            </a:endParaRPr>
          </a:p>
          <a:p>
            <a:r>
              <a:rPr lang="en-US" sz="1200" dirty="0">
                <a:solidFill>
                  <a:schemeClr val="tx1"/>
                </a:solidFill>
                <a:latin typeface="Aptos Display" panose="020B0004020202020204" pitchFamily="34" charset="0"/>
              </a:rPr>
              <a:t>2. Parents will receive information on</a:t>
            </a:r>
          </a:p>
          <a:p>
            <a:r>
              <a:rPr lang="en-US" sz="1200" dirty="0">
                <a:solidFill>
                  <a:schemeClr val="tx1"/>
                </a:solidFill>
                <a:latin typeface="Aptos Display" panose="020B0004020202020204" pitchFamily="34" charset="0"/>
              </a:rPr>
              <a:t>     skills and strategies that are being </a:t>
            </a:r>
          </a:p>
          <a:p>
            <a:r>
              <a:rPr lang="en-US" sz="1200" dirty="0">
                <a:solidFill>
                  <a:schemeClr val="tx1"/>
                </a:solidFill>
                <a:latin typeface="Aptos Display" panose="020B0004020202020204" pitchFamily="34" charset="0"/>
              </a:rPr>
              <a:t>     taught in the monthly newsletter so</a:t>
            </a:r>
          </a:p>
          <a:p>
            <a:r>
              <a:rPr lang="en-US" sz="1200" dirty="0">
                <a:solidFill>
                  <a:schemeClr val="tx1"/>
                </a:solidFill>
                <a:latin typeface="Aptos Display" panose="020B0004020202020204" pitchFamily="34" charset="0"/>
              </a:rPr>
              <a:t>     that they can support learning at home. </a:t>
            </a:r>
          </a:p>
          <a:p>
            <a:pPr marL="228600" indent="-228600">
              <a:buAutoNum type="arabicPeriod"/>
            </a:pPr>
            <a:r>
              <a:rPr lang="en-US" sz="1200" dirty="0"/>
              <a:t>Create peer support </a:t>
            </a:r>
            <a:r>
              <a:rPr lang="en-US" sz="1100" dirty="0"/>
              <a:t>networks and mental health clubs.</a:t>
            </a:r>
            <a:endParaRPr lang="en-US" sz="1100" dirty="0">
              <a:solidFill>
                <a:schemeClr val="tx1"/>
              </a:solidFill>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3" name="TextBox 2">
            <a:extLst>
              <a:ext uri="{FF2B5EF4-FFF2-40B4-BE49-F238E27FC236}">
                <a16:creationId xmlns:a16="http://schemas.microsoft.com/office/drawing/2014/main" id="{2B802574-7FEE-1939-AE76-D5DA11B7A533}"/>
              </a:ext>
            </a:extLst>
          </p:cNvPr>
          <p:cNvSpPr txBox="1"/>
          <p:nvPr/>
        </p:nvSpPr>
        <p:spPr>
          <a:xfrm>
            <a:off x="254409" y="1115925"/>
            <a:ext cx="8062155" cy="400110"/>
          </a:xfrm>
          <a:prstGeom prst="rect">
            <a:avLst/>
          </a:prstGeom>
          <a:noFill/>
        </p:spPr>
        <p:txBody>
          <a:bodyPr wrap="square" rtlCol="0">
            <a:spAutoFit/>
          </a:bodyPr>
          <a:lstStyle/>
          <a:p>
            <a:r>
              <a:rPr lang="en-US" sz="2000" b="1" dirty="0">
                <a:latin typeface="Aptos Display" panose="020B0004020202020204" pitchFamily="34" charset="0"/>
              </a:rPr>
              <a:t>School Name: Thornhill Primary School </a:t>
            </a:r>
            <a:endParaRPr lang="en-US" sz="1200" b="1" dirty="0">
              <a:latin typeface="Aptos Display" panose="020B0004020202020204" pitchFamily="34" charset="0"/>
            </a:endParaRPr>
          </a:p>
        </p:txBody>
      </p:sp>
      <p:pic>
        <p:nvPicPr>
          <p:cNvPr id="7" name="Picture 6">
            <a:extLst>
              <a:ext uri="{FF2B5EF4-FFF2-40B4-BE49-F238E27FC236}">
                <a16:creationId xmlns:a16="http://schemas.microsoft.com/office/drawing/2014/main" id="{30C816B2-CACC-8F96-984C-83D7C4489938}"/>
              </a:ext>
            </a:extLst>
          </p:cNvPr>
          <p:cNvPicPr>
            <a:picLocks noChangeAspect="1"/>
          </p:cNvPicPr>
          <p:nvPr/>
        </p:nvPicPr>
        <p:blipFill>
          <a:blip r:embed="rId6"/>
          <a:stretch>
            <a:fillRect/>
          </a:stretch>
        </p:blipFill>
        <p:spPr>
          <a:xfrm>
            <a:off x="9644302" y="1238751"/>
            <a:ext cx="2030144" cy="1572904"/>
          </a:xfrm>
          <a:prstGeom prst="rect">
            <a:avLst/>
          </a:prstGeom>
        </p:spPr>
      </p:pic>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8AA010-C1CC-472C-8420-8B68C664DAD4}"/>
</file>

<file path=customXml/itemProps2.xml><?xml version="1.0" encoding="utf-8"?>
<ds:datastoreItem xmlns:ds="http://schemas.openxmlformats.org/officeDocument/2006/customXml" ds:itemID="{A7503EC3-B98F-4936-BBB2-E6B2EDFD7DD8}"/>
</file>

<file path=customXml/itemProps3.xml><?xml version="1.0" encoding="utf-8"?>
<ds:datastoreItem xmlns:ds="http://schemas.openxmlformats.org/officeDocument/2006/customXml" ds:itemID="{E2EAD670-1863-4ECE-8E3D-CFB21D2BFE84}"/>
</file>

<file path=docProps/app.xml><?xml version="1.0" encoding="utf-8"?>
<Properties xmlns="http://schemas.openxmlformats.org/officeDocument/2006/extended-properties" xmlns:vt="http://schemas.openxmlformats.org/officeDocument/2006/docPropsVTypes">
  <TotalTime>7315</TotalTime>
  <Words>921</Words>
  <Application>Microsoft Office PowerPoint</Application>
  <PresentationFormat>Widescreen</PresentationFormat>
  <Paragraphs>142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Sandra Kenmuir</cp:lastModifiedBy>
  <cp:revision>36</cp:revision>
  <cp:lastPrinted>2025-07-14T17:04:26Z</cp:lastPrinted>
  <dcterms:created xsi:type="dcterms:W3CDTF">2021-06-07T17:31:30Z</dcterms:created>
  <dcterms:modified xsi:type="dcterms:W3CDTF">2025-11-05T22:10:35Z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241600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