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1" r:id="rId5"/>
    <p:sldId id="266" r:id="rId6"/>
    <p:sldId id="268" r:id="rId7"/>
    <p:sldId id="267" r:id="rId8"/>
    <p:sldId id="269" r:id="rId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Harder" userId="b89e9ed2-648a-457f-a8e9-b85b30bd1685" providerId="ADAL" clId="{741DCCA7-D676-4A9A-BFB3-ABB39EB189B8}"/>
    <pc:docChg chg="modSld">
      <pc:chgData name="Lindsay Harder" userId="b89e9ed2-648a-457f-a8e9-b85b30bd1685" providerId="ADAL" clId="{741DCCA7-D676-4A9A-BFB3-ABB39EB189B8}" dt="2025-11-13T19:17:27.992" v="5" actId="20577"/>
      <pc:docMkLst>
        <pc:docMk/>
      </pc:docMkLst>
      <pc:sldChg chg="modSp mod">
        <pc:chgData name="Lindsay Harder" userId="b89e9ed2-648a-457f-a8e9-b85b30bd1685" providerId="ADAL" clId="{741DCCA7-D676-4A9A-BFB3-ABB39EB189B8}" dt="2025-11-13T19:17:27.992" v="5" actId="20577"/>
        <pc:sldMkLst>
          <pc:docMk/>
          <pc:sldMk cId="115835321" sldId="266"/>
        </pc:sldMkLst>
        <pc:spChg chg="mod">
          <ac:chgData name="Lindsay Harder" userId="b89e9ed2-648a-457f-a8e9-b85b30bd1685" providerId="ADAL" clId="{741DCCA7-D676-4A9A-BFB3-ABB39EB189B8}" dt="2025-11-13T19:17:27.992" v="5" actId="20577"/>
          <ac:spMkLst>
            <pc:docMk/>
            <pc:sldMk cId="115835321" sldId="266"/>
            <ac:spMk id="23" creationId="{88520B47-1703-B00F-0092-DA781713D98B}"/>
          </ac:spMkLst>
        </pc:spChg>
      </pc:sldChg>
    </pc:docChg>
  </pc:docChgLst>
  <pc:docChgLst>
    <pc:chgData name="Kate Doane" userId="767de82a-70c7-4d16-abcd-96a24da37892" providerId="ADAL" clId="{731076E1-15FD-48C2-BA8A-A150B96F94D3}"/>
    <pc:docChg chg="undo redo custSel modSld addMainMaster delMainMaster modMainMaster modNotesMaster">
      <pc:chgData name="Kate Doane" userId="767de82a-70c7-4d16-abcd-96a24da37892" providerId="ADAL" clId="{731076E1-15FD-48C2-BA8A-A150B96F94D3}" dt="2025-09-22T18:32:08.094" v="2697" actId="2085"/>
      <pc:docMkLst>
        <pc:docMk/>
      </pc:docMkLst>
      <pc:sldChg chg="addSp delSp modSp mod">
        <pc:chgData name="Kate Doane" userId="767de82a-70c7-4d16-abcd-96a24da37892" providerId="ADAL" clId="{731076E1-15FD-48C2-BA8A-A150B96F94D3}" dt="2025-09-22T17:42:19.104" v="2337" actId="20577"/>
        <pc:sldMkLst>
          <pc:docMk/>
          <pc:sldMk cId="115835321" sldId="266"/>
        </pc:sldMkLst>
      </pc:sldChg>
      <pc:sldChg chg="addSp delSp modSp mod">
        <pc:chgData name="Kate Doane" userId="767de82a-70c7-4d16-abcd-96a24da37892" providerId="ADAL" clId="{731076E1-15FD-48C2-BA8A-A150B96F94D3}" dt="2025-09-22T18:31:38.370" v="2695" actId="2085"/>
        <pc:sldMkLst>
          <pc:docMk/>
          <pc:sldMk cId="2815336708" sldId="267"/>
        </pc:sldMkLst>
      </pc:sldChg>
      <pc:sldChg chg="addSp delSp modSp mod">
        <pc:chgData name="Kate Doane" userId="767de82a-70c7-4d16-abcd-96a24da37892" providerId="ADAL" clId="{731076E1-15FD-48C2-BA8A-A150B96F94D3}" dt="2025-09-22T18:06:18.147" v="2588" actId="14100"/>
        <pc:sldMkLst>
          <pc:docMk/>
          <pc:sldMk cId="3386972515" sldId="268"/>
        </pc:sldMkLst>
      </pc:sldChg>
      <pc:sldChg chg="addSp delSp modSp mod">
        <pc:chgData name="Kate Doane" userId="767de82a-70c7-4d16-abcd-96a24da37892" providerId="ADAL" clId="{731076E1-15FD-48C2-BA8A-A150B96F94D3}" dt="2025-09-22T18:32:08.094" v="2697" actId="2085"/>
        <pc:sldMkLst>
          <pc:docMk/>
          <pc:sldMk cId="1890924231" sldId="269"/>
        </pc:sldMkLst>
      </pc:sldChg>
      <pc:sldChg chg="delSp modSp mod">
        <pc:chgData name="Kate Doane" userId="767de82a-70c7-4d16-abcd-96a24da37892" providerId="ADAL" clId="{731076E1-15FD-48C2-BA8A-A150B96F94D3}" dt="2025-09-22T18:22:33.829" v="2691" actId="120"/>
        <pc:sldMkLst>
          <pc:docMk/>
          <pc:sldMk cId="2643556290" sldId="271"/>
        </pc:sldMkLst>
      </pc:sldChg>
      <pc:sldMasterChg chg="modSp mod modSldLayout">
        <pc:chgData name="Kate Doane" userId="767de82a-70c7-4d16-abcd-96a24da37892" providerId="ADAL" clId="{731076E1-15FD-48C2-BA8A-A150B96F94D3}" dt="2025-09-22T18:16:28.746" v="2657" actId="1076"/>
        <pc:sldMasterMkLst>
          <pc:docMk/>
          <pc:sldMasterMk cId="696065720" sldId="2147483648"/>
        </pc:sldMasterMkLst>
        <pc:sldLayoutChg chg="delSp modSp mod">
          <pc:chgData name="Kate Doane" userId="767de82a-70c7-4d16-abcd-96a24da37892" providerId="ADAL" clId="{731076E1-15FD-48C2-BA8A-A150B96F94D3}" dt="2025-09-22T18:12:04.797" v="2640" actId="688"/>
          <pc:sldLayoutMkLst>
            <pc:docMk/>
            <pc:sldMasterMk cId="696065720" sldId="2147483648"/>
            <pc:sldLayoutMk cId="3866698152" sldId="2147483650"/>
          </pc:sldLayoutMkLst>
        </pc:sldLayoutChg>
      </pc:sldMasterChg>
      <pc:sldMasterChg chg="new del mod addSldLayout delSldLayout">
        <pc:chgData name="Kate Doane" userId="767de82a-70c7-4d16-abcd-96a24da37892" providerId="ADAL" clId="{731076E1-15FD-48C2-BA8A-A150B96F94D3}" dt="2025-09-22T18:13:52.667" v="2642" actId="6938"/>
        <pc:sldMasterMkLst>
          <pc:docMk/>
          <pc:sldMasterMk cId="1328727843" sldId="2147483661"/>
        </pc:sldMasterMkLst>
        <pc:sldLayoutChg chg="new del replId">
          <pc:chgData name="Kate Doane" userId="767de82a-70c7-4d16-abcd-96a24da37892" providerId="ADAL" clId="{731076E1-15FD-48C2-BA8A-A150B96F94D3}" dt="2025-09-22T18:13:52.667" v="2642" actId="6938"/>
          <pc:sldLayoutMkLst>
            <pc:docMk/>
            <pc:sldMasterMk cId="1328727843" sldId="2147483661"/>
            <pc:sldLayoutMk cId="2006036116" sldId="2147483662"/>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4109179263" sldId="2147483663"/>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1378591026" sldId="2147483664"/>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2619497103" sldId="2147483665"/>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2825799940" sldId="2147483666"/>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3350454026" sldId="2147483667"/>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2356995852" sldId="2147483668"/>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1245582824" sldId="2147483669"/>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988312259" sldId="2147483670"/>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946195002" sldId="2147483671"/>
          </pc:sldLayoutMkLst>
        </pc:sldLayoutChg>
        <pc:sldLayoutChg chg="new del replId">
          <pc:chgData name="Kate Doane" userId="767de82a-70c7-4d16-abcd-96a24da37892" providerId="ADAL" clId="{731076E1-15FD-48C2-BA8A-A150B96F94D3}" dt="2025-09-22T18:13:52.667" v="2642" actId="6938"/>
          <pc:sldLayoutMkLst>
            <pc:docMk/>
            <pc:sldMasterMk cId="1328727843" sldId="2147483661"/>
            <pc:sldLayoutMk cId="2746723278" sldId="214748367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11/13/2025</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0"/>
            <a:ext cx="3011699"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70"/>
            <a:ext cx="3011699"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hasCustomPrompt="1"/>
          </p:nvPr>
        </p:nvSpPr>
        <p:spPr>
          <a:xfrm rot="1703945">
            <a:off x="1066800" y="2766218"/>
            <a:ext cx="9609667" cy="1627982"/>
          </a:xfrm>
        </p:spPr>
        <p:txBody>
          <a:bodyPr>
            <a:noAutofit/>
          </a:bodyPr>
          <a:lstStyle>
            <a:lvl1pPr algn="ctr">
              <a:defRPr sz="25000">
                <a:solidFill>
                  <a:schemeClr val="accent1">
                    <a:lumMod val="20000"/>
                    <a:lumOff val="80000"/>
                  </a:schemeClr>
                </a:solidFill>
              </a:defRPr>
            </a:lvl1pPr>
          </a:lstStyle>
          <a:p>
            <a:r>
              <a:rPr lang="en-US" dirty="0"/>
              <a:t>Draft</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11/13/2025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rot="2747798">
            <a:off x="1184430" y="4750693"/>
            <a:ext cx="10515600" cy="1325563"/>
          </a:xfrm>
          <a:prstGeom prst="rect">
            <a:avLst/>
          </a:prstGeom>
        </p:spPr>
        <p:txBody>
          <a:bodyPr vert="horz" lIns="91440" tIns="45720" rIns="91440" bIns="45720" rtlCol="0" anchor="ctr">
            <a:noAutofit/>
          </a:bodyPr>
          <a:lstStyle/>
          <a:p>
            <a:r>
              <a:rPr lang="en-US" dirty="0"/>
              <a:t>Draft</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11/13/2025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25000" kern="1200">
          <a:solidFill>
            <a:schemeClr val="accent1">
              <a:lumMod val="20000"/>
              <a:lumOff val="8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11848" y="3735334"/>
            <a:ext cx="10400231" cy="2030684"/>
          </a:xfrm>
          <a:prstGeom prst="rect">
            <a:avLst/>
          </a:prstGeom>
        </p:spPr>
        <p:txBody>
          <a:bodyPr vert="horz" wrap="square" lIns="0" tIns="93345" rIns="0" bIns="0" rtlCol="0">
            <a:spAutoFit/>
          </a:bodyPr>
          <a:lstStyle/>
          <a:p>
            <a:pPr marL="12700">
              <a:spcBef>
                <a:spcPts val="735"/>
              </a:spcBef>
            </a:pPr>
            <a:endParaRPr lang="en-US" sz="2000" b="1" i="1" spc="-10" dirty="0">
              <a:solidFill>
                <a:srgbClr val="800000"/>
              </a:solidFill>
              <a:latin typeface="Calibri"/>
              <a:cs typeface="Calibri"/>
            </a:endParaRPr>
          </a:p>
          <a:p>
            <a:pPr marL="12700">
              <a:spcBef>
                <a:spcPts val="735"/>
              </a:spcBef>
            </a:pPr>
            <a:r>
              <a:rPr lang="en-US" sz="2000" b="1" i="1" spc="-10" dirty="0">
                <a:solidFill>
                  <a:srgbClr val="800000"/>
                </a:solidFill>
                <a:latin typeface="Calibri"/>
                <a:cs typeface="Calibri"/>
              </a:rPr>
              <a:t>Theme &amp; A </a:t>
            </a:r>
            <a:r>
              <a:rPr sz="2000" b="1" i="1" spc="-10" dirty="0">
                <a:solidFill>
                  <a:srgbClr val="800000"/>
                </a:solidFill>
                <a:latin typeface="Calibri"/>
                <a:cs typeface="Calibri"/>
              </a:rPr>
              <a:t>Statement</a:t>
            </a:r>
            <a:r>
              <a:rPr sz="2000" b="1" i="1" spc="-5" dirty="0">
                <a:solidFill>
                  <a:srgbClr val="800000"/>
                </a:solidFill>
                <a:latin typeface="Calibri"/>
                <a:cs typeface="Calibri"/>
              </a:rPr>
              <a:t> </a:t>
            </a:r>
            <a:r>
              <a:rPr lang="en-US" sz="2000" b="1" i="1" spc="-5" dirty="0">
                <a:solidFill>
                  <a:srgbClr val="800000"/>
                </a:solidFill>
                <a:latin typeface="Calibri"/>
                <a:cs typeface="Calibri"/>
              </a:rPr>
              <a:t>a</a:t>
            </a:r>
            <a:r>
              <a:rPr sz="2000" b="1" i="1" dirty="0">
                <a:solidFill>
                  <a:srgbClr val="800000"/>
                </a:solidFill>
                <a:latin typeface="Calibri"/>
                <a:cs typeface="Calibri"/>
              </a:rPr>
              <a:t>bo</a:t>
            </a:r>
            <a:r>
              <a:rPr lang="en-US" sz="2000" b="1" i="1" dirty="0">
                <a:solidFill>
                  <a:srgbClr val="800000"/>
                </a:solidFill>
                <a:latin typeface="Calibri"/>
                <a:cs typeface="Calibri"/>
              </a:rPr>
              <a:t>u</a:t>
            </a:r>
            <a:r>
              <a:rPr sz="2000" b="1" i="1" dirty="0">
                <a:solidFill>
                  <a:srgbClr val="800000"/>
                </a:solidFill>
                <a:latin typeface="Calibri"/>
                <a:cs typeface="Calibri"/>
              </a:rPr>
              <a:t>t</a:t>
            </a:r>
            <a:r>
              <a:rPr sz="2000" b="1" i="1" spc="-5" dirty="0">
                <a:solidFill>
                  <a:srgbClr val="800000"/>
                </a:solidFill>
                <a:latin typeface="Calibri"/>
                <a:cs typeface="Calibri"/>
              </a:rPr>
              <a:t> </a:t>
            </a:r>
            <a:r>
              <a:rPr sz="2000" b="1" i="1" spc="-10" dirty="0">
                <a:solidFill>
                  <a:srgbClr val="800000"/>
                </a:solidFill>
                <a:latin typeface="Calibri"/>
                <a:cs typeface="Calibri"/>
              </a:rPr>
              <a:t>Learning</a:t>
            </a:r>
            <a:r>
              <a:rPr lang="en-US" sz="2000" b="1" i="1" spc="-10" dirty="0">
                <a:solidFill>
                  <a:srgbClr val="800000"/>
                </a:solidFill>
                <a:latin typeface="Calibri"/>
                <a:cs typeface="Calibri"/>
              </a:rPr>
              <a:t>: </a:t>
            </a:r>
            <a:r>
              <a:rPr lang="en-US" sz="2000" dirty="0"/>
              <a:t>At Thornhill Elementary School, we are committed to fostering growth in every student. We strive to nurture strong literacy and numeracy skills, support the well-being of all learners, and </a:t>
            </a:r>
            <a:r>
              <a:rPr lang="en-US" sz="2000" dirty="0" err="1"/>
              <a:t>honour</a:t>
            </a:r>
            <a:r>
              <a:rPr lang="en-US" sz="2000" dirty="0"/>
              <a:t> Indigenous knowledge and perspectives. Our goal is to continue growing as a community where every child feels empowered, respected, and inspired to reach their full potential.</a:t>
            </a:r>
            <a:endParaRPr lang="en-US" sz="2000" spc="-10" dirty="0">
              <a:highlight>
                <a:srgbClr val="FFFF00"/>
              </a:highlight>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2243304" y="511211"/>
            <a:ext cx="8460768"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u="sng" dirty="0">
                <a:latin typeface="Aptos Display" panose="020B0004020202020204" pitchFamily="34" charset="0"/>
              </a:rPr>
              <a:t>2025-2026 School Growth Plan</a:t>
            </a:r>
            <a:endParaRPr lang="en-US" sz="3600" b="1" u="sng" dirty="0">
              <a:solidFill>
                <a:srgbClr val="000000"/>
              </a:solidFill>
              <a:latin typeface="Aptos Display" panose="020B0004020202020204" pitchFamily="34" charset="0"/>
            </a:endParaRPr>
          </a:p>
          <a:p>
            <a:endParaRPr lang="en-US" sz="3600" b="1" dirty="0">
              <a:latin typeface="Aptos Display" panose="020B0004020202020204" pitchFamily="34" charset="0"/>
            </a:endParaRPr>
          </a:p>
          <a:p>
            <a:r>
              <a:rPr lang="en-US" sz="2800" b="1" dirty="0">
                <a:latin typeface="Aptos Display" panose="020B0004020202020204" pitchFamily="34" charset="0"/>
              </a:rPr>
              <a:t>School &amp; Location: Thornhill Elementary School</a:t>
            </a:r>
            <a:r>
              <a:rPr lang="en-US" sz="2800" dirty="0">
                <a:highlight>
                  <a:srgbClr val="FFFF00"/>
                </a:highlight>
                <a:latin typeface="Aptos Display" panose="020B0004020202020204" pitchFamily="34" charset="0"/>
              </a:rPr>
              <a:t> </a:t>
            </a:r>
            <a:endParaRPr lang="en-US" sz="2800" dirty="0">
              <a:latin typeface="Aptos Display" panose="020B0004020202020204" pitchFamily="34" charset="0"/>
            </a:endParaRPr>
          </a:p>
          <a:p>
            <a:endParaRPr lang="en-US" sz="2000" b="1" dirty="0">
              <a:latin typeface="Aptos Display" panose="020B0004020202020204" pitchFamily="34" charset="0"/>
            </a:endParaRPr>
          </a:p>
          <a:p>
            <a:r>
              <a:rPr lang="en-US" sz="2800" b="1" dirty="0">
                <a:latin typeface="Aptos Display" panose="020B0004020202020204" pitchFamily="34" charset="0"/>
              </a:rPr>
              <a:t>Principal: Surinder Dhaliwal</a:t>
            </a:r>
          </a:p>
          <a:p>
            <a:r>
              <a:rPr lang="en-US" sz="2800" b="1" dirty="0">
                <a:latin typeface="Aptos Display" panose="020B0004020202020204" pitchFamily="34" charset="0"/>
              </a:rPr>
              <a:t>Vice Principal: Kate Doane</a:t>
            </a:r>
          </a:p>
          <a:p>
            <a:endParaRPr lang="en-US" sz="2000" b="1" dirty="0">
              <a:latin typeface="Aptos Display" panose="020B0004020202020204" pitchFamily="34" charset="0"/>
            </a:endParaRPr>
          </a:p>
          <a:p>
            <a:r>
              <a:rPr lang="en-US" sz="2800" b="1" dirty="0">
                <a:latin typeface="Aptos Display" panose="020B0004020202020204" pitchFamily="34" charset="0"/>
              </a:rPr>
              <a:t>Issue Date: Sept. 22</a:t>
            </a:r>
            <a:r>
              <a:rPr lang="en-US" sz="2800" b="1" baseline="30000" dirty="0">
                <a:latin typeface="Aptos Display" panose="020B0004020202020204" pitchFamily="34" charset="0"/>
              </a:rPr>
              <a:t>nd</a:t>
            </a:r>
            <a:r>
              <a:rPr lang="en-US" sz="2800" b="1" dirty="0">
                <a:latin typeface="Aptos Display" panose="020B0004020202020204" pitchFamily="34" charset="0"/>
              </a:rPr>
              <a:t>, 2025</a:t>
            </a:r>
            <a:endParaRPr lang="en-US" sz="2800" dirty="0">
              <a:highlight>
                <a:srgbClr val="FFFF00"/>
              </a:highlight>
              <a:latin typeface="Aptos Display" panose="020B0004020202020204" pitchFamily="34" charset="0"/>
            </a:endParaRPr>
          </a:p>
          <a:p>
            <a:endParaRPr lang="en-US" sz="2400" b="1" dirty="0"/>
          </a:p>
          <a:p>
            <a:endParaRPr lang="en-US" sz="2400" b="1" dirty="0"/>
          </a:p>
        </p:txBody>
      </p:sp>
      <p:sp>
        <p:nvSpPr>
          <p:cNvPr id="2" name="TextBox 1">
            <a:extLst>
              <a:ext uri="{FF2B5EF4-FFF2-40B4-BE49-F238E27FC236}">
                <a16:creationId xmlns:a16="http://schemas.microsoft.com/office/drawing/2014/main" id="{878FF18B-BBCB-CC7F-57D9-1FEDDB42A777}"/>
              </a:ext>
            </a:extLst>
          </p:cNvPr>
          <p:cNvSpPr txBox="1"/>
          <p:nvPr/>
        </p:nvSpPr>
        <p:spPr>
          <a:xfrm>
            <a:off x="846031" y="5331126"/>
            <a:ext cx="10331867" cy="1015663"/>
          </a:xfrm>
          <a:prstGeom prst="rect">
            <a:avLst/>
          </a:prstGeom>
          <a:noFill/>
        </p:spPr>
        <p:txBody>
          <a:bodyPr wrap="square" rtlCol="0">
            <a:spAutoFit/>
          </a:bodyPr>
          <a:lstStyle/>
          <a:p>
            <a:endParaRPr lang="en-US" sz="2000" b="1" i="1" spc="-10" dirty="0">
              <a:solidFill>
                <a:srgbClr val="800000"/>
              </a:solidFill>
              <a:cs typeface="Calibri"/>
            </a:endParaRPr>
          </a:p>
          <a:p>
            <a:endParaRPr lang="en-US" sz="2000" b="1" i="1" spc="-10" dirty="0">
              <a:solidFill>
                <a:srgbClr val="800000"/>
              </a:solidFill>
              <a:cs typeface="Calibri"/>
            </a:endParaRPr>
          </a:p>
          <a:p>
            <a:r>
              <a:rPr lang="en-US" sz="2000" b="1" i="1" spc="-10" dirty="0">
                <a:solidFill>
                  <a:srgbClr val="800000"/>
                </a:solidFill>
                <a:cs typeface="Calibri"/>
              </a:rPr>
              <a:t>School Video link: </a:t>
            </a:r>
            <a:r>
              <a:rPr lang="en-US" sz="2000" b="1" dirty="0">
                <a:latin typeface="Aptos Display" panose="020B0004020202020204" pitchFamily="34" charset="0"/>
                <a:sym typeface="Wingdings" panose="05000000000000000000" pitchFamily="2" charset="2"/>
              </a:rPr>
              <a:t> https://newrelationshiptrust.ca/building-future-skills-through-stem/ </a:t>
            </a:r>
            <a:endParaRPr lang="en-US" sz="2000" dirty="0"/>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921321" y="2246349"/>
            <a:ext cx="4976522" cy="3550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rgbClr val="FF0000"/>
                </a:solidFill>
                <a:latin typeface="Aptos Display" panose="020B0004020202020204" pitchFamily="34" charset="0"/>
              </a:rPr>
              <a:t>School Actions/Strategy</a:t>
            </a:r>
          </a:p>
          <a:p>
            <a:pPr marL="285750" indent="-285750">
              <a:buFont typeface="Arial" panose="020B0604020202020204" pitchFamily="34" charset="0"/>
              <a:buChar char="•"/>
            </a:pPr>
            <a:r>
              <a:rPr lang="en-US" sz="1400" dirty="0">
                <a:solidFill>
                  <a:schemeClr val="tx1"/>
                </a:solidFill>
              </a:rPr>
              <a:t>Targeted literacy groups and one-on-one support.</a:t>
            </a:r>
          </a:p>
          <a:p>
            <a:pPr marL="285750" indent="-285750">
              <a:buFont typeface="Arial" panose="020B0604020202020204" pitchFamily="34" charset="0"/>
              <a:buChar char="•"/>
            </a:pPr>
            <a:r>
              <a:rPr lang="en-US" sz="1400" dirty="0">
                <a:solidFill>
                  <a:schemeClr val="tx1"/>
                </a:solidFill>
              </a:rPr>
              <a:t>Literacy and learner support teachers </a:t>
            </a:r>
            <a:r>
              <a:rPr lang="en-US" sz="1400">
                <a:solidFill>
                  <a:schemeClr val="tx1"/>
                </a:solidFill>
              </a:rPr>
              <a:t>using UFLI </a:t>
            </a:r>
            <a:r>
              <a:rPr lang="en-US" sz="1400" dirty="0">
                <a:solidFill>
                  <a:schemeClr val="tx1"/>
                </a:solidFill>
              </a:rPr>
              <a:t>for early intervention.</a:t>
            </a:r>
          </a:p>
          <a:p>
            <a:pPr marL="285750" indent="-285750">
              <a:buFont typeface="Arial" panose="020B0604020202020204" pitchFamily="34" charset="0"/>
              <a:buChar char="•"/>
            </a:pPr>
            <a:r>
              <a:rPr lang="en-US" sz="1400" dirty="0">
                <a:solidFill>
                  <a:schemeClr val="tx1"/>
                </a:solidFill>
              </a:rPr>
              <a:t>Regular </a:t>
            </a:r>
            <a:r>
              <a:rPr lang="en-US" sz="1400" dirty="0" err="1">
                <a:solidFill>
                  <a:schemeClr val="tx1"/>
                </a:solidFill>
              </a:rPr>
              <a:t>Acadience</a:t>
            </a:r>
            <a:r>
              <a:rPr lang="en-US" sz="1400" dirty="0">
                <a:solidFill>
                  <a:schemeClr val="tx1"/>
                </a:solidFill>
              </a:rPr>
              <a:t> assessments to track progress.</a:t>
            </a:r>
          </a:p>
          <a:p>
            <a:pPr marL="285750" indent="-285750">
              <a:buFont typeface="Arial" panose="020B0604020202020204" pitchFamily="34" charset="0"/>
              <a:buChar char="•"/>
            </a:pPr>
            <a:r>
              <a:rPr lang="en-US" sz="1400" dirty="0">
                <a:solidFill>
                  <a:schemeClr val="tx1"/>
                </a:solidFill>
              </a:rPr>
              <a:t>Leveled reading groups focused on fluency and comprehension.</a:t>
            </a:r>
          </a:p>
          <a:p>
            <a:pPr marL="285750" indent="-285750">
              <a:buFont typeface="Arial" panose="020B0604020202020204" pitchFamily="34" charset="0"/>
              <a:buChar char="•"/>
            </a:pPr>
            <a:r>
              <a:rPr lang="en-US" sz="1400" dirty="0">
                <a:solidFill>
                  <a:schemeClr val="tx1"/>
                </a:solidFill>
              </a:rPr>
              <a:t>Daily school-wide D.E.A.R. (Drop everything and read)</a:t>
            </a:r>
          </a:p>
          <a:p>
            <a:pPr marL="285750" indent="-285750">
              <a:buFont typeface="Arial" panose="020B0604020202020204" pitchFamily="34" charset="0"/>
              <a:buChar char="•"/>
            </a:pPr>
            <a:r>
              <a:rPr lang="en-US" sz="1400" dirty="0">
                <a:solidFill>
                  <a:schemeClr val="tx1"/>
                </a:solidFill>
              </a:rPr>
              <a:t> Phonics instruction and fluency passages for practice.</a:t>
            </a:r>
          </a:p>
          <a:p>
            <a:pPr marL="285750" indent="-285750">
              <a:buFont typeface="Arial" panose="020B0604020202020204" pitchFamily="34" charset="0"/>
              <a:buChar char="•"/>
            </a:pPr>
            <a:r>
              <a:rPr lang="en-US" sz="1400" dirty="0">
                <a:solidFill>
                  <a:schemeClr val="tx1"/>
                </a:solidFill>
              </a:rPr>
              <a:t>School-wide writing approach aligned with BC curriculum, using scaffolding and modeling.</a:t>
            </a:r>
          </a:p>
          <a:p>
            <a:pPr marL="285750" indent="-285750">
              <a:buFont typeface="Arial" panose="020B0604020202020204" pitchFamily="34" charset="0"/>
              <a:buChar char="•"/>
            </a:pPr>
            <a:r>
              <a:rPr lang="en-US" sz="1400" dirty="0">
                <a:solidFill>
                  <a:schemeClr val="tx1"/>
                </a:solidFill>
              </a:rPr>
              <a:t>Library curated with a wide range of books at different levels and interests—from chapter books to graphic novels to textbooks—including a robust First Nations section to reflect diverse voices and subjects.</a:t>
            </a:r>
          </a:p>
          <a:p>
            <a:pPr marL="285750" indent="-285750">
              <a:buFont typeface="Arial" panose="020B0604020202020204" pitchFamily="34" charset="0"/>
              <a:buChar char="•"/>
            </a:pPr>
            <a:r>
              <a:rPr lang="en-US" sz="1400" dirty="0">
                <a:solidFill>
                  <a:schemeClr val="tx1"/>
                </a:solidFill>
              </a:rPr>
              <a:t>Continued use of oral storytelling to </a:t>
            </a:r>
            <a:r>
              <a:rPr lang="en-US" sz="1400" dirty="0" err="1">
                <a:solidFill>
                  <a:schemeClr val="tx1"/>
                </a:solidFill>
              </a:rPr>
              <a:t>honour</a:t>
            </a:r>
            <a:r>
              <a:rPr lang="en-US" sz="1400" dirty="0">
                <a:solidFill>
                  <a:schemeClr val="tx1"/>
                </a:solidFill>
              </a:rPr>
              <a:t> Indigenous ways of knowing.</a:t>
            </a: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036120" y="2627896"/>
            <a:ext cx="2657442" cy="3085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School Data </a:t>
            </a:r>
            <a:endParaRPr lang="en-US" sz="1400" b="1" dirty="0">
              <a:solidFill>
                <a:schemeClr val="tx1"/>
              </a:solidFill>
              <a:latin typeface="Aptos Display" panose="020B0004020202020204" pitchFamily="34" charset="0"/>
            </a:endParaRPr>
          </a:p>
          <a:p>
            <a:pPr algn="ctr"/>
            <a:r>
              <a:rPr lang="en-US" sz="1600" b="1" dirty="0">
                <a:solidFill>
                  <a:srgbClr val="FF0000"/>
                </a:solidFill>
                <a:latin typeface="Aptos Display" panose="020B0004020202020204" pitchFamily="34" charset="0"/>
              </a:rPr>
              <a:t>School Data &amp; Evidence</a:t>
            </a:r>
          </a:p>
          <a:p>
            <a:pPr marL="285750" lvl="0" indent="-285750">
              <a:buFont typeface="Arial" panose="020B0604020202020204" pitchFamily="34" charset="0"/>
              <a:buChar char="•"/>
            </a:pPr>
            <a:r>
              <a:rPr lang="en-US" sz="1400" dirty="0">
                <a:solidFill>
                  <a:schemeClr val="tx1"/>
                </a:solidFill>
              </a:rPr>
              <a:t>Growth in </a:t>
            </a:r>
            <a:r>
              <a:rPr lang="en-US" sz="1400" i="1" dirty="0" err="1">
                <a:solidFill>
                  <a:schemeClr val="tx1"/>
                </a:solidFill>
              </a:rPr>
              <a:t>Acadience</a:t>
            </a:r>
            <a:r>
              <a:rPr lang="en-US" sz="1400" dirty="0">
                <a:solidFill>
                  <a:schemeClr val="tx1"/>
                </a:solidFill>
              </a:rPr>
              <a:t> fluency and reading levels.</a:t>
            </a:r>
          </a:p>
          <a:p>
            <a:pPr marL="285750" lvl="0" indent="-285750">
              <a:buFont typeface="Arial" panose="020B0604020202020204" pitchFamily="34" charset="0"/>
              <a:buChar char="•"/>
            </a:pPr>
            <a:r>
              <a:rPr lang="en-US" sz="1400" dirty="0">
                <a:solidFill>
                  <a:schemeClr val="tx1"/>
                </a:solidFill>
              </a:rPr>
              <a:t>FSA reading and writing results.</a:t>
            </a:r>
          </a:p>
          <a:p>
            <a:pPr marL="285750" lvl="0" indent="-285750">
              <a:buFont typeface="Arial" panose="020B0604020202020204" pitchFamily="34" charset="0"/>
              <a:buChar char="•"/>
            </a:pPr>
            <a:r>
              <a:rPr lang="en-US" sz="1400" dirty="0">
                <a:solidFill>
                  <a:schemeClr val="tx1"/>
                </a:solidFill>
              </a:rPr>
              <a:t>Results from school-wide writes (fall/spring).</a:t>
            </a:r>
          </a:p>
          <a:p>
            <a:pPr marL="285750" lvl="0" indent="-285750">
              <a:buFont typeface="Arial" panose="020B0604020202020204" pitchFamily="34" charset="0"/>
              <a:buChar char="•"/>
            </a:pPr>
            <a:r>
              <a:rPr lang="en-US" sz="1400" dirty="0">
                <a:solidFill>
                  <a:schemeClr val="tx1"/>
                </a:solidFill>
              </a:rPr>
              <a:t>Fluency passage tracking for student growth.</a:t>
            </a:r>
          </a:p>
          <a:p>
            <a:pPr marL="285750" lvl="0" indent="-285750">
              <a:buFont typeface="Arial" panose="020B0604020202020204" pitchFamily="34" charset="0"/>
              <a:buChar char="•"/>
            </a:pPr>
            <a:r>
              <a:rPr lang="en-US" sz="1400" dirty="0">
                <a:solidFill>
                  <a:schemeClr val="tx1"/>
                </a:solidFill>
              </a:rPr>
              <a:t>Teacher observations of writing development with scaffolding.</a:t>
            </a:r>
          </a:p>
          <a:p>
            <a:pPr marL="285750" lvl="0" indent="-285750">
              <a:buFont typeface="Arial" panose="020B0604020202020204" pitchFamily="34" charset="0"/>
              <a:buChar char="•"/>
            </a:pPr>
            <a:r>
              <a:rPr lang="en-US" sz="1400" dirty="0">
                <a:solidFill>
                  <a:schemeClr val="tx1"/>
                </a:solidFill>
              </a:rPr>
              <a:t>Increased engagement during daily reading and group activities.</a:t>
            </a:r>
          </a:p>
          <a:p>
            <a:endParaRPr lang="en-US" sz="1400" b="1" dirty="0">
              <a:solidFill>
                <a:schemeClr val="tx1"/>
              </a:solidFill>
              <a:latin typeface="Aptos Display" panose="020B0004020202020204" pitchFamily="34" charset="0"/>
            </a:endParaRPr>
          </a:p>
          <a:p>
            <a:endParaRPr lang="en-US" sz="1400" b="1" dirty="0">
              <a:solidFill>
                <a:schemeClr val="tx1"/>
              </a:solidFill>
              <a:latin typeface="Aptos Display" panose="020B0004020202020204" pitchFamily="34" charset="0"/>
            </a:endParaRPr>
          </a:p>
          <a:p>
            <a:endParaRPr lang="en-US" sz="1400"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15550" y="1597054"/>
            <a:ext cx="8852666" cy="763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b="1" dirty="0">
                <a:solidFill>
                  <a:schemeClr val="tx1"/>
                </a:solidFill>
                <a:latin typeface="Aptos Display" panose="020B0004020202020204" pitchFamily="34" charset="0"/>
              </a:rPr>
              <a:t>Goal</a:t>
            </a:r>
          </a:p>
          <a:p>
            <a:r>
              <a:rPr lang="en-US" sz="1400" dirty="0">
                <a:solidFill>
                  <a:schemeClr val="tx1"/>
                </a:solidFill>
              </a:rPr>
              <a:t>Improve literacy achievement for all students by building fluency, comprehension, and writing through targeted instruction, consistent school-wide practices, and culturally responsive approaches.</a:t>
            </a:r>
            <a:endParaRPr lang="en-US" sz="1400" b="1"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247646" y="2698212"/>
            <a:ext cx="3471206" cy="22314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lvl="0" indent="-285750">
              <a:buFont typeface="Arial" panose="020B0604020202020204" pitchFamily="34" charset="0"/>
              <a:buChar char="•"/>
            </a:pPr>
            <a:r>
              <a:rPr lang="en-US" sz="1400" dirty="0">
                <a:solidFill>
                  <a:schemeClr val="tx1"/>
                </a:solidFill>
                <a:latin typeface="Aptos Display" panose="020B0004020202020204" pitchFamily="34" charset="0"/>
              </a:rPr>
              <a:t> </a:t>
            </a:r>
            <a:r>
              <a:rPr lang="en-US" sz="1400" dirty="0">
                <a:solidFill>
                  <a:schemeClr val="tx1"/>
                </a:solidFill>
              </a:rPr>
              <a:t>Provide targeted intervention for struggling readers and writers.</a:t>
            </a:r>
          </a:p>
          <a:p>
            <a:pPr marL="285750" lvl="0" indent="-285750">
              <a:buFont typeface="Arial" panose="020B0604020202020204" pitchFamily="34" charset="0"/>
              <a:buChar char="•"/>
            </a:pPr>
            <a:r>
              <a:rPr lang="en-US" sz="1400" dirty="0">
                <a:solidFill>
                  <a:schemeClr val="tx1"/>
                </a:solidFill>
              </a:rPr>
              <a:t>Strengthen fluency, comprehension, and writing skills across grades.</a:t>
            </a:r>
          </a:p>
          <a:p>
            <a:pPr marL="285750" lvl="0" indent="-285750">
              <a:buFont typeface="Arial" panose="020B0604020202020204" pitchFamily="34" charset="0"/>
              <a:buChar char="•"/>
            </a:pPr>
            <a:r>
              <a:rPr lang="en-US" sz="1400" dirty="0">
                <a:solidFill>
                  <a:schemeClr val="tx1"/>
                </a:solidFill>
              </a:rPr>
              <a:t>Use consistent school-wide approaches for reading and writing.</a:t>
            </a:r>
          </a:p>
          <a:p>
            <a:pPr marL="285750" lvl="0" indent="-285750">
              <a:buFont typeface="Arial" panose="020B0604020202020204" pitchFamily="34" charset="0"/>
              <a:buChar char="•"/>
            </a:pPr>
            <a:r>
              <a:rPr lang="en-US" sz="1400" dirty="0">
                <a:solidFill>
                  <a:schemeClr val="tx1"/>
                </a:solidFill>
              </a:rPr>
              <a:t>Embed Indigenous oral storytelling and culturally responsive practices.</a:t>
            </a:r>
          </a:p>
          <a:p>
            <a:endParaRPr lang="en-US" sz="1600" b="1"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6E6AE9E-63C3-D071-107D-7F01F549D336}"/>
              </a:ext>
            </a:extLst>
          </p:cNvPr>
          <p:cNvSpPr/>
          <p:nvPr/>
        </p:nvSpPr>
        <p:spPr>
          <a:xfrm>
            <a:off x="240205" y="4929628"/>
            <a:ext cx="3754279" cy="1643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285750" lvl="0" indent="-285750">
              <a:buFont typeface="Arial" panose="020B0604020202020204" pitchFamily="34" charset="0"/>
              <a:buChar char="•"/>
            </a:pPr>
            <a:r>
              <a:rPr lang="en-US" sz="1400" dirty="0">
                <a:solidFill>
                  <a:schemeClr val="tx1"/>
                </a:solidFill>
              </a:rPr>
              <a:t> </a:t>
            </a:r>
            <a:r>
              <a:rPr lang="en-US" sz="1400" i="1" dirty="0">
                <a:solidFill>
                  <a:schemeClr val="tx1"/>
                </a:solidFill>
              </a:rPr>
              <a:t>Foundational Skills Assessment (FSA).</a:t>
            </a:r>
            <a:endParaRPr lang="en-US" sz="1400" dirty="0">
              <a:solidFill>
                <a:schemeClr val="tx1"/>
              </a:solidFill>
            </a:endParaRPr>
          </a:p>
          <a:p>
            <a:pPr marL="285750" lvl="0" indent="-285750">
              <a:buFont typeface="Arial" panose="020B0604020202020204" pitchFamily="34" charset="0"/>
              <a:buChar char="•"/>
            </a:pPr>
            <a:r>
              <a:rPr lang="en-US" sz="1400" dirty="0">
                <a:solidFill>
                  <a:schemeClr val="tx1"/>
                </a:solidFill>
              </a:rPr>
              <a:t>School-wide write (fall and spring).</a:t>
            </a:r>
          </a:p>
          <a:p>
            <a:pPr marL="285750" lvl="0" indent="-285750">
              <a:buFont typeface="Arial" panose="020B0604020202020204" pitchFamily="34" charset="0"/>
              <a:buChar char="•"/>
            </a:pPr>
            <a:r>
              <a:rPr lang="en-US" sz="1400" i="1" dirty="0" err="1">
                <a:solidFill>
                  <a:schemeClr val="tx1"/>
                </a:solidFill>
              </a:rPr>
              <a:t>Acadience</a:t>
            </a:r>
            <a:r>
              <a:rPr lang="en-US" sz="1400" dirty="0">
                <a:solidFill>
                  <a:schemeClr val="tx1"/>
                </a:solidFill>
              </a:rPr>
              <a:t> reading level testing and progress monitoring.</a:t>
            </a:r>
          </a:p>
          <a:p>
            <a:pPr marL="285750" lvl="0" indent="-285750">
              <a:buFont typeface="Arial" panose="020B0604020202020204" pitchFamily="34" charset="0"/>
              <a:buChar char="•"/>
            </a:pPr>
            <a:r>
              <a:rPr lang="en-US" sz="1400" dirty="0">
                <a:solidFill>
                  <a:schemeClr val="tx1"/>
                </a:solidFill>
              </a:rPr>
              <a:t>Intervention data from literacy/learner support.</a:t>
            </a:r>
          </a:p>
          <a:p>
            <a:endParaRPr lang="en-US" sz="1100" dirty="0">
              <a:solidFill>
                <a:schemeClr val="tx1"/>
              </a:solidFill>
              <a:latin typeface="Aptos Display" panose="020B0004020202020204" pitchFamily="34" charset="0"/>
            </a:endParaRPr>
          </a:p>
        </p:txBody>
      </p:sp>
      <p:sp>
        <p:nvSpPr>
          <p:cNvPr id="13" name="TextBox 12">
            <a:extLst>
              <a:ext uri="{FF2B5EF4-FFF2-40B4-BE49-F238E27FC236}">
                <a16:creationId xmlns:a16="http://schemas.microsoft.com/office/drawing/2014/main" id="{39B06165-65B2-2B5F-9714-1E876B050DDF}"/>
              </a:ext>
            </a:extLst>
          </p:cNvPr>
          <p:cNvSpPr txBox="1"/>
          <p:nvPr/>
        </p:nvSpPr>
        <p:spPr>
          <a:xfrm>
            <a:off x="247646" y="1132732"/>
            <a:ext cx="7674305" cy="400110"/>
          </a:xfrm>
          <a:prstGeom prst="rect">
            <a:avLst/>
          </a:prstGeom>
          <a:noFill/>
        </p:spPr>
        <p:txBody>
          <a:bodyPr wrap="square" rtlCol="0">
            <a:spAutoFit/>
          </a:bodyPr>
          <a:lstStyle/>
          <a:p>
            <a:r>
              <a:rPr lang="en-US" sz="2000" b="1" dirty="0">
                <a:latin typeface="Aptos Display" panose="020B0004020202020204" pitchFamily="34" charset="0"/>
              </a:rPr>
              <a:t>Thornhill Elementary School</a:t>
            </a:r>
            <a:endParaRPr lang="en-US" sz="1200" b="1" dirty="0">
              <a:latin typeface="Aptos Display" panose="020B0004020202020204" pitchFamily="34" charset="0"/>
            </a:endParaRPr>
          </a:p>
        </p:txBody>
      </p:sp>
      <p:sp>
        <p:nvSpPr>
          <p:cNvPr id="3" name="TextBox 2">
            <a:extLst>
              <a:ext uri="{FF2B5EF4-FFF2-40B4-BE49-F238E27FC236}">
                <a16:creationId xmlns:a16="http://schemas.microsoft.com/office/drawing/2014/main" id="{3A2F5605-6F4F-5104-A7D5-E2C6C481E1CA}"/>
              </a:ext>
            </a:extLst>
          </p:cNvPr>
          <p:cNvSpPr txBox="1"/>
          <p:nvPr/>
        </p:nvSpPr>
        <p:spPr>
          <a:xfrm>
            <a:off x="9412932" y="1358781"/>
            <a:ext cx="2140982" cy="646331"/>
          </a:xfrm>
          <a:prstGeom prst="rect">
            <a:avLst/>
          </a:prstGeom>
          <a:noFill/>
        </p:spPr>
        <p:txBody>
          <a:bodyPr wrap="square" rtlCol="0">
            <a:spAutoFit/>
          </a:bodyPr>
          <a:lstStyle/>
          <a:p>
            <a:r>
              <a:rPr lang="en-US" b="1" dirty="0">
                <a:latin typeface="Aptos Display" panose="020B0004020202020204" pitchFamily="34" charset="0"/>
              </a:rPr>
              <a:t>Insert School Logo here.</a:t>
            </a:r>
            <a:endParaRPr lang="en-US" dirty="0"/>
          </a:p>
        </p:txBody>
      </p:sp>
      <p:pic>
        <p:nvPicPr>
          <p:cNvPr id="2" name="Picture 1">
            <a:extLst>
              <a:ext uri="{FF2B5EF4-FFF2-40B4-BE49-F238E27FC236}">
                <a16:creationId xmlns:a16="http://schemas.microsoft.com/office/drawing/2014/main" id="{A9411174-1B6F-526A-4C40-8D1B1C83973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100312" y="1043301"/>
            <a:ext cx="2390781" cy="1845950"/>
          </a:xfrm>
          <a:prstGeom prst="rect">
            <a:avLst/>
          </a:prstGeom>
          <a:noFill/>
          <a:ln>
            <a:noFill/>
          </a:ln>
        </p:spPr>
      </p:pic>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888204" y="2264059"/>
            <a:ext cx="4415590" cy="3897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F5A706"/>
                </a:solidFill>
                <a:latin typeface="Aptos Display" panose="020B0004020202020204" pitchFamily="34" charset="0"/>
              </a:rPr>
              <a:t>School Actions/Strategy</a:t>
            </a:r>
          </a:p>
          <a:p>
            <a:pPr algn="ctr"/>
            <a:r>
              <a:rPr lang="en-US" sz="1600" b="1" dirty="0">
                <a:solidFill>
                  <a:schemeClr val="tx1"/>
                </a:solidFill>
                <a:latin typeface="Aptos Display" panose="020B0004020202020204" pitchFamily="34" charset="0"/>
              </a:rPr>
              <a:t>Numeracy Actions here:</a:t>
            </a:r>
          </a:p>
          <a:p>
            <a:pPr>
              <a:buFont typeface="Arial" panose="020B0604020202020204" pitchFamily="34" charset="0"/>
              <a:buChar char="•"/>
            </a:pPr>
            <a:r>
              <a:rPr lang="en-US" sz="1600" dirty="0">
                <a:solidFill>
                  <a:srgbClr val="0D0D0D"/>
                </a:solidFill>
                <a:latin typeface="ui-sans-serif"/>
              </a:rPr>
              <a:t>Provide </a:t>
            </a:r>
            <a:r>
              <a:rPr lang="en-US" sz="1600" b="1" dirty="0">
                <a:solidFill>
                  <a:srgbClr val="0D0D0D"/>
                </a:solidFill>
                <a:latin typeface="ui-sans-serif"/>
              </a:rPr>
              <a:t>manipulatives</a:t>
            </a:r>
            <a:r>
              <a:rPr lang="en-US" sz="1600" dirty="0">
                <a:solidFill>
                  <a:srgbClr val="0D0D0D"/>
                </a:solidFill>
                <a:latin typeface="ui-sans-serif"/>
              </a:rPr>
              <a:t> (base ten, fractions, magnetic sets) in every classroom.</a:t>
            </a:r>
          </a:p>
          <a:p>
            <a:pPr>
              <a:buFont typeface="Arial" panose="020B0604020202020204" pitchFamily="34" charset="0"/>
              <a:buChar char="•"/>
            </a:pPr>
            <a:r>
              <a:rPr lang="en-US" sz="1600" dirty="0">
                <a:solidFill>
                  <a:srgbClr val="0D0D0D"/>
                </a:solidFill>
                <a:latin typeface="ui-sans-serif"/>
              </a:rPr>
              <a:t>Develop a </a:t>
            </a:r>
            <a:r>
              <a:rPr lang="en-US" sz="1600" b="1" dirty="0">
                <a:solidFill>
                  <a:srgbClr val="0D0D0D"/>
                </a:solidFill>
                <a:latin typeface="ui-sans-serif"/>
              </a:rPr>
              <a:t>school-wide numeracy word wall</a:t>
            </a:r>
            <a:r>
              <a:rPr lang="en-US" sz="1600" dirty="0">
                <a:solidFill>
                  <a:srgbClr val="0D0D0D"/>
                </a:solidFill>
                <a:latin typeface="ui-sans-serif"/>
              </a:rPr>
              <a:t> and consistent instructional language.</a:t>
            </a:r>
          </a:p>
          <a:p>
            <a:pPr>
              <a:buFont typeface="Arial" panose="020B0604020202020204" pitchFamily="34" charset="0"/>
              <a:buChar char="•"/>
            </a:pPr>
            <a:r>
              <a:rPr lang="en-US" sz="1600" dirty="0">
                <a:solidFill>
                  <a:srgbClr val="0D0D0D"/>
                </a:solidFill>
                <a:latin typeface="ui-sans-serif"/>
              </a:rPr>
              <a:t>Run </a:t>
            </a:r>
            <a:r>
              <a:rPr lang="en-US" sz="1600" b="1" dirty="0">
                <a:solidFill>
                  <a:srgbClr val="0D0D0D"/>
                </a:solidFill>
                <a:latin typeface="ui-sans-serif"/>
              </a:rPr>
              <a:t>school-wide math challenges</a:t>
            </a:r>
            <a:r>
              <a:rPr lang="en-US" sz="1600" dirty="0">
                <a:solidFill>
                  <a:srgbClr val="0D0D0D"/>
                </a:solidFill>
                <a:latin typeface="ui-sans-serif"/>
              </a:rPr>
              <a:t> with prizes to boost engagement.</a:t>
            </a:r>
          </a:p>
          <a:p>
            <a:pPr>
              <a:buFont typeface="Arial" panose="020B0604020202020204" pitchFamily="34" charset="0"/>
              <a:buChar char="•"/>
            </a:pPr>
            <a:r>
              <a:rPr lang="en-US" sz="1600" dirty="0">
                <a:solidFill>
                  <a:srgbClr val="0D0D0D"/>
                </a:solidFill>
                <a:latin typeface="ui-sans-serif"/>
              </a:rPr>
              <a:t>Use a variety of </a:t>
            </a:r>
            <a:r>
              <a:rPr lang="en-US" sz="1600" b="1" dirty="0">
                <a:solidFill>
                  <a:srgbClr val="0D0D0D"/>
                </a:solidFill>
                <a:latin typeface="ui-sans-serif"/>
              </a:rPr>
              <a:t>programs/resources</a:t>
            </a:r>
            <a:r>
              <a:rPr lang="en-US" sz="1600" dirty="0">
                <a:solidFill>
                  <a:srgbClr val="0D0D0D"/>
                </a:solidFill>
                <a:latin typeface="ui-sans-serif"/>
              </a:rPr>
              <a:t> (Jump Math, Math Makes Sense, online tools).</a:t>
            </a:r>
          </a:p>
          <a:p>
            <a:pPr>
              <a:buFont typeface="Arial" panose="020B0604020202020204" pitchFamily="34" charset="0"/>
              <a:buChar char="•"/>
            </a:pPr>
            <a:r>
              <a:rPr lang="en-US" sz="1600" dirty="0">
                <a:solidFill>
                  <a:srgbClr val="0D0D0D"/>
                </a:solidFill>
                <a:latin typeface="ui-sans-serif"/>
              </a:rPr>
              <a:t>Reduce </a:t>
            </a:r>
            <a:r>
              <a:rPr lang="en-US" sz="1600" b="1" dirty="0">
                <a:solidFill>
                  <a:srgbClr val="0D0D0D"/>
                </a:solidFill>
                <a:latin typeface="ui-sans-serif"/>
              </a:rPr>
              <a:t>literacy barriers</a:t>
            </a:r>
            <a:r>
              <a:rPr lang="en-US" sz="1600" dirty="0">
                <a:solidFill>
                  <a:srgbClr val="0D0D0D"/>
                </a:solidFill>
                <a:latin typeface="ui-sans-serif"/>
              </a:rPr>
              <a:t> in numeracy instruction and assessment.</a:t>
            </a:r>
          </a:p>
          <a:p>
            <a:pPr>
              <a:buFont typeface="Arial" panose="020B0604020202020204" pitchFamily="34" charset="0"/>
              <a:buChar char="•"/>
            </a:pPr>
            <a:r>
              <a:rPr lang="en-US" sz="1600" dirty="0">
                <a:solidFill>
                  <a:srgbClr val="0D0D0D"/>
                </a:solidFill>
                <a:latin typeface="ui-sans-serif"/>
              </a:rPr>
              <a:t>Continue to apply strategies and resources from </a:t>
            </a:r>
            <a:r>
              <a:rPr lang="en-US" sz="1600" b="1" dirty="0">
                <a:solidFill>
                  <a:srgbClr val="0D0D0D"/>
                </a:solidFill>
                <a:latin typeface="ui-sans-serif"/>
              </a:rPr>
              <a:t>Nikki Lineman’s workshops.</a:t>
            </a:r>
            <a:endParaRPr lang="en-US" sz="1600" dirty="0">
              <a:solidFill>
                <a:srgbClr val="0D0D0D"/>
              </a:solidFill>
              <a:latin typeface="ui-sans-serif"/>
            </a:endParaRPr>
          </a:p>
          <a:p>
            <a:pPr>
              <a:buFont typeface="Arial" panose="020B0604020202020204" pitchFamily="34" charset="0"/>
              <a:buChar char="•"/>
            </a:pPr>
            <a:r>
              <a:rPr lang="en-US" sz="1600" dirty="0">
                <a:solidFill>
                  <a:srgbClr val="0D0D0D"/>
                </a:solidFill>
                <a:latin typeface="ui-sans-serif"/>
              </a:rPr>
              <a:t>Deploy </a:t>
            </a:r>
            <a:r>
              <a:rPr lang="en-US" sz="1600" b="1" dirty="0">
                <a:solidFill>
                  <a:srgbClr val="0D0D0D"/>
                </a:solidFill>
                <a:latin typeface="ui-sans-serif"/>
              </a:rPr>
              <a:t>EA and support staff</a:t>
            </a:r>
            <a:r>
              <a:rPr lang="en-US" sz="1600" dirty="0">
                <a:solidFill>
                  <a:srgbClr val="0D0D0D"/>
                </a:solidFill>
                <a:latin typeface="ui-sans-serif"/>
              </a:rPr>
              <a:t> for targeted in-class numeracy support.</a:t>
            </a:r>
          </a:p>
          <a:p>
            <a:pPr algn="ctr"/>
            <a:endParaRPr lang="en-US" sz="1200" b="1" dirty="0">
              <a:solidFill>
                <a:schemeClr val="tx1"/>
              </a:solidFill>
              <a:latin typeface="Aptos Display" panose="020B0004020202020204" pitchFamily="34" charset="0"/>
            </a:endParaRPr>
          </a:p>
          <a:p>
            <a:pPr algn="ctr"/>
            <a:endParaRPr lang="en-US" sz="200" b="1" dirty="0">
              <a:solidFill>
                <a:schemeClr val="tx1"/>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BB89788B-007D-2322-7E03-49BA94A3BC22}"/>
              </a:ext>
            </a:extLst>
          </p:cNvPr>
          <p:cNvSpPr/>
          <p:nvPr/>
        </p:nvSpPr>
        <p:spPr>
          <a:xfrm>
            <a:off x="8816196" y="2672657"/>
            <a:ext cx="2770075" cy="308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pPr>
              <a:buFont typeface="Arial" panose="020B0604020202020204" pitchFamily="34" charset="0"/>
              <a:buChar char="•"/>
            </a:pPr>
            <a:r>
              <a:rPr lang="en-US" sz="1600" b="1" dirty="0" err="1">
                <a:solidFill>
                  <a:srgbClr val="0D0D0D"/>
                </a:solidFill>
                <a:latin typeface="ui-sans-serif"/>
              </a:rPr>
              <a:t>SUMdog</a:t>
            </a:r>
            <a:r>
              <a:rPr lang="en-US" sz="1600" dirty="0">
                <a:solidFill>
                  <a:srgbClr val="0D0D0D"/>
                </a:solidFill>
                <a:latin typeface="ui-sans-serif"/>
              </a:rPr>
              <a:t> math games.</a:t>
            </a:r>
          </a:p>
          <a:p>
            <a:pPr>
              <a:buFont typeface="Arial" panose="020B0604020202020204" pitchFamily="34" charset="0"/>
              <a:buChar char="•"/>
            </a:pPr>
            <a:r>
              <a:rPr lang="en-US" sz="1600" b="1" dirty="0">
                <a:solidFill>
                  <a:srgbClr val="0D0D0D"/>
                </a:solidFill>
                <a:latin typeface="ui-sans-serif"/>
              </a:rPr>
              <a:t>Unit summary tests.</a:t>
            </a:r>
            <a:endParaRPr lang="en-US" sz="1600" dirty="0">
              <a:solidFill>
                <a:srgbClr val="0D0D0D"/>
              </a:solidFill>
              <a:latin typeface="ui-sans-serif"/>
            </a:endParaRPr>
          </a:p>
          <a:p>
            <a:pPr>
              <a:buFont typeface="Arial" panose="020B0604020202020204" pitchFamily="34" charset="0"/>
              <a:buChar char="•"/>
            </a:pPr>
            <a:r>
              <a:rPr lang="en-US" sz="1600" b="1" dirty="0">
                <a:solidFill>
                  <a:srgbClr val="0D0D0D"/>
                </a:solidFill>
                <a:latin typeface="ui-sans-serif"/>
              </a:rPr>
              <a:t>Teacher observations</a:t>
            </a:r>
            <a:r>
              <a:rPr lang="en-US" sz="1600" dirty="0">
                <a:solidFill>
                  <a:srgbClr val="0D0D0D"/>
                </a:solidFill>
                <a:latin typeface="ui-sans-serif"/>
              </a:rPr>
              <a:t> and anecdotal records.</a:t>
            </a:r>
          </a:p>
          <a:p>
            <a:pPr>
              <a:buFont typeface="Arial" panose="020B0604020202020204" pitchFamily="34" charset="0"/>
              <a:buChar char="•"/>
            </a:pPr>
            <a:r>
              <a:rPr lang="en-US" sz="1600" b="1" dirty="0">
                <a:solidFill>
                  <a:srgbClr val="0D0D0D"/>
                </a:solidFill>
                <a:latin typeface="ui-sans-serif"/>
              </a:rPr>
              <a:t>School-wide math challenge</a:t>
            </a:r>
            <a:r>
              <a:rPr lang="en-US" sz="1600" dirty="0">
                <a:solidFill>
                  <a:srgbClr val="0D0D0D"/>
                </a:solidFill>
                <a:latin typeface="ui-sans-serif"/>
              </a:rPr>
              <a:t> participation/results.</a:t>
            </a:r>
          </a:p>
          <a:p>
            <a:endParaRPr lang="en-US" sz="1600" b="1" dirty="0">
              <a:solidFill>
                <a:srgbClr val="F5A706"/>
              </a:solidFill>
              <a:latin typeface="Aptos Display" panose="020B0004020202020204" pitchFamily="34" charset="0"/>
            </a:endParaRPr>
          </a:p>
          <a:p>
            <a:endParaRPr lang="en-US" sz="1200" b="1" dirty="0">
              <a:solidFill>
                <a:schemeClr val="tx1"/>
              </a:solidFill>
              <a:latin typeface="Aptos Display" panose="020B0004020202020204" pitchFamily="34" charset="0"/>
            </a:endParaRPr>
          </a:p>
          <a:p>
            <a:endParaRPr lang="en-US" sz="200" b="1" dirty="0">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22191" y="1965533"/>
            <a:ext cx="538385" cy="2384276"/>
          </a:xfrm>
          <a:prstGeom prst="rect">
            <a:avLst/>
          </a:prstGeom>
          <a:solidFill>
            <a:schemeClr val="bg1"/>
          </a:solidFill>
        </p:spPr>
        <p:txBody>
          <a:bodyPr wrap="square" rtlCol="0">
            <a:spAutoFit/>
          </a:bodyPr>
          <a:lstStyle/>
          <a:p>
            <a:endParaRPr lang="en-US" dirty="0"/>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3"/>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7" y="1386149"/>
            <a:ext cx="8433389" cy="935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 </a:t>
            </a:r>
            <a:r>
              <a:rPr lang="en-US" sz="1600" dirty="0">
                <a:solidFill>
                  <a:srgbClr val="0D0D0D"/>
                </a:solidFill>
                <a:latin typeface="ui-sans-serif"/>
              </a:rPr>
              <a:t>To support all learners in numeracy by identifying students who need targeted interventions, providing enrichment opportunities for those who excel or show strong potential, and ensuring that every student achieves core numeracy benchmarks while developing a deep understanding of mathematical concepts.</a:t>
            </a:r>
            <a:endParaRPr lang="en-US" sz="1600" b="1" dirty="0">
              <a:solidFill>
                <a:schemeClr val="tx1"/>
              </a:solidFill>
              <a:latin typeface="Aptos Display" panose="020B0004020202020204" pitchFamily="34" charset="0"/>
            </a:endParaRPr>
          </a:p>
          <a:p>
            <a:endParaRPr lang="en-US" sz="110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22191" y="2552619"/>
            <a:ext cx="3757142"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a:buFont typeface="Arial" panose="020B0604020202020204" pitchFamily="34" charset="0"/>
              <a:buChar char="•"/>
            </a:pPr>
            <a:r>
              <a:rPr lang="en-US" sz="1600" dirty="0">
                <a:solidFill>
                  <a:srgbClr val="0D0D0D"/>
                </a:solidFill>
                <a:latin typeface="ui-sans-serif"/>
              </a:rPr>
              <a:t>Improve achievement on school and district numeracy assessments.</a:t>
            </a:r>
          </a:p>
          <a:p>
            <a:pPr>
              <a:buFont typeface="Arial" panose="020B0604020202020204" pitchFamily="34" charset="0"/>
              <a:buChar char="•"/>
            </a:pPr>
            <a:r>
              <a:rPr lang="en-US" sz="1600" dirty="0">
                <a:solidFill>
                  <a:srgbClr val="0D0D0D"/>
                </a:solidFill>
                <a:latin typeface="ui-sans-serif"/>
              </a:rPr>
              <a:t>Use consistent numeracy language and strategies school-wide.</a:t>
            </a:r>
          </a:p>
          <a:p>
            <a:pPr>
              <a:buFont typeface="Arial" panose="020B0604020202020204" pitchFamily="34" charset="0"/>
              <a:buChar char="•"/>
            </a:pPr>
            <a:r>
              <a:rPr lang="en-US" sz="1600" dirty="0">
                <a:solidFill>
                  <a:srgbClr val="0D0D0D"/>
                </a:solidFill>
                <a:latin typeface="ui-sans-serif"/>
              </a:rPr>
              <a:t>Increase confidence, engagement, and problem-solving skills in math.</a:t>
            </a:r>
          </a:p>
          <a:p>
            <a:endParaRPr lang="en-US" sz="1600" b="1" dirty="0">
              <a:solidFill>
                <a:schemeClr val="tx1"/>
              </a:solidFill>
              <a:latin typeface="Aptos Display" panose="020B0004020202020204" pitchFamily="34" charset="0"/>
            </a:endParaRP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4"/>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3"/>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44355" y="4930437"/>
            <a:ext cx="3643846" cy="15671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a:buFont typeface="Arial" panose="020B0604020202020204" pitchFamily="34" charset="0"/>
              <a:buChar char="•"/>
            </a:pPr>
            <a:r>
              <a:rPr lang="en-US" sz="1600" dirty="0">
                <a:solidFill>
                  <a:srgbClr val="0D0D0D"/>
                </a:solidFill>
                <a:latin typeface="ui-sans-serif"/>
              </a:rPr>
              <a:t>Grade 4 </a:t>
            </a:r>
            <a:r>
              <a:rPr lang="en-US" sz="1600" b="1" dirty="0">
                <a:solidFill>
                  <a:srgbClr val="0D0D0D"/>
                </a:solidFill>
                <a:latin typeface="ui-sans-serif"/>
              </a:rPr>
              <a:t>Foundational Skills Assessment.</a:t>
            </a:r>
            <a:endParaRPr lang="en-US" sz="1600" dirty="0">
              <a:solidFill>
                <a:srgbClr val="0D0D0D"/>
              </a:solidFill>
              <a:latin typeface="ui-sans-serif"/>
            </a:endParaRPr>
          </a:p>
          <a:p>
            <a:pPr>
              <a:buFont typeface="Arial" panose="020B0604020202020204" pitchFamily="34" charset="0"/>
              <a:buChar char="•"/>
            </a:pPr>
            <a:r>
              <a:rPr lang="en-US" sz="1600" b="1" dirty="0">
                <a:solidFill>
                  <a:srgbClr val="0D0D0D"/>
                </a:solidFill>
                <a:latin typeface="ui-sans-serif"/>
              </a:rPr>
              <a:t>District Numeracy Assessment</a:t>
            </a:r>
            <a:r>
              <a:rPr lang="en-US" sz="1600" dirty="0">
                <a:solidFill>
                  <a:srgbClr val="0D0D0D"/>
                </a:solidFill>
                <a:latin typeface="ui-sans-serif"/>
              </a:rPr>
              <a:t> – Fall &amp; Spring.</a:t>
            </a:r>
          </a:p>
          <a:p>
            <a:endParaRPr lang="en-US" sz="1600" b="1" dirty="0">
              <a:solidFill>
                <a:schemeClr val="tx1"/>
              </a:solidFill>
              <a:latin typeface="Aptos Display" panose="020B0004020202020204" pitchFamily="34" charset="0"/>
            </a:endParaRP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4"/>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7" y="1103317"/>
            <a:ext cx="7637004" cy="400110"/>
          </a:xfrm>
          <a:prstGeom prst="rect">
            <a:avLst/>
          </a:prstGeom>
          <a:noFill/>
        </p:spPr>
        <p:txBody>
          <a:bodyPr wrap="square" rtlCol="0">
            <a:spAutoFit/>
          </a:bodyPr>
          <a:lstStyle/>
          <a:p>
            <a:r>
              <a:rPr lang="en-US" sz="2000" b="1" dirty="0">
                <a:latin typeface="Aptos Display" panose="020B0004020202020204" pitchFamily="34" charset="0"/>
              </a:rPr>
              <a:t>Thornhill Elementary School</a:t>
            </a:r>
            <a:endParaRPr lang="en-US" sz="1200" b="1" dirty="0">
              <a:latin typeface="Aptos Display" panose="020B0004020202020204" pitchFamily="34" charset="0"/>
            </a:endParaRPr>
          </a:p>
        </p:txBody>
      </p:sp>
      <p:pic>
        <p:nvPicPr>
          <p:cNvPr id="11" name="Picture 10">
            <a:extLst>
              <a:ext uri="{FF2B5EF4-FFF2-40B4-BE49-F238E27FC236}">
                <a16:creationId xmlns:a16="http://schemas.microsoft.com/office/drawing/2014/main" id="{312D990D-5730-1AF1-F1AA-648B34DF811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040658" y="1042311"/>
            <a:ext cx="2182700" cy="1685288"/>
          </a:xfrm>
          <a:prstGeom prst="rect">
            <a:avLst/>
          </a:prstGeom>
          <a:noFill/>
          <a:ln>
            <a:noFill/>
          </a:ln>
        </p:spPr>
      </p:pic>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1" y="652603"/>
            <a:ext cx="3185811" cy="707886"/>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INDIGENOUS/INCLUSION EDUCATION</a:t>
            </a:r>
          </a:p>
        </p:txBody>
      </p:sp>
      <p:sp>
        <p:nvSpPr>
          <p:cNvPr id="23" name="Rectangle 22">
            <a:extLst>
              <a:ext uri="{FF2B5EF4-FFF2-40B4-BE49-F238E27FC236}">
                <a16:creationId xmlns:a16="http://schemas.microsoft.com/office/drawing/2014/main" id="{45AEB94F-9F83-31A1-F9E8-F5B3CBFAC890}"/>
              </a:ext>
            </a:extLst>
          </p:cNvPr>
          <p:cNvSpPr/>
          <p:nvPr/>
        </p:nvSpPr>
        <p:spPr>
          <a:xfrm>
            <a:off x="2814788" y="2255739"/>
            <a:ext cx="5994400" cy="445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6699FF"/>
                </a:solidFill>
                <a:latin typeface="Aptos Display" panose="020B0004020202020204" pitchFamily="34" charset="0"/>
              </a:rPr>
              <a:t>School Actions/Strategy</a:t>
            </a:r>
          </a:p>
          <a:p>
            <a:pPr algn="ctr"/>
            <a:endParaRPr lang="en-US" sz="1400" b="1" dirty="0">
              <a:solidFill>
                <a:schemeClr val="tx1"/>
              </a:solidFill>
              <a:latin typeface="Aptos Display" panose="020B0004020202020204" pitchFamily="34" charset="0"/>
            </a:endParaRPr>
          </a:p>
          <a:p>
            <a:pPr>
              <a:buFont typeface="Arial" panose="020B0604020202020204" pitchFamily="34" charset="0"/>
              <a:buChar char="•"/>
            </a:pPr>
            <a:r>
              <a:rPr lang="en-US" sz="1300" dirty="0">
                <a:solidFill>
                  <a:srgbClr val="0D0D0D"/>
                </a:solidFill>
                <a:latin typeface="ui-sans-serif"/>
              </a:rPr>
              <a:t>Build </a:t>
            </a:r>
            <a:r>
              <a:rPr lang="en-US" sz="1300" b="1" dirty="0">
                <a:solidFill>
                  <a:srgbClr val="0D0D0D"/>
                </a:solidFill>
                <a:latin typeface="ui-sans-serif"/>
              </a:rPr>
              <a:t>strong community connections</a:t>
            </a:r>
            <a:r>
              <a:rPr lang="en-US" sz="1300" dirty="0">
                <a:solidFill>
                  <a:srgbClr val="0D0D0D"/>
                </a:solidFill>
                <a:latin typeface="ui-sans-serif"/>
              </a:rPr>
              <a:t> by attending ceremonies, feasts, graduations, sporting events, and cultural occasions.</a:t>
            </a:r>
          </a:p>
          <a:p>
            <a:pPr>
              <a:buFont typeface="Arial" panose="020B0604020202020204" pitchFamily="34" charset="0"/>
              <a:buChar char="•"/>
            </a:pPr>
            <a:r>
              <a:rPr lang="en-US" sz="1300" dirty="0">
                <a:solidFill>
                  <a:srgbClr val="0D0D0D"/>
                </a:solidFill>
                <a:latin typeface="ui-sans-serif"/>
              </a:rPr>
              <a:t>Provide </a:t>
            </a:r>
            <a:r>
              <a:rPr lang="en-US" sz="1300" b="1" dirty="0">
                <a:solidFill>
                  <a:srgbClr val="0D0D0D"/>
                </a:solidFill>
                <a:latin typeface="ui-sans-serif"/>
              </a:rPr>
              <a:t>wrap-around support</a:t>
            </a:r>
            <a:r>
              <a:rPr lang="en-US" sz="1300" dirty="0">
                <a:solidFill>
                  <a:srgbClr val="0D0D0D"/>
                </a:solidFill>
                <a:latin typeface="ui-sans-serif"/>
              </a:rPr>
              <a:t> through our First Nations Support Worker (attendance outreach, clothing, school supplies, snacks, advocacy, and cultural programming).</a:t>
            </a:r>
          </a:p>
          <a:p>
            <a:pPr>
              <a:buFont typeface="Arial" panose="020B0604020202020204" pitchFamily="34" charset="0"/>
              <a:buChar char="•"/>
            </a:pPr>
            <a:r>
              <a:rPr lang="en-US" sz="1300" dirty="0">
                <a:solidFill>
                  <a:srgbClr val="0D0D0D"/>
                </a:solidFill>
                <a:latin typeface="ui-sans-serif"/>
              </a:rPr>
              <a:t>Offer </a:t>
            </a:r>
            <a:r>
              <a:rPr lang="en-US" sz="1300" b="1" dirty="0">
                <a:solidFill>
                  <a:srgbClr val="0D0D0D"/>
                </a:solidFill>
                <a:latin typeface="ui-sans-serif"/>
              </a:rPr>
              <a:t>Culture Club at lunch</a:t>
            </a:r>
            <a:r>
              <a:rPr lang="en-US" sz="1300" dirty="0">
                <a:solidFill>
                  <a:srgbClr val="0D0D0D"/>
                </a:solidFill>
                <a:latin typeface="ui-sans-serif"/>
              </a:rPr>
              <a:t> with activities such as dreamcatchers, carving, beadwork, and other traditional crafts.</a:t>
            </a:r>
          </a:p>
          <a:p>
            <a:pPr>
              <a:buFont typeface="Arial" panose="020B0604020202020204" pitchFamily="34" charset="0"/>
              <a:buChar char="•"/>
            </a:pPr>
            <a:r>
              <a:rPr lang="en-US" sz="1300" dirty="0">
                <a:solidFill>
                  <a:srgbClr val="0D0D0D"/>
                </a:solidFill>
                <a:latin typeface="ui-sans-serif"/>
              </a:rPr>
              <a:t>Develop </a:t>
            </a:r>
            <a:r>
              <a:rPr lang="en-US" sz="1300" b="1" dirty="0">
                <a:solidFill>
                  <a:srgbClr val="0D0D0D"/>
                </a:solidFill>
                <a:latin typeface="ui-sans-serif"/>
              </a:rPr>
              <a:t>school murals and Indigenous artwork</a:t>
            </a:r>
            <a:r>
              <a:rPr lang="en-US" sz="1300" dirty="0">
                <a:solidFill>
                  <a:srgbClr val="0D0D0D"/>
                </a:solidFill>
                <a:latin typeface="ui-sans-serif"/>
              </a:rPr>
              <a:t>, including the Thornhill Tiger painted in Indigenous design and an upcoming outdoor mural project with community involvement.</a:t>
            </a:r>
          </a:p>
          <a:p>
            <a:pPr>
              <a:buFont typeface="Arial" panose="020B0604020202020204" pitchFamily="34" charset="0"/>
              <a:buChar char="•"/>
            </a:pPr>
            <a:r>
              <a:rPr lang="en-US" sz="1300" b="1" dirty="0">
                <a:solidFill>
                  <a:srgbClr val="0D0D0D"/>
                </a:solidFill>
                <a:latin typeface="ui-sans-serif"/>
              </a:rPr>
              <a:t>Foster inclusive representation</a:t>
            </a:r>
            <a:r>
              <a:rPr lang="en-US" sz="1300" dirty="0">
                <a:solidFill>
                  <a:srgbClr val="0D0D0D"/>
                </a:solidFill>
                <a:latin typeface="ui-sans-serif"/>
              </a:rPr>
              <a:t> by maintaining a school library that highlights diverse voices, including strong Indigenous, 2SLGBTQ+, and multicultural sections.</a:t>
            </a:r>
          </a:p>
          <a:p>
            <a:pPr>
              <a:buFont typeface="Arial" panose="020B0604020202020204" pitchFamily="34" charset="0"/>
              <a:buChar char="•"/>
            </a:pPr>
            <a:r>
              <a:rPr lang="en-US" sz="1300" dirty="0">
                <a:solidFill>
                  <a:srgbClr val="0D0D0D"/>
                </a:solidFill>
                <a:latin typeface="ui-sans-serif"/>
              </a:rPr>
              <a:t>Support students with </a:t>
            </a:r>
            <a:r>
              <a:rPr lang="en-US" sz="1300" b="1" dirty="0">
                <a:solidFill>
                  <a:srgbClr val="0D0D0D"/>
                </a:solidFill>
                <a:latin typeface="ui-sans-serif"/>
              </a:rPr>
              <a:t>Breakfast Club</a:t>
            </a:r>
            <a:r>
              <a:rPr lang="en-US" sz="1300" dirty="0">
                <a:solidFill>
                  <a:srgbClr val="0D0D0D"/>
                </a:solidFill>
                <a:latin typeface="ui-sans-serif"/>
              </a:rPr>
              <a:t> and </a:t>
            </a:r>
            <a:r>
              <a:rPr lang="en-US" sz="1300" b="1" dirty="0">
                <a:solidFill>
                  <a:srgbClr val="0D0D0D"/>
                </a:solidFill>
                <a:latin typeface="ui-sans-serif"/>
              </a:rPr>
              <a:t>snack baskets</a:t>
            </a:r>
            <a:r>
              <a:rPr lang="en-US" sz="1300" dirty="0">
                <a:solidFill>
                  <a:srgbClr val="0D0D0D"/>
                </a:solidFill>
                <a:latin typeface="ui-sans-serif"/>
              </a:rPr>
              <a:t> ensuring access to healthy food daily.</a:t>
            </a:r>
          </a:p>
          <a:p>
            <a:pPr>
              <a:buFont typeface="Arial" panose="020B0604020202020204" pitchFamily="34" charset="0"/>
              <a:buChar char="•"/>
            </a:pPr>
            <a:r>
              <a:rPr lang="en-US" sz="1300" dirty="0">
                <a:solidFill>
                  <a:srgbClr val="0D0D0D"/>
                </a:solidFill>
                <a:latin typeface="ui-sans-serif"/>
              </a:rPr>
              <a:t>Display </a:t>
            </a:r>
            <a:r>
              <a:rPr lang="en-US" sz="1300" b="1" dirty="0">
                <a:solidFill>
                  <a:srgbClr val="0D0D0D"/>
                </a:solidFill>
                <a:latin typeface="ui-sans-serif"/>
              </a:rPr>
              <a:t>First Peoples Principles of Learning</a:t>
            </a:r>
            <a:r>
              <a:rPr lang="en-US" sz="1300" dirty="0">
                <a:solidFill>
                  <a:srgbClr val="0D0D0D"/>
                </a:solidFill>
                <a:latin typeface="ui-sans-serif"/>
              </a:rPr>
              <a:t> in classrooms and hallways, along with Indigenous art and language signage.</a:t>
            </a:r>
          </a:p>
          <a:p>
            <a:pPr>
              <a:buFont typeface="Arial" panose="020B0604020202020204" pitchFamily="34" charset="0"/>
              <a:buChar char="•"/>
            </a:pPr>
            <a:r>
              <a:rPr lang="en-US" sz="1300" b="1" dirty="0">
                <a:solidFill>
                  <a:srgbClr val="0D0D0D"/>
                </a:solidFill>
                <a:latin typeface="ui-sans-serif"/>
              </a:rPr>
              <a:t>Promote visibility and safety</a:t>
            </a:r>
            <a:r>
              <a:rPr lang="en-US" sz="1300" dirty="0">
                <a:solidFill>
                  <a:srgbClr val="0D0D0D"/>
                </a:solidFill>
                <a:latin typeface="ui-sans-serif"/>
              </a:rPr>
              <a:t> by placing rainbow stickers and inclusive posters around the school to signal that all students are welcome and respected.</a:t>
            </a:r>
          </a:p>
          <a:p>
            <a:pPr>
              <a:buFont typeface="Arial" panose="020B0604020202020204" pitchFamily="34" charset="0"/>
              <a:buChar char="•"/>
            </a:pPr>
            <a:r>
              <a:rPr lang="en-US" sz="1300" dirty="0">
                <a:solidFill>
                  <a:srgbClr val="0D0D0D"/>
                </a:solidFill>
                <a:latin typeface="ui-sans-serif"/>
              </a:rPr>
              <a:t>Utilize the </a:t>
            </a:r>
            <a:r>
              <a:rPr lang="en-US" sz="1300" b="1" dirty="0">
                <a:solidFill>
                  <a:srgbClr val="0D0D0D"/>
                </a:solidFill>
                <a:latin typeface="ui-sans-serif"/>
              </a:rPr>
              <a:t>outdoor learning space</a:t>
            </a:r>
            <a:r>
              <a:rPr lang="en-US" sz="1300" dirty="0">
                <a:solidFill>
                  <a:srgbClr val="0D0D0D"/>
                </a:solidFill>
                <a:latin typeface="ui-sans-serif"/>
              </a:rPr>
              <a:t> to incorporate land-based learning opportunities.</a:t>
            </a:r>
            <a:endParaRPr lang="en-US" sz="1200" dirty="0">
              <a:solidFill>
                <a:srgbClr val="0D0D0D"/>
              </a:solidFill>
              <a:latin typeface="ui-sans-serif"/>
            </a:endParaRPr>
          </a:p>
          <a:p>
            <a:pPr>
              <a:buFont typeface="Arial" panose="020B0604020202020204" pitchFamily="34" charset="0"/>
              <a:buChar char="•"/>
            </a:pPr>
            <a:endParaRPr lang="en-US" sz="1200" dirty="0">
              <a:solidFill>
                <a:srgbClr val="0D0D0D"/>
              </a:solidFill>
              <a:latin typeface="ui-sans-serif"/>
            </a:endParaRPr>
          </a:p>
          <a:p>
            <a:pPr algn="ctr"/>
            <a:endParaRPr lang="en-US" sz="1200" b="1" dirty="0">
              <a:solidFill>
                <a:schemeClr val="tx1"/>
              </a:solidFill>
              <a:latin typeface="Aptos Display" panose="020B0004020202020204" pitchFamily="34" charset="0"/>
            </a:endParaRPr>
          </a:p>
          <a:p>
            <a:pPr algn="ctr"/>
            <a:endParaRPr lang="en-US" sz="200" b="1" dirty="0">
              <a:solidFill>
                <a:srgbClr val="6699FF"/>
              </a:solidFill>
              <a:latin typeface="Aptos Display" panose="020B0004020202020204" pitchFamily="34" charset="0"/>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076269" y="2709441"/>
            <a:ext cx="2587326" cy="2898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endParaRPr lang="en-US" sz="1200" b="1" dirty="0">
              <a:solidFill>
                <a:schemeClr val="tx1"/>
              </a:solidFill>
              <a:latin typeface="Aptos Display" panose="020B0004020202020204" pitchFamily="34" charset="0"/>
            </a:endParaRPr>
          </a:p>
          <a:p>
            <a:pPr>
              <a:buFont typeface="Arial" panose="020B0604020202020204" pitchFamily="34" charset="0"/>
              <a:buChar char="•"/>
            </a:pPr>
            <a:r>
              <a:rPr lang="en-US" sz="1400" dirty="0">
                <a:solidFill>
                  <a:srgbClr val="0D0D0D"/>
                </a:solidFill>
                <a:latin typeface="ui-sans-serif"/>
              </a:rPr>
              <a:t>Tracking student involvement in </a:t>
            </a:r>
            <a:r>
              <a:rPr lang="en-US" sz="1400" b="1" dirty="0">
                <a:solidFill>
                  <a:srgbClr val="0D0D0D"/>
                </a:solidFill>
                <a:latin typeface="ui-sans-serif"/>
              </a:rPr>
              <a:t>Culture Club</a:t>
            </a:r>
            <a:r>
              <a:rPr lang="en-US" sz="1400" dirty="0">
                <a:solidFill>
                  <a:srgbClr val="0D0D0D"/>
                </a:solidFill>
                <a:latin typeface="ui-sans-serif"/>
              </a:rPr>
              <a:t> and community-based activities.</a:t>
            </a:r>
          </a:p>
          <a:p>
            <a:pPr>
              <a:buFont typeface="Arial" panose="020B0604020202020204" pitchFamily="34" charset="0"/>
              <a:buChar char="•"/>
            </a:pPr>
            <a:r>
              <a:rPr lang="en-US" sz="1400" dirty="0">
                <a:solidFill>
                  <a:srgbClr val="0D0D0D"/>
                </a:solidFill>
                <a:latin typeface="ui-sans-serif"/>
              </a:rPr>
              <a:t>Documentation of </a:t>
            </a:r>
            <a:r>
              <a:rPr lang="en-US" sz="1400" b="1" dirty="0">
                <a:solidFill>
                  <a:srgbClr val="0D0D0D"/>
                </a:solidFill>
                <a:latin typeface="ui-sans-serif"/>
              </a:rPr>
              <a:t>school-wide cultural events and projects</a:t>
            </a:r>
            <a:r>
              <a:rPr lang="en-US" sz="1400" dirty="0">
                <a:solidFill>
                  <a:srgbClr val="0D0D0D"/>
                </a:solidFill>
                <a:latin typeface="ui-sans-serif"/>
              </a:rPr>
              <a:t> (e.g., mural project, outdoor learning space).</a:t>
            </a:r>
          </a:p>
          <a:p>
            <a:pPr>
              <a:buFont typeface="Arial" panose="020B0604020202020204" pitchFamily="34" charset="0"/>
              <a:buChar char="•"/>
            </a:pPr>
            <a:r>
              <a:rPr lang="en-US" sz="1400" dirty="0">
                <a:solidFill>
                  <a:srgbClr val="0D0D0D"/>
                </a:solidFill>
                <a:latin typeface="ui-sans-serif"/>
              </a:rPr>
              <a:t>Collection development of </a:t>
            </a:r>
            <a:r>
              <a:rPr lang="en-US" sz="1400" b="1" dirty="0">
                <a:solidFill>
                  <a:srgbClr val="0D0D0D"/>
                </a:solidFill>
                <a:latin typeface="ui-sans-serif"/>
              </a:rPr>
              <a:t>library resources</a:t>
            </a:r>
            <a:r>
              <a:rPr lang="en-US" sz="1400" dirty="0">
                <a:solidFill>
                  <a:srgbClr val="0D0D0D"/>
                </a:solidFill>
                <a:latin typeface="ui-sans-serif"/>
              </a:rPr>
              <a:t> by Indigenous authors and Nations.</a:t>
            </a:r>
          </a:p>
          <a:p>
            <a:endParaRPr lang="en-US" sz="1200" b="1" dirty="0">
              <a:solidFill>
                <a:schemeClr val="tx1"/>
              </a:solidFill>
              <a:latin typeface="Aptos Display" panose="020B0004020202020204" pitchFamily="34" charset="0"/>
            </a:endParaRPr>
          </a:p>
          <a:p>
            <a:endParaRPr lang="en-US" sz="200" b="1" dirty="0">
              <a:solidFill>
                <a:srgbClr val="6699FF"/>
              </a:solidFill>
              <a:latin typeface="Aptos Display" panose="020B0004020202020204" pitchFamily="34" charset="0"/>
            </a:endParaRPr>
          </a:p>
          <a:p>
            <a:endParaRPr lang="en-US" sz="1100" dirty="0">
              <a:solidFill>
                <a:schemeClr val="tx1"/>
              </a:solidFill>
            </a:endParaRPr>
          </a:p>
          <a:p>
            <a:r>
              <a:rPr lang="en-US" sz="1100" b="1" dirty="0">
                <a:solidFill>
                  <a:srgbClr val="002060"/>
                </a:solidFill>
                <a:latin typeface="Aptos Display" panose="020B0004020202020204" pitchFamily="34" charset="0"/>
              </a:rPr>
              <a:t>Link to Video of our School, Teacher, and Students:</a:t>
            </a:r>
          </a:p>
          <a:p>
            <a:endParaRPr lang="en-US" sz="1100" b="1" dirty="0">
              <a:solidFill>
                <a:srgbClr val="002060"/>
              </a:solidFill>
              <a:latin typeface="Aptos Display" panose="020B0004020202020204" pitchFamily="34" charset="0"/>
            </a:endParaRPr>
          </a:p>
          <a:p>
            <a:r>
              <a:rPr lang="en-US" sz="1100" b="1" dirty="0">
                <a:solidFill>
                  <a:srgbClr val="002060"/>
                </a:solidFill>
                <a:latin typeface="Aptos Display" panose="020B0004020202020204" pitchFamily="34" charset="0"/>
              </a:rPr>
              <a:t>https://newrelationshiptrust.ca/building-future-skills-through-stem/</a:t>
            </a: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66278" y="1489740"/>
            <a:ext cx="9436486" cy="10409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600" dirty="0">
                <a:solidFill>
                  <a:srgbClr val="0D0D0D"/>
                </a:solidFill>
                <a:latin typeface="ui-sans-serif"/>
              </a:rPr>
              <a:t>Strengthen connections between school, families, and Indigenous communities. Celebrate and embed Indigenous culture, language, and ways of knowing throughout the school. Support student identity, belonging, and success through cultural inclusion.</a:t>
            </a:r>
          </a:p>
          <a:p>
            <a:endParaRPr lang="en-US" sz="1600" b="1" dirty="0">
              <a:solidFill>
                <a:schemeClr val="tx1"/>
              </a:solidFill>
              <a:latin typeface="Aptos Display" panose="020B0004020202020204" pitchFamily="34" charset="0"/>
            </a:endParaRPr>
          </a:p>
          <a:p>
            <a:endParaRPr lang="en-US" sz="1100" dirty="0">
              <a:solidFill>
                <a:schemeClr val="tx1"/>
              </a:solidFill>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56547" y="2674562"/>
            <a:ext cx="2622120" cy="2433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a:buFont typeface="Arial" panose="020B0604020202020204" pitchFamily="34" charset="0"/>
              <a:buChar char="•"/>
            </a:pPr>
            <a:r>
              <a:rPr lang="en-US" sz="1400" dirty="0">
                <a:solidFill>
                  <a:srgbClr val="0D0D0D"/>
                </a:solidFill>
                <a:latin typeface="ui-sans-serif"/>
              </a:rPr>
              <a:t>Build and sustain authentic relationships with local communities and families.</a:t>
            </a:r>
          </a:p>
          <a:p>
            <a:pPr>
              <a:buFont typeface="Arial" panose="020B0604020202020204" pitchFamily="34" charset="0"/>
              <a:buChar char="•"/>
            </a:pPr>
            <a:r>
              <a:rPr lang="en-US" sz="1400" dirty="0">
                <a:solidFill>
                  <a:srgbClr val="0D0D0D"/>
                </a:solidFill>
                <a:latin typeface="ui-sans-serif"/>
              </a:rPr>
              <a:t>Provide culturally responsive learning opportunities for all students.</a:t>
            </a:r>
          </a:p>
          <a:p>
            <a:pPr>
              <a:buFont typeface="Arial" panose="020B0604020202020204" pitchFamily="34" charset="0"/>
              <a:buChar char="•"/>
            </a:pPr>
            <a:r>
              <a:rPr lang="en-US" sz="1400" dirty="0">
                <a:solidFill>
                  <a:srgbClr val="0D0D0D"/>
                </a:solidFill>
                <a:latin typeface="ui-sans-serif"/>
              </a:rPr>
              <a:t>Increase visibility of Indigenous culture, knowledge, and perspectives in school spaces and activities.</a:t>
            </a:r>
          </a:p>
          <a:p>
            <a:endParaRPr lang="en-US" sz="1600" b="1" dirty="0">
              <a:solidFill>
                <a:schemeClr val="tx1"/>
              </a:solidFill>
              <a:latin typeface="Aptos Display" panose="020B0004020202020204" pitchFamily="34" charset="0"/>
            </a:endParaRPr>
          </a:p>
          <a:p>
            <a:endParaRPr lang="en-US" sz="1600" b="1" dirty="0">
              <a:solidFill>
                <a:schemeClr val="tx1"/>
              </a:solidFill>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56547" y="5142038"/>
            <a:ext cx="2884686" cy="1569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a:buFont typeface="Arial" panose="020B0604020202020204" pitchFamily="34" charset="0"/>
              <a:buChar char="•"/>
            </a:pPr>
            <a:r>
              <a:rPr lang="en-US" sz="1400" dirty="0">
                <a:solidFill>
                  <a:srgbClr val="0D0D0D"/>
                </a:solidFill>
                <a:latin typeface="ui-sans-serif"/>
              </a:rPr>
              <a:t>Attendance and engagement data.</a:t>
            </a:r>
          </a:p>
          <a:p>
            <a:pPr>
              <a:buFont typeface="Arial" panose="020B0604020202020204" pitchFamily="34" charset="0"/>
              <a:buChar char="•"/>
            </a:pPr>
            <a:r>
              <a:rPr lang="en-US" sz="1400" dirty="0">
                <a:solidFill>
                  <a:srgbClr val="0D0D0D"/>
                </a:solidFill>
                <a:latin typeface="ui-sans-serif"/>
              </a:rPr>
              <a:t>Student participation in cultural programming.</a:t>
            </a:r>
          </a:p>
          <a:p>
            <a:pPr>
              <a:buFont typeface="Arial" panose="020B0604020202020204" pitchFamily="34" charset="0"/>
              <a:buChar char="•"/>
            </a:pPr>
            <a:r>
              <a:rPr lang="en-US" sz="1400" dirty="0">
                <a:solidFill>
                  <a:srgbClr val="0D0D0D"/>
                </a:solidFill>
                <a:latin typeface="ui-sans-serif"/>
              </a:rPr>
              <a:t>Feedback from families, students, and staff.</a:t>
            </a:r>
          </a:p>
          <a:p>
            <a:endParaRPr lang="en-US" sz="1100" dirty="0">
              <a:solidFill>
                <a:schemeClr val="tx1"/>
              </a:solidFill>
              <a:latin typeface="Aptos Display" panose="020B0004020202020204" pitchFamily="34" charset="0"/>
            </a:endParaRP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6547" y="1115471"/>
            <a:ext cx="7674305" cy="400110"/>
          </a:xfrm>
          <a:prstGeom prst="rect">
            <a:avLst/>
          </a:prstGeom>
          <a:noFill/>
        </p:spPr>
        <p:txBody>
          <a:bodyPr wrap="square" rtlCol="0">
            <a:spAutoFit/>
          </a:bodyPr>
          <a:lstStyle/>
          <a:p>
            <a:r>
              <a:rPr lang="en-US" sz="2000" b="1" dirty="0">
                <a:latin typeface="Aptos Display" panose="020B0004020202020204" pitchFamily="34" charset="0"/>
              </a:rPr>
              <a:t>Thornhill Elementary School</a:t>
            </a:r>
            <a:endParaRPr lang="en-US" sz="1200" b="1" dirty="0">
              <a:latin typeface="Aptos Display" panose="020B0004020202020204" pitchFamily="34" charset="0"/>
            </a:endParaRPr>
          </a:p>
        </p:txBody>
      </p:sp>
      <p:pic>
        <p:nvPicPr>
          <p:cNvPr id="11" name="Picture 10">
            <a:extLst>
              <a:ext uri="{FF2B5EF4-FFF2-40B4-BE49-F238E27FC236}">
                <a16:creationId xmlns:a16="http://schemas.microsoft.com/office/drawing/2014/main" id="{F0079655-0DBB-13DA-396E-74A47E4051C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480895" y="1043301"/>
            <a:ext cx="2182700" cy="1685288"/>
          </a:xfrm>
          <a:prstGeom prst="rect">
            <a:avLst/>
          </a:prstGeom>
          <a:noFill/>
          <a:ln>
            <a:noFill/>
          </a:ln>
        </p:spPr>
      </p:pic>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4042611" y="2247977"/>
            <a:ext cx="4263899" cy="39467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accent6"/>
                </a:solidFill>
                <a:latin typeface="Aptos Display" panose="020B0004020202020204" pitchFamily="34" charset="0"/>
              </a:rPr>
              <a:t>School Actions/Strategy</a:t>
            </a:r>
            <a:endParaRPr lang="en-US" sz="1200" b="1" dirty="0">
              <a:solidFill>
                <a:schemeClr val="tx1"/>
              </a:solidFill>
              <a:latin typeface="Aptos Display" panose="020B0004020202020204" pitchFamily="34" charset="0"/>
            </a:endParaRPr>
          </a:p>
          <a:p>
            <a:pPr marL="285750" lvl="0" indent="-285750">
              <a:buFont typeface="Arial" panose="020B0604020202020204" pitchFamily="34" charset="0"/>
              <a:buChar char="•"/>
            </a:pPr>
            <a:r>
              <a:rPr lang="en-US" sz="1400" dirty="0">
                <a:solidFill>
                  <a:schemeClr val="tx1"/>
                </a:solidFill>
              </a:rPr>
              <a:t>Continue consistent school-wide use of </a:t>
            </a:r>
            <a:r>
              <a:rPr lang="en-US" sz="1400" i="1" dirty="0">
                <a:solidFill>
                  <a:schemeClr val="tx1"/>
                </a:solidFill>
              </a:rPr>
              <a:t>Zones of Regulation</a:t>
            </a:r>
            <a:r>
              <a:rPr lang="en-US" sz="1400" dirty="0">
                <a:solidFill>
                  <a:schemeClr val="tx1"/>
                </a:solidFill>
              </a:rPr>
              <a:t> with posters, daily check-ins, and shared language.</a:t>
            </a:r>
          </a:p>
          <a:p>
            <a:pPr marL="285750" lvl="0" indent="-285750">
              <a:buFont typeface="Arial" panose="020B0604020202020204" pitchFamily="34" charset="0"/>
              <a:buChar char="•"/>
            </a:pPr>
            <a:r>
              <a:rPr lang="en-US" sz="1400" dirty="0">
                <a:solidFill>
                  <a:schemeClr val="tx1"/>
                </a:solidFill>
              </a:rPr>
              <a:t>Embed mindfulness and breathing practices through </a:t>
            </a:r>
            <a:r>
              <a:rPr lang="en-US" sz="1400" i="1" dirty="0" err="1">
                <a:solidFill>
                  <a:schemeClr val="tx1"/>
                </a:solidFill>
              </a:rPr>
              <a:t>MindUp</a:t>
            </a:r>
            <a:r>
              <a:rPr lang="en-US" sz="1400" dirty="0">
                <a:solidFill>
                  <a:schemeClr val="tx1"/>
                </a:solidFill>
              </a:rPr>
              <a:t> and classroom chimes. </a:t>
            </a:r>
          </a:p>
          <a:p>
            <a:pPr marL="285750" lvl="0" indent="-285750">
              <a:buFont typeface="Arial" panose="020B0604020202020204" pitchFamily="34" charset="0"/>
              <a:buChar char="•"/>
            </a:pPr>
            <a:r>
              <a:rPr lang="en-US" sz="1400" dirty="0">
                <a:solidFill>
                  <a:schemeClr val="tx1"/>
                </a:solidFill>
              </a:rPr>
              <a:t>Support student goal setting through SMART goals in the PE/Health curriculum.</a:t>
            </a:r>
          </a:p>
          <a:p>
            <a:pPr marL="285750" lvl="0" indent="-285750">
              <a:buFont typeface="Arial" panose="020B0604020202020204" pitchFamily="34" charset="0"/>
              <a:buChar char="•"/>
            </a:pPr>
            <a:r>
              <a:rPr lang="en-US" sz="1400" dirty="0">
                <a:solidFill>
                  <a:schemeClr val="tx1"/>
                </a:solidFill>
              </a:rPr>
              <a:t>Provide proactive classroom supports (e.g., break cards for self-regulation).</a:t>
            </a:r>
          </a:p>
          <a:p>
            <a:pPr marL="285750" lvl="0" indent="-285750">
              <a:buFont typeface="Arial" panose="020B0604020202020204" pitchFamily="34" charset="0"/>
              <a:buChar char="•"/>
            </a:pPr>
            <a:r>
              <a:rPr lang="en-US" sz="1400" dirty="0">
                <a:solidFill>
                  <a:schemeClr val="tx1"/>
                </a:solidFill>
              </a:rPr>
              <a:t>Maintain </a:t>
            </a:r>
            <a:r>
              <a:rPr lang="en-US" sz="1400" i="1" dirty="0">
                <a:solidFill>
                  <a:schemeClr val="tx1"/>
                </a:solidFill>
              </a:rPr>
              <a:t>Breakfast Club</a:t>
            </a:r>
            <a:r>
              <a:rPr lang="en-US" sz="1400" dirty="0">
                <a:solidFill>
                  <a:schemeClr val="tx1"/>
                </a:solidFill>
              </a:rPr>
              <a:t> 4 mornings/week to support readiness to learn.</a:t>
            </a:r>
          </a:p>
          <a:p>
            <a:pPr marL="285750" lvl="0" indent="-285750">
              <a:buFont typeface="Arial" panose="020B0604020202020204" pitchFamily="34" charset="0"/>
              <a:buChar char="•"/>
            </a:pPr>
            <a:r>
              <a:rPr lang="en-US" sz="1400" dirty="0">
                <a:solidFill>
                  <a:schemeClr val="tx1"/>
                </a:solidFill>
              </a:rPr>
              <a:t>Offer extracurricular opportunities that build belonging (sports, traditional culture club, school play, student’s council).</a:t>
            </a:r>
          </a:p>
          <a:p>
            <a:pPr marL="285750" lvl="0" indent="-285750">
              <a:buFont typeface="Arial" panose="020B0604020202020204" pitchFamily="34" charset="0"/>
              <a:buChar char="•"/>
            </a:pPr>
            <a:r>
              <a:rPr lang="en-US" sz="1400" dirty="0">
                <a:solidFill>
                  <a:schemeClr val="tx1"/>
                </a:solidFill>
              </a:rPr>
              <a:t>Provide staff professional learning to strengthen consistency and confidence in implementing well-being strategies.</a:t>
            </a:r>
          </a:p>
          <a:p>
            <a:pPr marL="285750" lvl="0" indent="-285750">
              <a:buFont typeface="Arial" panose="020B0604020202020204" pitchFamily="34" charset="0"/>
              <a:buChar char="•"/>
            </a:pPr>
            <a:r>
              <a:rPr lang="en-US" sz="1400" dirty="0">
                <a:solidFill>
                  <a:schemeClr val="tx1"/>
                </a:solidFill>
              </a:rPr>
              <a:t>Mental health support from outside agencies.</a:t>
            </a:r>
          </a:p>
          <a:p>
            <a:pPr algn="ctr"/>
            <a:endParaRPr lang="en-US" sz="1400" b="1" dirty="0">
              <a:solidFill>
                <a:schemeClr val="tx1"/>
              </a:solidFill>
              <a:latin typeface="Aptos Display" panose="020B0004020202020204" pitchFamily="34" charset="0"/>
            </a:endParaRPr>
          </a:p>
          <a:p>
            <a:pPr algn="ctr"/>
            <a:endParaRPr lang="en-US" sz="1400" dirty="0">
              <a:solidFill>
                <a:schemeClr val="tx1"/>
              </a:solidFill>
              <a:highlight>
                <a:srgbClr val="FFFF00"/>
              </a:highlight>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8407400" y="3077837"/>
            <a:ext cx="3694077"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endParaRPr lang="en-US" sz="1200" b="1" dirty="0">
              <a:solidFill>
                <a:schemeClr val="tx1"/>
              </a:solidFill>
              <a:latin typeface="Aptos Display" panose="020B0004020202020204" pitchFamily="34" charset="0"/>
            </a:endParaRPr>
          </a:p>
          <a:p>
            <a:pPr marL="285750" lvl="0" indent="-285750">
              <a:buFont typeface="Arial" panose="020B0604020202020204" pitchFamily="34" charset="0"/>
              <a:buChar char="•"/>
            </a:pPr>
            <a:r>
              <a:rPr lang="en-US" sz="1400" dirty="0">
                <a:solidFill>
                  <a:schemeClr val="tx1"/>
                </a:solidFill>
              </a:rPr>
              <a:t>Student surveys reflecting ability to self-identify emotions/zones and apply regulation strategies.</a:t>
            </a:r>
          </a:p>
          <a:p>
            <a:pPr marL="285750" lvl="0" indent="-285750">
              <a:buFont typeface="Arial" panose="020B0604020202020204" pitchFamily="34" charset="0"/>
              <a:buChar char="•"/>
            </a:pPr>
            <a:r>
              <a:rPr lang="en-US" sz="1400" dirty="0">
                <a:solidFill>
                  <a:schemeClr val="tx1"/>
                </a:solidFill>
              </a:rPr>
              <a:t>Increased staff reporting of consistent language and strategies used school-wide.</a:t>
            </a:r>
          </a:p>
          <a:p>
            <a:pPr marL="285750" lvl="0" indent="-285750">
              <a:buFont typeface="Arial" panose="020B0604020202020204" pitchFamily="34" charset="0"/>
              <a:buChar char="•"/>
            </a:pPr>
            <a:r>
              <a:rPr lang="en-US" sz="1400" dirty="0">
                <a:solidFill>
                  <a:schemeClr val="tx1"/>
                </a:solidFill>
              </a:rPr>
              <a:t>Growth in student participation in extracurricular and cultural wellness opportunities.</a:t>
            </a:r>
          </a:p>
          <a:p>
            <a:pPr marL="285750" lvl="0" indent="-285750">
              <a:buFont typeface="Arial" panose="020B0604020202020204" pitchFamily="34" charset="0"/>
              <a:buChar char="•"/>
            </a:pPr>
            <a:r>
              <a:rPr lang="en-US" sz="1400" dirty="0">
                <a:solidFill>
                  <a:schemeClr val="tx1"/>
                </a:solidFill>
              </a:rPr>
              <a:t>Breakfast Club participation data showing number of students supported.</a:t>
            </a:r>
          </a:p>
          <a:p>
            <a:pPr marL="285750" lvl="0" indent="-285750">
              <a:buFont typeface="Arial" panose="020B0604020202020204" pitchFamily="34" charset="0"/>
              <a:buChar char="•"/>
            </a:pPr>
            <a:r>
              <a:rPr lang="en-US" sz="1400" dirty="0">
                <a:solidFill>
                  <a:schemeClr val="tx1"/>
                </a:solidFill>
              </a:rPr>
              <a:t>Parent/family feedback on students’ resilience, well-being, and school engagement.</a:t>
            </a:r>
          </a:p>
          <a:p>
            <a:endParaRPr lang="en-US" sz="1400" b="1" dirty="0">
              <a:solidFill>
                <a:schemeClr val="tx1"/>
              </a:solidFill>
              <a:latin typeface="Aptos Display" panose="020B0004020202020204" pitchFamily="34" charset="0"/>
            </a:endParaRPr>
          </a:p>
          <a:p>
            <a:endParaRPr lang="en-US" sz="200" b="1" dirty="0">
              <a:solidFill>
                <a:schemeClr val="tx1"/>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4" y="1563405"/>
            <a:ext cx="9163429" cy="9235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600" dirty="0">
                <a:solidFill>
                  <a:schemeClr val="tx1"/>
                </a:solidFill>
                <a:latin typeface="Aptos Display" panose="020B0004020202020204" pitchFamily="34" charset="0"/>
              </a:rPr>
              <a:t>To strengthen student mental health and well-being by deepening self-regulation skills, fostering belonging, and ensuring consistency of </a:t>
            </a:r>
            <a:r>
              <a:rPr lang="en-US" sz="1600" dirty="0" err="1">
                <a:solidFill>
                  <a:schemeClr val="tx1"/>
                </a:solidFill>
                <a:latin typeface="Aptos Display" panose="020B0004020202020204" pitchFamily="34" charset="0"/>
              </a:rPr>
              <a:t>practise</a:t>
            </a:r>
            <a:r>
              <a:rPr lang="en-US" sz="1600" dirty="0">
                <a:solidFill>
                  <a:schemeClr val="tx1"/>
                </a:solidFill>
                <a:latin typeface="Aptos Display" panose="020B0004020202020204" pitchFamily="34" charset="0"/>
              </a:rPr>
              <a:t> across the school.</a:t>
            </a:r>
          </a:p>
          <a:p>
            <a:endParaRPr lang="en-US" sz="1600" b="1"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8F40431-C530-B6F6-BB7D-3395EB1DC9A4}"/>
              </a:ext>
            </a:extLst>
          </p:cNvPr>
          <p:cNvSpPr/>
          <p:nvPr/>
        </p:nvSpPr>
        <p:spPr>
          <a:xfrm>
            <a:off x="212107" y="4772341"/>
            <a:ext cx="3830504"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endParaRPr lang="en-US" sz="13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300" dirty="0">
                <a:solidFill>
                  <a:schemeClr val="tx1"/>
                </a:solidFill>
                <a:latin typeface="Calibri" panose="020F0502020204030204" pitchFamily="34" charset="0"/>
                <a:ea typeface="Calibri" panose="020F0502020204030204" pitchFamily="34" charset="0"/>
                <a:cs typeface="Calibri" panose="020F0502020204030204" pitchFamily="34" charset="0"/>
              </a:rPr>
              <a:t>School District 82 student learning survey data showing needs in social-emotional development and belonging.</a:t>
            </a:r>
          </a:p>
          <a:p>
            <a:pPr marL="285750" indent="-285750">
              <a:buFont typeface="Arial" panose="020B0604020202020204" pitchFamily="34" charset="0"/>
              <a:buChar char="•"/>
            </a:pPr>
            <a:r>
              <a:rPr lang="en-US" sz="1300" dirty="0">
                <a:solidFill>
                  <a:schemeClr val="tx1"/>
                </a:solidFill>
                <a:latin typeface="Calibri" panose="020F0502020204030204" pitchFamily="34" charset="0"/>
                <a:ea typeface="Calibri" panose="020F0502020204030204" pitchFamily="34" charset="0"/>
                <a:cs typeface="Calibri" panose="020F0502020204030204" pitchFamily="34" charset="0"/>
              </a:rPr>
              <a:t>District goals aligned with the BC Curriculum Physical and Health Education competencies around well-being, goal-setting, and resilience.</a:t>
            </a:r>
          </a:p>
          <a:p>
            <a:pPr marL="285750" indent="-285750">
              <a:buFont typeface="Arial" panose="020B0604020202020204" pitchFamily="34" charset="0"/>
              <a:buChar char="•"/>
            </a:pPr>
            <a:r>
              <a:rPr lang="en-US" sz="1300" dirty="0">
                <a:solidFill>
                  <a:schemeClr val="tx1"/>
                </a:solidFill>
                <a:latin typeface="Calibri" panose="020F0502020204030204" pitchFamily="34" charset="0"/>
                <a:ea typeface="Calibri" panose="020F0502020204030204" pitchFamily="34" charset="0"/>
                <a:cs typeface="Calibri" panose="020F0502020204030204" pitchFamily="34" charset="0"/>
              </a:rPr>
              <a:t>Local data showing importance of food security and extracurricular participation in supporting mental health.</a:t>
            </a:r>
          </a:p>
        </p:txBody>
      </p:sp>
      <p:sp>
        <p:nvSpPr>
          <p:cNvPr id="2" name="Rectangle 1">
            <a:extLst>
              <a:ext uri="{FF2B5EF4-FFF2-40B4-BE49-F238E27FC236}">
                <a16:creationId xmlns:a16="http://schemas.microsoft.com/office/drawing/2014/main" id="{4B2C41C4-0888-3154-C167-EC3FB3BE5B7D}"/>
              </a:ext>
            </a:extLst>
          </p:cNvPr>
          <p:cNvSpPr/>
          <p:nvPr/>
        </p:nvSpPr>
        <p:spPr>
          <a:xfrm>
            <a:off x="242922" y="2487001"/>
            <a:ext cx="3927861" cy="22853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lvl="0" indent="-285750">
              <a:buFont typeface="Arial" panose="020B0604020202020204" pitchFamily="34" charset="0"/>
              <a:buChar char="•"/>
            </a:pPr>
            <a:r>
              <a:rPr lang="en-US" sz="1400" dirty="0">
                <a:solidFill>
                  <a:schemeClr val="tx1"/>
                </a:solidFill>
              </a:rPr>
              <a:t>Support all students in developing independence with self-regulation strategies.</a:t>
            </a:r>
          </a:p>
          <a:p>
            <a:pPr marL="285750" lvl="0" indent="-285750">
              <a:buFont typeface="Arial" panose="020B0604020202020204" pitchFamily="34" charset="0"/>
              <a:buChar char="•"/>
            </a:pPr>
            <a:r>
              <a:rPr lang="en-US" sz="1400" dirty="0">
                <a:solidFill>
                  <a:schemeClr val="tx1"/>
                </a:solidFill>
              </a:rPr>
              <a:t>Build school-wide consistency in the use of Zones of Regulation and </a:t>
            </a:r>
            <a:r>
              <a:rPr lang="en-US" sz="1400" i="1" dirty="0" err="1">
                <a:solidFill>
                  <a:schemeClr val="tx1"/>
                </a:solidFill>
              </a:rPr>
              <a:t>MindUp</a:t>
            </a:r>
            <a:r>
              <a:rPr lang="en-US" sz="1400" dirty="0">
                <a:solidFill>
                  <a:schemeClr val="tx1"/>
                </a:solidFill>
              </a:rPr>
              <a:t> practices.</a:t>
            </a:r>
          </a:p>
          <a:p>
            <a:pPr marL="285750" lvl="0" indent="-285750">
              <a:buFont typeface="Arial" panose="020B0604020202020204" pitchFamily="34" charset="0"/>
              <a:buChar char="•"/>
            </a:pPr>
            <a:r>
              <a:rPr lang="en-US" sz="1400" dirty="0">
                <a:solidFill>
                  <a:schemeClr val="tx1"/>
                </a:solidFill>
              </a:rPr>
              <a:t>Increase opportunities for student leadership, voice, and cultural connections in well-being activities.</a:t>
            </a:r>
          </a:p>
          <a:p>
            <a:pPr marL="285750" lvl="0" indent="-285750">
              <a:buFont typeface="Arial" panose="020B0604020202020204" pitchFamily="34" charset="0"/>
              <a:buChar char="•"/>
            </a:pPr>
            <a:r>
              <a:rPr lang="en-US" sz="1400" dirty="0">
                <a:solidFill>
                  <a:schemeClr val="tx1"/>
                </a:solidFill>
              </a:rPr>
              <a:t>Ensure basic needs (such as food security) are met so students are ready to learn.</a:t>
            </a:r>
            <a:endParaRPr lang="en-US" sz="1100" dirty="0">
              <a:solidFill>
                <a:schemeClr val="tx1"/>
              </a:solidFill>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33231" y="1126017"/>
            <a:ext cx="8062155" cy="400110"/>
          </a:xfrm>
          <a:prstGeom prst="rect">
            <a:avLst/>
          </a:prstGeom>
          <a:noFill/>
        </p:spPr>
        <p:txBody>
          <a:bodyPr wrap="square" rtlCol="0">
            <a:spAutoFit/>
          </a:bodyPr>
          <a:lstStyle/>
          <a:p>
            <a:r>
              <a:rPr lang="en-US" sz="2000" b="1" dirty="0">
                <a:latin typeface="Aptos Display" panose="020B0004020202020204" pitchFamily="34" charset="0"/>
              </a:rPr>
              <a:t>Thornhill Elementary School</a:t>
            </a:r>
            <a:endParaRPr lang="en-US" sz="1200" b="1" dirty="0">
              <a:latin typeface="Aptos Display" panose="020B0004020202020204" pitchFamily="34" charset="0"/>
            </a:endParaRPr>
          </a:p>
        </p:txBody>
      </p:sp>
      <p:pic>
        <p:nvPicPr>
          <p:cNvPr id="28" name="Picture 27">
            <a:extLst>
              <a:ext uri="{FF2B5EF4-FFF2-40B4-BE49-F238E27FC236}">
                <a16:creationId xmlns:a16="http://schemas.microsoft.com/office/drawing/2014/main" id="{D7696A1E-C3F4-35E7-A58D-D2C78AD8009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100312" y="1043301"/>
            <a:ext cx="2390781" cy="1845950"/>
          </a:xfrm>
          <a:prstGeom prst="rect">
            <a:avLst/>
          </a:prstGeom>
          <a:noFill/>
          <a:ln>
            <a:noFill/>
          </a:ln>
        </p:spPr>
      </p:pic>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8D04D8-5B0A-4803-9A23-33BC41CC0284}">
  <ds:schemaRefs>
    <ds:schemaRef ds:uri="http://schemas.microsoft.com/office/2006/metadata/properties"/>
    <ds:schemaRef ds:uri="http://schemas.microsoft.com/office/infopath/2007/PartnerControls"/>
    <ds:schemaRef ds:uri="5b6b0dba-89a0-4d6e-89a6-c305fc05013e"/>
    <ds:schemaRef ds:uri="928a1279-e4d8-4693-bbff-7209efd9f1a0"/>
  </ds:schemaRefs>
</ds:datastoreItem>
</file>

<file path=customXml/itemProps2.xml><?xml version="1.0" encoding="utf-8"?>
<ds:datastoreItem xmlns:ds="http://schemas.openxmlformats.org/officeDocument/2006/customXml" ds:itemID="{7FE19030-FBB7-46FD-851E-D24DFFC4BD29}">
  <ds:schemaRefs>
    <ds:schemaRef ds:uri="http://schemas.microsoft.com/sharepoint/v3/contenttype/forms"/>
  </ds:schemaRefs>
</ds:datastoreItem>
</file>

<file path=customXml/itemProps3.xml><?xml version="1.0" encoding="utf-8"?>
<ds:datastoreItem xmlns:ds="http://schemas.openxmlformats.org/officeDocument/2006/customXml" ds:itemID="{F4234B75-1573-4A91-9849-11F79FD838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8a1279-e4d8-4693-bbff-7209efd9f1a0"/>
    <ds:schemaRef ds:uri="5b6b0dba-89a0-4d6e-89a6-c305fc0501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12824</TotalTime>
  <Words>1298</Words>
  <Application>Microsoft Office PowerPoint</Application>
  <PresentationFormat>Widescreen</PresentationFormat>
  <Paragraphs>140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Calibri Light</vt:lpstr>
      <vt:lpstr>ui-sans-serif</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Lindsay Harder</cp:lastModifiedBy>
  <cp:revision>36</cp:revision>
  <cp:lastPrinted>2025-09-22T18:18:35Z</cp:lastPrinted>
  <dcterms:created xsi:type="dcterms:W3CDTF">2021-06-07T17:31:30Z</dcterms:created>
  <dcterms:modified xsi:type="dcterms:W3CDTF">2025-11-13T19:17:30Z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242000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