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1" r:id="rId2"/>
    <p:sldId id="272" r:id="rId3"/>
    <p:sldId id="266" r:id="rId4"/>
    <p:sldId id="268" r:id="rId5"/>
    <p:sldId id="267" r:id="rId6"/>
    <p:sldId id="269" r:id="rId7"/>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han" initials="R" lastIdx="1" clrIdx="0">
    <p:extLst>
      <p:ext uri="{19B8F6BF-5375-455C-9EA6-DF929625EA0E}">
        <p15:presenceInfo xmlns:p15="http://schemas.microsoft.com/office/powerpoint/2012/main" userId="S::Rohan_Arul@sd33.bc.ca::368aa7cc-3a5f-450e-9dc4-c7deba13de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33CC33"/>
    <a:srgbClr val="F5A706"/>
    <a:srgbClr val="6699FF"/>
    <a:srgbClr val="CC66FF"/>
    <a:srgbClr val="9966FF"/>
    <a:srgbClr val="E2B833"/>
    <a:srgbClr val="E77204"/>
    <a:srgbClr val="E43C2F"/>
    <a:srgbClr val="FDF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88CF0-A2CA-4DE4-9D15-E204A280350F}" v="1" dt="2025-11-02T19:34:38.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5" d="100"/>
          <a:sy n="75" d="100"/>
        </p:scale>
        <p:origin x="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DE0D06E7-FB82-4AAD-9BB5-7E24C2373678}" type="datetimeFigureOut">
              <a:rPr lang="en-US" smtClean="0"/>
              <a:t>11/2/2025</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6E74FDF7-8B7E-47EE-A293-336F7D62BA8E}" type="slidenum">
              <a:rPr lang="en-US" smtClean="0"/>
              <a:t>‹#›</a:t>
            </a:fld>
            <a:endParaRPr lang="en-US"/>
          </a:p>
        </p:txBody>
      </p:sp>
    </p:spTree>
    <p:extLst>
      <p:ext uri="{BB962C8B-B14F-4D97-AF65-F5344CB8AC3E}">
        <p14:creationId xmlns:p14="http://schemas.microsoft.com/office/powerpoint/2010/main" val="4077630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8DA6D-CC55-4EB2-ABB3-6D984A81A7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9B6A37-F235-45A3-8670-97066F300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14BEC7-30F1-4A69-A26C-F4C6637C5972}"/>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5" name="Footer Placeholder 4">
            <a:extLst>
              <a:ext uri="{FF2B5EF4-FFF2-40B4-BE49-F238E27FC236}">
                <a16:creationId xmlns:a16="http://schemas.microsoft.com/office/drawing/2014/main" id="{5DC4A0F7-347A-4EB5-AB30-A9E12F3FE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8F288-8277-4CAF-B8A7-CFFEDDE155E6}"/>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184446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0E58-98E7-429E-AE6C-3691C24091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BAF784-29F3-4274-8734-0AEE762D9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6EA7FA-7F7D-429A-B7D9-C8AF0FBBA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F61A8-4076-4251-AF96-1FAA88588486}"/>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6" name="Footer Placeholder 5">
            <a:extLst>
              <a:ext uri="{FF2B5EF4-FFF2-40B4-BE49-F238E27FC236}">
                <a16:creationId xmlns:a16="http://schemas.microsoft.com/office/drawing/2014/main" id="{3AD07AF7-A512-49F4-B84D-FD856A2AF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DB1BA-48E9-4477-B60E-07D98AC72AF7}"/>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323527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25FCF-8104-45C9-B7F3-016057DC3B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7E8430-E9F9-4AB9-A283-83348D7D88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894AC-E946-4621-80EA-B745788D0DF5}"/>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5" name="Footer Placeholder 4">
            <a:extLst>
              <a:ext uri="{FF2B5EF4-FFF2-40B4-BE49-F238E27FC236}">
                <a16:creationId xmlns:a16="http://schemas.microsoft.com/office/drawing/2014/main" id="{D7495E0E-314C-4559-9076-48FAB7A6D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11C97-A55C-4543-B50A-5AE71822AAEF}"/>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2776479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1A23B5-BABA-4BFC-B3CF-3D0FC4C269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BD01EB-B29D-4723-AB65-45E96422BA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4DBE3-E192-4AD3-9020-633F27F58DA6}"/>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5" name="Footer Placeholder 4">
            <a:extLst>
              <a:ext uri="{FF2B5EF4-FFF2-40B4-BE49-F238E27FC236}">
                <a16:creationId xmlns:a16="http://schemas.microsoft.com/office/drawing/2014/main" id="{E66CD5EF-87CF-48D8-A550-3795ADFC0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1B122-CA60-4F4A-A946-B2BAE15BE1FB}"/>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907596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D159-C15E-4951-8141-FAAB1E95F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FF81E-CAC1-4F9B-8108-504CABF577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51D60-5E8F-4F3D-B0CF-4A3E275717F0}"/>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5" name="Footer Placeholder 4">
            <a:extLst>
              <a:ext uri="{FF2B5EF4-FFF2-40B4-BE49-F238E27FC236}">
                <a16:creationId xmlns:a16="http://schemas.microsoft.com/office/drawing/2014/main" id="{CF801675-D2A7-4C14-A4AE-AC611C304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1DCC6-1C9E-45B4-98B6-C36CE666E12F}"/>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386669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4ECE-5BA7-4404-AEF6-F1C8F5231B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99C6C-607E-4966-B3F7-732AED5025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AAEC5D-1808-47A6-9D9D-BEB96C9C18F2}"/>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5" name="Footer Placeholder 4">
            <a:extLst>
              <a:ext uri="{FF2B5EF4-FFF2-40B4-BE49-F238E27FC236}">
                <a16:creationId xmlns:a16="http://schemas.microsoft.com/office/drawing/2014/main" id="{EC92E6C0-A340-4C01-9CF5-A1F6943CD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502E9-5530-4D79-94A9-29C1FC3274D2}"/>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684303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51BC-390F-4D31-9EFE-7EEB6115C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07C5C8-C638-427D-97E5-1529790936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8AEC31-2555-403C-B0EC-F8E2B43886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540F7B-29BF-47D1-BC6F-AD4A92AFD671}"/>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6" name="Footer Placeholder 5">
            <a:extLst>
              <a:ext uri="{FF2B5EF4-FFF2-40B4-BE49-F238E27FC236}">
                <a16:creationId xmlns:a16="http://schemas.microsoft.com/office/drawing/2014/main" id="{F90D90B4-B2B7-4A03-A4BE-AE1DDDD64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8269BB-282C-4CFB-B503-1AAFF2E9B668}"/>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45853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C1CB-4795-4CE9-89E6-CEC13C2C15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BC9DB8-74A2-449C-8FEA-79BD3CC51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E5112E-A0F8-4910-9307-645F5E1AAB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2B5728-316C-4E5D-A493-3DE8E7A439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6D1F0D-15A3-480A-835F-928E2ABEAF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71B3F7-E9AD-45B0-BC51-1D749D8AEBAA}"/>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8" name="Footer Placeholder 7">
            <a:extLst>
              <a:ext uri="{FF2B5EF4-FFF2-40B4-BE49-F238E27FC236}">
                <a16:creationId xmlns:a16="http://schemas.microsoft.com/office/drawing/2014/main" id="{60DCFAA0-5198-4658-8AE3-25FF270701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7047-A97B-48D9-AEAC-6BFC29B46E28}"/>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4166968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0880-46E3-4B9B-BFF6-528B8A017A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D4050-79D8-4115-B44A-DD780215B266}"/>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4" name="Footer Placeholder 3">
            <a:extLst>
              <a:ext uri="{FF2B5EF4-FFF2-40B4-BE49-F238E27FC236}">
                <a16:creationId xmlns:a16="http://schemas.microsoft.com/office/drawing/2014/main" id="{D8B7A38F-9F94-4760-9332-0F3C81BD09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5A5E8D-0C2E-49A7-8B44-B1F21C08BBD9}"/>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192932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64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55CF-00C9-9346-F85F-F47A5782987D}"/>
              </a:ext>
            </a:extLst>
          </p:cNvPr>
          <p:cNvSpPr>
            <a:spLocks noGrp="1"/>
          </p:cNvSpPr>
          <p:nvPr>
            <p:ph type="title"/>
          </p:nvPr>
        </p:nvSpPr>
        <p:spPr>
          <a:xfrm>
            <a:off x="2238374" y="495300"/>
            <a:ext cx="7829551" cy="5305426"/>
          </a:xfrm>
          <a:blipFill>
            <a:blip r:embed="rId2">
              <a:alphaModFix amt="32000"/>
            </a:blip>
            <a:stretch>
              <a:fillRect/>
            </a:stretch>
          </a:blipFill>
        </p:spPr>
        <p:txBody>
          <a:bodyPr/>
          <a:lstStyle/>
          <a:p>
            <a:endParaRPr lang="en-US" dirty="0"/>
          </a:p>
        </p:txBody>
      </p:sp>
      <p:sp>
        <p:nvSpPr>
          <p:cNvPr id="3" name="Date Placeholder 2">
            <a:extLst>
              <a:ext uri="{FF2B5EF4-FFF2-40B4-BE49-F238E27FC236}">
                <a16:creationId xmlns:a16="http://schemas.microsoft.com/office/drawing/2014/main" id="{F3E84EA5-7962-CDD1-64AD-B3905650CC14}"/>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4" name="Footer Placeholder 3">
            <a:extLst>
              <a:ext uri="{FF2B5EF4-FFF2-40B4-BE49-F238E27FC236}">
                <a16:creationId xmlns:a16="http://schemas.microsoft.com/office/drawing/2014/main" id="{81727FA6-98B2-C721-9CC4-4A95F52DF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2B8132-4B94-F446-D912-F1E8A32C7819}"/>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115140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E191-D561-45E5-AB13-2B5ED1434F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CC26C6-DFB6-48EE-9C25-1B2929E2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8C740-C109-4F86-9B48-A0D57941E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EA6F5-7495-4F56-8C04-926B4C270FFA}"/>
              </a:ext>
            </a:extLst>
          </p:cNvPr>
          <p:cNvSpPr>
            <a:spLocks noGrp="1"/>
          </p:cNvSpPr>
          <p:nvPr>
            <p:ph type="dt" sz="half" idx="10"/>
          </p:nvPr>
        </p:nvSpPr>
        <p:spPr/>
        <p:txBody>
          <a:bodyPr/>
          <a:lstStyle/>
          <a:p>
            <a:fld id="{54DED5A8-5C4E-4DA0-8518-96E3CE629E3C}" type="datetimeFigureOut">
              <a:rPr lang="en-US" smtClean="0"/>
              <a:t>11/2/2025</a:t>
            </a:fld>
            <a:endParaRPr lang="en-US"/>
          </a:p>
        </p:txBody>
      </p:sp>
      <p:sp>
        <p:nvSpPr>
          <p:cNvPr id="6" name="Footer Placeholder 5">
            <a:extLst>
              <a:ext uri="{FF2B5EF4-FFF2-40B4-BE49-F238E27FC236}">
                <a16:creationId xmlns:a16="http://schemas.microsoft.com/office/drawing/2014/main" id="{139BDE65-61C6-4A5F-B249-FBE3FBAE4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00FA0-DDBE-444E-ABCB-47DBF940374C}"/>
              </a:ext>
            </a:extLst>
          </p:cNvPr>
          <p:cNvSpPr>
            <a:spLocks noGrp="1"/>
          </p:cNvSpPr>
          <p:nvPr>
            <p:ph type="sldNum" sz="quarter" idx="12"/>
          </p:nvPr>
        </p:nvSpPr>
        <p:spPr/>
        <p:txBody>
          <a:bodyPr/>
          <a:lstStyle/>
          <a:p>
            <a:fld id="{0AA4F420-37A5-4CB0-AE1B-FF6DF4CEDEA2}" type="slidenum">
              <a:rPr lang="en-US" smtClean="0"/>
              <a:t>‹#›</a:t>
            </a:fld>
            <a:endParaRPr lang="en-US"/>
          </a:p>
        </p:txBody>
      </p:sp>
    </p:spTree>
    <p:extLst>
      <p:ext uri="{BB962C8B-B14F-4D97-AF65-F5344CB8AC3E}">
        <p14:creationId xmlns:p14="http://schemas.microsoft.com/office/powerpoint/2010/main" val="96142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5000"/>
            <a:lum/>
          </a:blip>
          <a:srcRect/>
          <a:stretch>
            <a:fillRect l="18000" t="23000" r="18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81709-A4F7-400B-A5D8-D7DDFB200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C26233-7D55-4481-9BDA-134F1A12E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1A5F-2FB8-426D-9BA1-2D6ABB8D1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ED5A8-5C4E-4DA0-8518-96E3CE629E3C}" type="datetimeFigureOut">
              <a:rPr lang="en-US" smtClean="0"/>
              <a:t>11/2/2025</a:t>
            </a:fld>
            <a:endParaRPr lang="en-US"/>
          </a:p>
        </p:txBody>
      </p:sp>
      <p:sp>
        <p:nvSpPr>
          <p:cNvPr id="5" name="Footer Placeholder 4">
            <a:extLst>
              <a:ext uri="{FF2B5EF4-FFF2-40B4-BE49-F238E27FC236}">
                <a16:creationId xmlns:a16="http://schemas.microsoft.com/office/drawing/2014/main" id="{5C80403A-AE9D-4A38-8ECE-D69859AA5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6B6D79-10A4-4335-B199-520DED299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4F420-37A5-4CB0-AE1B-FF6DF4CEDEA2}" type="slidenum">
              <a:rPr lang="en-US" smtClean="0"/>
              <a:t>‹#›</a:t>
            </a:fld>
            <a:endParaRPr lang="en-US"/>
          </a:p>
        </p:txBody>
      </p:sp>
    </p:spTree>
    <p:extLst>
      <p:ext uri="{BB962C8B-B14F-4D97-AF65-F5344CB8AC3E}">
        <p14:creationId xmlns:p14="http://schemas.microsoft.com/office/powerpoint/2010/main" val="696065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11000" t="-9000" r="2000" b="-12000"/>
          </a:stretch>
        </a:blipFill>
        <a:effectLst/>
      </p:bgPr>
    </p:bg>
    <p:spTree>
      <p:nvGrpSpPr>
        <p:cNvPr id="1" name="">
          <a:extLst>
            <a:ext uri="{FF2B5EF4-FFF2-40B4-BE49-F238E27FC236}">
              <a16:creationId xmlns:a16="http://schemas.microsoft.com/office/drawing/2014/main" id="{68B7CF42-46B9-1B8D-E833-AFC568BFC8E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6A42281-F022-4F5C-B4A3-37ACE36125B9}"/>
              </a:ext>
            </a:extLst>
          </p:cNvPr>
          <p:cNvSpPr/>
          <p:nvPr/>
        </p:nvSpPr>
        <p:spPr>
          <a:xfrm>
            <a:off x="249917" y="385696"/>
            <a:ext cx="3261486" cy="6748780"/>
          </a:xfrm>
          <a:custGeom>
            <a:avLst/>
            <a:gdLst/>
            <a:ahLst/>
            <a:cxnLst/>
            <a:rect l="l" t="t" r="r" b="b"/>
            <a:pathLst>
              <a:path w="2819400" h="6748780">
                <a:moveTo>
                  <a:pt x="0" y="6748271"/>
                </a:moveTo>
                <a:lnTo>
                  <a:pt x="2819400" y="6748271"/>
                </a:lnTo>
                <a:lnTo>
                  <a:pt x="2819400" y="0"/>
                </a:lnTo>
                <a:lnTo>
                  <a:pt x="0" y="0"/>
                </a:lnTo>
                <a:lnTo>
                  <a:pt x="0" y="6748271"/>
                </a:lnTo>
                <a:close/>
              </a:path>
            </a:pathLst>
          </a:custGeom>
          <a:noFill/>
        </p:spPr>
        <p:txBody>
          <a:bodyPr wrap="square" lIns="0" tIns="0" rIns="0" bIns="0" rtlCol="0"/>
          <a:lstStyle/>
          <a:p>
            <a:endParaRPr/>
          </a:p>
        </p:txBody>
      </p:sp>
      <p:sp>
        <p:nvSpPr>
          <p:cNvPr id="6" name="object 6">
            <a:extLst>
              <a:ext uri="{FF2B5EF4-FFF2-40B4-BE49-F238E27FC236}">
                <a16:creationId xmlns:a16="http://schemas.microsoft.com/office/drawing/2014/main" id="{11B59C9F-A276-ED52-4C26-69052195A46C}"/>
              </a:ext>
            </a:extLst>
          </p:cNvPr>
          <p:cNvSpPr txBox="1"/>
          <p:nvPr/>
        </p:nvSpPr>
        <p:spPr>
          <a:xfrm>
            <a:off x="593388" y="2269616"/>
            <a:ext cx="11089532" cy="3938899"/>
          </a:xfrm>
          <a:prstGeom prst="rect">
            <a:avLst/>
          </a:prstGeom>
        </p:spPr>
        <p:txBody>
          <a:bodyPr vert="horz" wrap="square" lIns="0" tIns="93345" rIns="0" bIns="0" rtlCol="0">
            <a:spAutoFit/>
          </a:bodyPr>
          <a:lstStyle/>
          <a:p>
            <a:r>
              <a:rPr lang="en-CA" sz="1400" dirty="0">
                <a:latin typeface="Aptos Display" panose="020B0004020202020204" pitchFamily="34" charset="0"/>
              </a:rPr>
              <a:t>Suwilaawks Community School is proudly situated on the traditional and unceded territory of the Tsimshian People, in beautiful Terrace, British Columbia.  We are home to 330 learners in Kindergarten through Grade 6. Our school is a beacon of growth and diversity, with 16 classrooms and 53 dedicated staff members.  Our learners bring a rich tapestry of culture and experience: 210 learners proudly identify as Indigenous, representing many Nations. 59 learners are newcomers to Canada, bringing global perspectives and languages into our classrooms. This diversity is our greatest strength. We are truly richer together.</a:t>
            </a:r>
          </a:p>
          <a:p>
            <a:r>
              <a:rPr lang="en-CA" sz="1400" dirty="0">
                <a:latin typeface="Aptos Display" panose="020B0004020202020204" pitchFamily="34" charset="0"/>
              </a:rPr>
              <a:t>At Suwilaawks, our commitment extends beyond academics. We nurture the whole child through:</a:t>
            </a:r>
          </a:p>
          <a:p>
            <a:pPr marL="171450" lvl="0" indent="-171450">
              <a:buFont typeface="Arial" panose="020B0604020202020204" pitchFamily="34" charset="0"/>
              <a:buChar char="•"/>
            </a:pPr>
            <a:r>
              <a:rPr lang="en-CA" sz="1400" dirty="0">
                <a:latin typeface="Aptos Display" panose="020B0004020202020204" pitchFamily="34" charset="0"/>
              </a:rPr>
              <a:t>Daily Morning Mingles that foster belonging, joy, and school spirit.</a:t>
            </a:r>
          </a:p>
          <a:p>
            <a:pPr marL="171450" lvl="0" indent="-171450">
              <a:buFont typeface="Arial" panose="020B0604020202020204" pitchFamily="34" charset="0"/>
              <a:buChar char="•"/>
            </a:pPr>
            <a:r>
              <a:rPr lang="en-CA" sz="1400" dirty="0">
                <a:latin typeface="Aptos Display" panose="020B0004020202020204" pitchFamily="34" charset="0"/>
              </a:rPr>
              <a:t>Breakfast and lunch programs ensuring no learner goes hungry.</a:t>
            </a:r>
          </a:p>
          <a:p>
            <a:pPr marL="171450" lvl="0" indent="-171450">
              <a:buFont typeface="Arial" panose="020B0604020202020204" pitchFamily="34" charset="0"/>
              <a:buChar char="•"/>
            </a:pPr>
            <a:r>
              <a:rPr lang="en-CA" sz="1400" dirty="0">
                <a:latin typeface="Aptos Display" panose="020B0004020202020204" pitchFamily="34" charset="0"/>
              </a:rPr>
              <a:t>Clubs, leadership opportunities, and afterschool programs that invite learners to explore passions.</a:t>
            </a:r>
          </a:p>
          <a:p>
            <a:pPr marL="171450" lvl="0" indent="-171450">
              <a:buFont typeface="Arial" panose="020B0604020202020204" pitchFamily="34" charset="0"/>
              <a:buChar char="•"/>
            </a:pPr>
            <a:r>
              <a:rPr lang="en-CA" sz="1400" dirty="0">
                <a:latin typeface="Aptos Display" panose="020B0004020202020204" pitchFamily="34" charset="0"/>
              </a:rPr>
              <a:t>A warm and welcoming environment where staff listen closely to learner voices and choices.</a:t>
            </a:r>
          </a:p>
          <a:p>
            <a:r>
              <a:rPr lang="en-CA" sz="1400" dirty="0">
                <a:latin typeface="Aptos Display" panose="020B0004020202020204" pitchFamily="34" charset="0"/>
              </a:rPr>
              <a:t>Stepping through our doors, you sense the family atmosphere that defines Suwilaawks. It’s not just a school — it’s a place where learners, staff, and families grow together.</a:t>
            </a:r>
          </a:p>
          <a:p>
            <a:endParaRPr lang="en-CA" sz="1400" dirty="0">
              <a:latin typeface="Aptos Display" panose="020B0004020202020204" pitchFamily="34" charset="0"/>
            </a:endParaRPr>
          </a:p>
          <a:p>
            <a:r>
              <a:rPr lang="en-CA" sz="1400" dirty="0">
                <a:latin typeface="Aptos Display" panose="020B0004020202020204" pitchFamily="34" charset="0"/>
              </a:rPr>
              <a:t>Guided by our district’s vision to </a:t>
            </a:r>
            <a:r>
              <a:rPr lang="en-CA" sz="1400" i="1" dirty="0">
                <a:latin typeface="Aptos Display" panose="020B0004020202020204" pitchFamily="34" charset="0"/>
              </a:rPr>
              <a:t>Engage, Ignite, Empower</a:t>
            </a:r>
            <a:r>
              <a:rPr lang="en-CA" sz="1400" dirty="0">
                <a:latin typeface="Aptos Display" panose="020B0004020202020204" pitchFamily="34" charset="0"/>
              </a:rPr>
              <a:t>, Suwilaawks is proud to add our own heartbeat:  Work hard. Be kind. Have grit. Gani.  These words capture the Wolverine spirit that inspires our learners each day.  Together with our families, local Nations, and community partners, we ensure that Suwilaawks continues to be a place where every child is supported, celebrated, and given whatever they need to excel.</a:t>
            </a:r>
          </a:p>
          <a:p>
            <a:pPr marL="12700">
              <a:spcBef>
                <a:spcPts val="735"/>
              </a:spcBef>
            </a:pPr>
            <a:endParaRPr lang="en-US" sz="2000" spc="-10" dirty="0">
              <a:highlight>
                <a:srgbClr val="FFFF00"/>
              </a:highlight>
              <a:latin typeface="Calibri"/>
              <a:cs typeface="Calibri"/>
            </a:endParaRPr>
          </a:p>
        </p:txBody>
      </p:sp>
      <p:sp>
        <p:nvSpPr>
          <p:cNvPr id="14" name="object 14">
            <a:extLst>
              <a:ext uri="{FF2B5EF4-FFF2-40B4-BE49-F238E27FC236}">
                <a16:creationId xmlns:a16="http://schemas.microsoft.com/office/drawing/2014/main" id="{612447D5-A7E5-FCFF-DC7E-380F00DACF34}"/>
              </a:ext>
            </a:extLst>
          </p:cNvPr>
          <p:cNvSpPr txBox="1"/>
          <p:nvPr/>
        </p:nvSpPr>
        <p:spPr>
          <a:xfrm>
            <a:off x="3346196" y="3074365"/>
            <a:ext cx="1591945" cy="187325"/>
          </a:xfrm>
          <a:prstGeom prst="rect">
            <a:avLst/>
          </a:prstGeom>
        </p:spPr>
        <p:txBody>
          <a:bodyPr vert="horz" wrap="square" lIns="0" tIns="13335" rIns="0" bIns="0" rtlCol="0">
            <a:spAutoFit/>
          </a:bodyPr>
          <a:lstStyle/>
          <a:p>
            <a:pPr marL="12700">
              <a:lnSpc>
                <a:spcPct val="100000"/>
              </a:lnSpc>
              <a:spcBef>
                <a:spcPts val="105"/>
              </a:spcBef>
            </a:pPr>
            <a:r>
              <a:rPr sz="1050">
                <a:solidFill>
                  <a:srgbClr val="FFFFFF"/>
                </a:solidFill>
                <a:latin typeface="Calibri"/>
                <a:cs typeface="Calibri"/>
              </a:rPr>
              <a:t>HIGH</a:t>
            </a:r>
            <a:r>
              <a:rPr sz="1050" spc="-40">
                <a:solidFill>
                  <a:srgbClr val="FFFFFF"/>
                </a:solidFill>
                <a:latin typeface="Calibri"/>
                <a:cs typeface="Calibri"/>
              </a:rPr>
              <a:t> </a:t>
            </a:r>
            <a:r>
              <a:rPr sz="1050">
                <a:solidFill>
                  <a:srgbClr val="FFFFFF"/>
                </a:solidFill>
                <a:latin typeface="Calibri"/>
                <a:cs typeface="Calibri"/>
              </a:rPr>
              <a:t>QUALITY</a:t>
            </a:r>
            <a:r>
              <a:rPr sz="1050" spc="-15">
                <a:solidFill>
                  <a:srgbClr val="FFFFFF"/>
                </a:solidFill>
                <a:latin typeface="Calibri"/>
                <a:cs typeface="Calibri"/>
              </a:rPr>
              <a:t> </a:t>
            </a:r>
            <a:r>
              <a:rPr sz="1050" spc="-10">
                <a:solidFill>
                  <a:srgbClr val="FFFFFF"/>
                </a:solidFill>
                <a:latin typeface="Calibri"/>
                <a:cs typeface="Calibri"/>
              </a:rPr>
              <a:t>INSTRUCTION</a:t>
            </a:r>
            <a:endParaRPr sz="1050">
              <a:latin typeface="Calibri"/>
              <a:cs typeface="Calibri"/>
            </a:endParaRPr>
          </a:p>
        </p:txBody>
      </p:sp>
      <p:sp>
        <p:nvSpPr>
          <p:cNvPr id="11" name="TextBox 10">
            <a:extLst>
              <a:ext uri="{FF2B5EF4-FFF2-40B4-BE49-F238E27FC236}">
                <a16:creationId xmlns:a16="http://schemas.microsoft.com/office/drawing/2014/main" id="{0134711A-6F9F-DA58-ABEB-964C32047ADF}"/>
              </a:ext>
            </a:extLst>
          </p:cNvPr>
          <p:cNvSpPr txBox="1"/>
          <p:nvPr/>
        </p:nvSpPr>
        <p:spPr>
          <a:xfrm>
            <a:off x="1781580" y="200586"/>
            <a:ext cx="8460768"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Aptos Display" panose="020B0004020202020204" pitchFamily="34" charset="0"/>
              </a:rPr>
              <a:t> 2025-2026 School Growth Plan</a:t>
            </a:r>
            <a:endParaRPr lang="en-US" sz="3600" b="1" dirty="0">
              <a:latin typeface="Aptos Display" panose="020B0004020202020204" pitchFamily="34" charset="0"/>
            </a:endParaRPr>
          </a:p>
          <a:p>
            <a:pPr algn="ctr"/>
            <a:r>
              <a:rPr lang="en-US" sz="2800" b="1" dirty="0">
                <a:latin typeface="Aptos Display" panose="020B0004020202020204" pitchFamily="34" charset="0"/>
              </a:rPr>
              <a:t> </a:t>
            </a:r>
            <a:r>
              <a:rPr lang="en-US" sz="2200" b="1" dirty="0">
                <a:latin typeface="Aptos Display" panose="020B0004020202020204" pitchFamily="34" charset="0"/>
              </a:rPr>
              <a:t>Suwilaawks Community School</a:t>
            </a:r>
            <a:r>
              <a:rPr lang="en-US" sz="2200" dirty="0">
                <a:latin typeface="Aptos Display" panose="020B0004020202020204" pitchFamily="34" charset="0"/>
              </a:rPr>
              <a:t> </a:t>
            </a:r>
            <a:endParaRPr lang="en-US" sz="2200" b="1" dirty="0">
              <a:latin typeface="Aptos Display" panose="020B0004020202020204" pitchFamily="34" charset="0"/>
            </a:endParaRPr>
          </a:p>
          <a:p>
            <a:pPr algn="ctr"/>
            <a:r>
              <a:rPr lang="en-US" sz="1600" b="1" dirty="0">
                <a:latin typeface="Aptos Display" panose="020B0004020202020204" pitchFamily="34" charset="0"/>
              </a:rPr>
              <a:t>Principal:  </a:t>
            </a:r>
            <a:r>
              <a:rPr lang="en-US" sz="1600" dirty="0">
                <a:latin typeface="Aptos Display" panose="020B0004020202020204" pitchFamily="34" charset="0"/>
              </a:rPr>
              <a:t>Pamela Kawinsky  </a:t>
            </a:r>
          </a:p>
          <a:p>
            <a:pPr algn="ctr"/>
            <a:r>
              <a:rPr lang="en-US" sz="1600" b="1" dirty="0">
                <a:latin typeface="Aptos Display" panose="020B0004020202020204" pitchFamily="34" charset="0"/>
              </a:rPr>
              <a:t>Vice-Principal</a:t>
            </a:r>
            <a:r>
              <a:rPr lang="en-US" sz="1600" dirty="0">
                <a:latin typeface="Aptos Display" panose="020B0004020202020204" pitchFamily="34" charset="0"/>
              </a:rPr>
              <a:t>: Taryn Armstrong</a:t>
            </a:r>
            <a:r>
              <a:rPr lang="en-US" sz="1600" b="1" dirty="0">
                <a:latin typeface="Aptos Display" panose="020B0004020202020204" pitchFamily="34" charset="0"/>
              </a:rPr>
              <a:t>  </a:t>
            </a:r>
          </a:p>
          <a:p>
            <a:pPr algn="ctr"/>
            <a:endParaRPr lang="en-US" sz="2000" b="1" dirty="0">
              <a:latin typeface="Aptos Display" panose="020B0004020202020204" pitchFamily="34" charset="0"/>
            </a:endParaRPr>
          </a:p>
          <a:p>
            <a:pPr algn="ctr"/>
            <a:r>
              <a:rPr lang="en-US" sz="2000" dirty="0">
                <a:latin typeface="Aptos Display" panose="020B0004020202020204" pitchFamily="34" charset="0"/>
              </a:rPr>
              <a:t>September 2025 </a:t>
            </a:r>
          </a:p>
          <a:p>
            <a:pPr algn="l"/>
            <a:endParaRPr lang="en-US" sz="2400" b="1" dirty="0"/>
          </a:p>
          <a:p>
            <a:pPr algn="l"/>
            <a:endParaRPr lang="en-US" sz="2400" b="1" dirty="0"/>
          </a:p>
        </p:txBody>
      </p:sp>
    </p:spTree>
    <p:extLst>
      <p:ext uri="{BB962C8B-B14F-4D97-AF65-F5344CB8AC3E}">
        <p14:creationId xmlns:p14="http://schemas.microsoft.com/office/powerpoint/2010/main" val="2643556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wilaawks School Video">
            <a:hlinkClick r:id="" action="ppaction://media"/>
            <a:extLst>
              <a:ext uri="{FF2B5EF4-FFF2-40B4-BE49-F238E27FC236}">
                <a16:creationId xmlns:a16="http://schemas.microsoft.com/office/drawing/2014/main" id="{A838B5FB-B2EC-3FAC-3F7F-FFE2556B26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7188" y="0"/>
            <a:ext cx="3857625" cy="6858000"/>
          </a:xfrm>
          <a:prstGeom prst="rect">
            <a:avLst/>
          </a:prstGeom>
        </p:spPr>
      </p:pic>
    </p:spTree>
    <p:extLst>
      <p:ext uri="{BB962C8B-B14F-4D97-AF65-F5344CB8AC3E}">
        <p14:creationId xmlns:p14="http://schemas.microsoft.com/office/powerpoint/2010/main" val="186455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20000" t="12000" r="20000" b="-4000"/>
          </a:stretch>
        </a:blipFill>
        <a:effectLst/>
      </p:bgPr>
    </p:bg>
    <p:spTree>
      <p:nvGrpSpPr>
        <p:cNvPr id="1" name="">
          <a:extLst>
            <a:ext uri="{FF2B5EF4-FFF2-40B4-BE49-F238E27FC236}">
              <a16:creationId xmlns:a16="http://schemas.microsoft.com/office/drawing/2014/main" id="{271C116C-D014-F766-8564-F648C12A72B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A4CB1B0-8240-803D-1070-61E9ECBDBD62}"/>
              </a:ext>
            </a:extLst>
          </p:cNvPr>
          <p:cNvSpPr/>
          <p:nvPr/>
        </p:nvSpPr>
        <p:spPr>
          <a:xfrm>
            <a:off x="0" y="623851"/>
            <a:ext cx="12191999" cy="419450"/>
          </a:xfrm>
          <a:prstGeom prst="rect">
            <a:avLst/>
          </a:prstGeom>
          <a:solidFill>
            <a:srgbClr val="E43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D1A686A9-191C-F8FA-6F94-604A899CB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597" y="695324"/>
            <a:ext cx="333071" cy="275424"/>
          </a:xfrm>
          <a:prstGeom prst="rect">
            <a:avLst/>
          </a:prstGeom>
        </p:spPr>
      </p:pic>
      <p:sp>
        <p:nvSpPr>
          <p:cNvPr id="8" name="TextBox 7">
            <a:extLst>
              <a:ext uri="{FF2B5EF4-FFF2-40B4-BE49-F238E27FC236}">
                <a16:creationId xmlns:a16="http://schemas.microsoft.com/office/drawing/2014/main" id="{5C785659-22BA-6393-0E70-AFB60B50B8A5}"/>
              </a:ext>
            </a:extLst>
          </p:cNvPr>
          <p:cNvSpPr txBox="1"/>
          <p:nvPr/>
        </p:nvSpPr>
        <p:spPr>
          <a:xfrm>
            <a:off x="5522910" y="661149"/>
            <a:ext cx="1296632"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LITERACY </a:t>
            </a:r>
          </a:p>
        </p:txBody>
      </p:sp>
      <p:sp>
        <p:nvSpPr>
          <p:cNvPr id="23" name="Rectangle 22">
            <a:extLst>
              <a:ext uri="{FF2B5EF4-FFF2-40B4-BE49-F238E27FC236}">
                <a16:creationId xmlns:a16="http://schemas.microsoft.com/office/drawing/2014/main" id="{88520B47-1703-B00F-0092-DA781713D98B}"/>
              </a:ext>
            </a:extLst>
          </p:cNvPr>
          <p:cNvSpPr/>
          <p:nvPr/>
        </p:nvSpPr>
        <p:spPr>
          <a:xfrm>
            <a:off x="3684304" y="1872107"/>
            <a:ext cx="4499809" cy="432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E43C2F"/>
                </a:solidFill>
                <a:latin typeface="Aptos Display" panose="020B0004020202020204" pitchFamily="34" charset="0"/>
              </a:rPr>
              <a:t>School Actions/Strategy</a:t>
            </a:r>
          </a:p>
          <a:p>
            <a:pPr algn="ctr"/>
            <a:r>
              <a:rPr lang="en-US" sz="1200" b="1" dirty="0">
                <a:solidFill>
                  <a:schemeClr val="tx1"/>
                </a:solidFill>
                <a:latin typeface="Aptos Display" panose="020B0004020202020204" pitchFamily="34" charset="0"/>
              </a:rPr>
              <a:t>Literacy Actions  </a:t>
            </a:r>
          </a:p>
          <a:p>
            <a:pPr algn="ctr"/>
            <a:endParaRPr lang="en-US" sz="1200" b="1" dirty="0">
              <a:solidFill>
                <a:schemeClr val="tx1"/>
              </a:solidFill>
              <a:latin typeface="Aptos Display" panose="020B0004020202020204" pitchFamily="34" charset="0"/>
            </a:endParaRPr>
          </a:p>
          <a:p>
            <a:endParaRPr lang="en-US" sz="1100" dirty="0">
              <a:solidFill>
                <a:schemeClr val="tx1"/>
              </a:solidFill>
            </a:endParaRPr>
          </a:p>
        </p:txBody>
      </p:sp>
      <p:sp>
        <p:nvSpPr>
          <p:cNvPr id="24" name="Rectangle 23">
            <a:extLst>
              <a:ext uri="{FF2B5EF4-FFF2-40B4-BE49-F238E27FC236}">
                <a16:creationId xmlns:a16="http://schemas.microsoft.com/office/drawing/2014/main" id="{85C25218-56BD-8A9E-531D-B66BA692F8FB}"/>
              </a:ext>
            </a:extLst>
          </p:cNvPr>
          <p:cNvSpPr/>
          <p:nvPr/>
        </p:nvSpPr>
        <p:spPr>
          <a:xfrm>
            <a:off x="9036120" y="2627896"/>
            <a:ext cx="2657442" cy="3085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E43C2F"/>
                </a:solidFill>
                <a:latin typeface="Aptos Display" panose="020B0004020202020204" pitchFamily="34" charset="0"/>
              </a:rPr>
              <a:t>School Data &amp; Evidence</a:t>
            </a:r>
          </a:p>
          <a:p>
            <a:r>
              <a:rPr lang="en-US" sz="1200" b="1" dirty="0">
                <a:solidFill>
                  <a:schemeClr val="tx1"/>
                </a:solidFill>
                <a:latin typeface="Aptos Display" panose="020B0004020202020204" pitchFamily="34" charset="0"/>
              </a:rPr>
              <a:t>Literacy Measures </a:t>
            </a:r>
          </a:p>
          <a:p>
            <a:pPr marL="171450" indent="-171450">
              <a:buFont typeface="Arial" panose="020B0604020202020204" pitchFamily="34" charset="0"/>
              <a:buChar char="•"/>
            </a:pPr>
            <a:endParaRPr lang="en-US" sz="1200" b="1" dirty="0">
              <a:solidFill>
                <a:schemeClr val="tx1"/>
              </a:solidFill>
              <a:latin typeface="Aptos Display" panose="020B0004020202020204" pitchFamily="34" charset="0"/>
            </a:endParaRPr>
          </a:p>
          <a:p>
            <a:pPr marL="171450" indent="-171450">
              <a:buFont typeface="Arial" panose="020B0604020202020204" pitchFamily="34" charset="0"/>
              <a:buChar char="•"/>
            </a:pPr>
            <a:endParaRPr lang="en-US" sz="1200" b="1" dirty="0">
              <a:solidFill>
                <a:schemeClr val="tx1"/>
              </a:solidFill>
              <a:latin typeface="Aptos Display" panose="020B0004020202020204" pitchFamily="34" charset="0"/>
            </a:endParaRPr>
          </a:p>
          <a:p>
            <a:pPr marL="171450" indent="-171450">
              <a:buFont typeface="Arial" panose="020B0604020202020204" pitchFamily="34" charset="0"/>
              <a:buChar char="•"/>
            </a:pPr>
            <a:endParaRPr lang="en-US" sz="1200" b="1" dirty="0">
              <a:solidFill>
                <a:schemeClr val="tx1"/>
              </a:solidFill>
              <a:latin typeface="Aptos Display" panose="020B0004020202020204" pitchFamily="34" charset="0"/>
            </a:endParaRPr>
          </a:p>
          <a:p>
            <a:pPr marL="171450" indent="-171450">
              <a:buFont typeface="Arial" panose="020B0604020202020204" pitchFamily="34" charset="0"/>
              <a:buChar char="•"/>
            </a:pPr>
            <a:endParaRPr lang="en-US" sz="1200" dirty="0">
              <a:solidFill>
                <a:schemeClr val="tx1"/>
              </a:solidFill>
              <a:latin typeface="Aptos Display" panose="020B0004020202020204" pitchFamily="34" charset="0"/>
            </a:endParaRPr>
          </a:p>
          <a:p>
            <a:endParaRPr lang="en-US" sz="1100" dirty="0">
              <a:solidFill>
                <a:schemeClr val="tx1"/>
              </a:solidFill>
            </a:endParaRPr>
          </a:p>
        </p:txBody>
      </p:sp>
      <p:pic>
        <p:nvPicPr>
          <p:cNvPr id="6" name="Picture 5">
            <a:extLst>
              <a:ext uri="{FF2B5EF4-FFF2-40B4-BE49-F238E27FC236}">
                <a16:creationId xmlns:a16="http://schemas.microsoft.com/office/drawing/2014/main" id="{6D0FBFDB-2998-65F9-7EC9-A645F4CC5778}"/>
              </a:ext>
            </a:extLst>
          </p:cNvPr>
          <p:cNvPicPr>
            <a:picLocks noChangeAspect="1"/>
          </p:cNvPicPr>
          <p:nvPr/>
        </p:nvPicPr>
        <p:blipFill>
          <a:blip r:embed="rId4"/>
          <a:stretch>
            <a:fillRect/>
          </a:stretch>
        </p:blipFill>
        <p:spPr>
          <a:xfrm>
            <a:off x="119638" y="75636"/>
            <a:ext cx="4051145" cy="540889"/>
          </a:xfrm>
          <a:prstGeom prst="rect">
            <a:avLst/>
          </a:prstGeom>
        </p:spPr>
      </p:pic>
      <p:sp>
        <p:nvSpPr>
          <p:cNvPr id="9" name="Rectangle 8">
            <a:extLst>
              <a:ext uri="{FF2B5EF4-FFF2-40B4-BE49-F238E27FC236}">
                <a16:creationId xmlns:a16="http://schemas.microsoft.com/office/drawing/2014/main" id="{4BBFA75B-640E-D4F0-EF80-48C0B874B52B}"/>
              </a:ext>
            </a:extLst>
          </p:cNvPr>
          <p:cNvSpPr/>
          <p:nvPr/>
        </p:nvSpPr>
        <p:spPr>
          <a:xfrm>
            <a:off x="255787" y="1426831"/>
            <a:ext cx="8985075" cy="76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Goal:   </a:t>
            </a:r>
            <a:r>
              <a:rPr lang="en-US" sz="1200" dirty="0">
                <a:solidFill>
                  <a:schemeClr val="tx1"/>
                </a:solidFill>
                <a:latin typeface="Aptos Display" panose="020B0004020202020204" pitchFamily="34" charset="0"/>
              </a:rPr>
              <a:t>From Early Learning through Grade 6, we help every student build strong literacy skills so they can confidently understand, create, and share ideas throughout life</a:t>
            </a:r>
            <a:r>
              <a:rPr lang="en-US" sz="1200" b="1" dirty="0">
                <a:solidFill>
                  <a:schemeClr val="tx1"/>
                </a:solidFill>
                <a:latin typeface="Aptos Display" panose="020B0004020202020204" pitchFamily="34" charset="0"/>
              </a:rPr>
              <a:t>.  </a:t>
            </a:r>
            <a:r>
              <a:rPr lang="en-US" sz="1200" dirty="0">
                <a:solidFill>
                  <a:schemeClr val="tx1"/>
                </a:solidFill>
                <a:latin typeface="Aptos Display" panose="020B0004020202020204" pitchFamily="34" charset="0"/>
              </a:rPr>
              <a:t>All students will realize their full potential.</a:t>
            </a:r>
            <a:endParaRPr lang="en-US" sz="1200" b="1" dirty="0">
              <a:solidFill>
                <a:schemeClr val="tx1"/>
              </a:solidFill>
              <a:latin typeface="Aptos Display" panose="020B0004020202020204" pitchFamily="34" charset="0"/>
            </a:endParaRPr>
          </a:p>
        </p:txBody>
      </p:sp>
      <p:sp>
        <p:nvSpPr>
          <p:cNvPr id="10" name="Rectangle 9">
            <a:extLst>
              <a:ext uri="{FF2B5EF4-FFF2-40B4-BE49-F238E27FC236}">
                <a16:creationId xmlns:a16="http://schemas.microsoft.com/office/drawing/2014/main" id="{87091CFD-6EE2-C259-F38A-34AFC1F0BE2A}"/>
              </a:ext>
            </a:extLst>
          </p:cNvPr>
          <p:cNvSpPr/>
          <p:nvPr/>
        </p:nvSpPr>
        <p:spPr>
          <a:xfrm>
            <a:off x="247646" y="1960928"/>
            <a:ext cx="2974918" cy="223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Objectives</a:t>
            </a:r>
          </a:p>
          <a:p>
            <a:endParaRPr lang="en-US" sz="1600" b="1" dirty="0">
              <a:solidFill>
                <a:schemeClr val="tx1"/>
              </a:solidFill>
              <a:latin typeface="Aptos Display" panose="020B0004020202020204" pitchFamily="34" charset="0"/>
            </a:endParaRPr>
          </a:p>
        </p:txBody>
      </p:sp>
      <p:sp>
        <p:nvSpPr>
          <p:cNvPr id="12" name="Rectangle 11">
            <a:extLst>
              <a:ext uri="{FF2B5EF4-FFF2-40B4-BE49-F238E27FC236}">
                <a16:creationId xmlns:a16="http://schemas.microsoft.com/office/drawing/2014/main" id="{46E6AE9E-63C3-D071-107D-7F01F549D336}"/>
              </a:ext>
            </a:extLst>
          </p:cNvPr>
          <p:cNvSpPr/>
          <p:nvPr/>
        </p:nvSpPr>
        <p:spPr>
          <a:xfrm>
            <a:off x="252828" y="5248403"/>
            <a:ext cx="3066125" cy="1643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District Data &amp; Evidence</a:t>
            </a:r>
          </a:p>
          <a:p>
            <a:pPr marL="171450" indent="-171450">
              <a:buFont typeface="Arial" panose="020B0604020202020204" pitchFamily="34" charset="0"/>
              <a:buChar char="•"/>
            </a:pPr>
            <a:r>
              <a:rPr lang="en-US" sz="1100" dirty="0">
                <a:solidFill>
                  <a:schemeClr val="tx1"/>
                </a:solidFill>
                <a:latin typeface="Aptos Display" panose="020B0004020202020204" pitchFamily="34" charset="0"/>
              </a:rPr>
              <a:t>FSA 4 (Reading / Writing)</a:t>
            </a:r>
          </a:p>
          <a:p>
            <a:pPr marL="171450" indent="-171450">
              <a:buFont typeface="Arial" panose="020B0604020202020204" pitchFamily="34" charset="0"/>
              <a:buChar char="•"/>
            </a:pPr>
            <a:r>
              <a:rPr lang="en-US" sz="1100" dirty="0" err="1">
                <a:solidFill>
                  <a:schemeClr val="tx1"/>
                </a:solidFill>
                <a:latin typeface="Aptos Display" panose="020B0004020202020204" pitchFamily="34" charset="0"/>
              </a:rPr>
              <a:t>Acadience</a:t>
            </a:r>
            <a:r>
              <a:rPr lang="en-US" sz="1100" dirty="0">
                <a:solidFill>
                  <a:schemeClr val="tx1"/>
                </a:solidFill>
                <a:latin typeface="Aptos Display" panose="020B0004020202020204" pitchFamily="34" charset="0"/>
              </a:rPr>
              <a:t> Data</a:t>
            </a:r>
          </a:p>
          <a:p>
            <a:pPr marL="171450" indent="-171450">
              <a:buFont typeface="Arial" panose="020B0604020202020204" pitchFamily="34" charset="0"/>
              <a:buChar char="•"/>
            </a:pPr>
            <a:r>
              <a:rPr lang="en-US" sz="1100" dirty="0">
                <a:solidFill>
                  <a:schemeClr val="tx1"/>
                </a:solidFill>
                <a:latin typeface="Aptos Display" panose="020B0004020202020204" pitchFamily="34" charset="0"/>
              </a:rPr>
              <a:t>School-Wide Write</a:t>
            </a:r>
          </a:p>
          <a:p>
            <a:pPr marL="171450" indent="-171450">
              <a:buFont typeface="Arial" panose="020B0604020202020204" pitchFamily="34" charset="0"/>
              <a:buChar char="•"/>
            </a:pPr>
            <a:r>
              <a:rPr lang="en-US" sz="1100" dirty="0">
                <a:solidFill>
                  <a:schemeClr val="tx1"/>
                </a:solidFill>
                <a:latin typeface="Aptos Display" panose="020B0004020202020204" pitchFamily="34" charset="0"/>
              </a:rPr>
              <a:t>K Screener</a:t>
            </a:r>
          </a:p>
          <a:p>
            <a:endParaRPr lang="en-US" sz="1100" dirty="0">
              <a:solidFill>
                <a:schemeClr val="tx1"/>
              </a:solidFill>
              <a:latin typeface="Aptos Display" panose="020B0004020202020204" pitchFamily="34" charset="0"/>
            </a:endParaRPr>
          </a:p>
        </p:txBody>
      </p:sp>
      <p:sp>
        <p:nvSpPr>
          <p:cNvPr id="13" name="TextBox 12">
            <a:extLst>
              <a:ext uri="{FF2B5EF4-FFF2-40B4-BE49-F238E27FC236}">
                <a16:creationId xmlns:a16="http://schemas.microsoft.com/office/drawing/2014/main" id="{39B06165-65B2-2B5F-9714-1E876B050DDF}"/>
              </a:ext>
            </a:extLst>
          </p:cNvPr>
          <p:cNvSpPr txBox="1"/>
          <p:nvPr/>
        </p:nvSpPr>
        <p:spPr>
          <a:xfrm>
            <a:off x="247646" y="1132732"/>
            <a:ext cx="7674305" cy="338554"/>
          </a:xfrm>
          <a:prstGeom prst="rect">
            <a:avLst/>
          </a:prstGeom>
          <a:noFill/>
        </p:spPr>
        <p:txBody>
          <a:bodyPr wrap="square" rtlCol="0">
            <a:spAutoFit/>
          </a:bodyPr>
          <a:lstStyle/>
          <a:p>
            <a:r>
              <a:rPr lang="en-US" sz="1600" b="1" dirty="0">
                <a:latin typeface="Aptos Display" panose="020B0004020202020204" pitchFamily="34" charset="0"/>
                <a:sym typeface="Wingdings" panose="05000000000000000000" pitchFamily="2" charset="2"/>
              </a:rPr>
              <a:t>Suwilaawks Community School</a:t>
            </a:r>
            <a:endParaRPr lang="en-US" sz="1600" b="1" dirty="0">
              <a:latin typeface="Aptos Display" panose="020B0004020202020204" pitchFamily="34" charset="0"/>
            </a:endParaRPr>
          </a:p>
        </p:txBody>
      </p:sp>
      <p:sp>
        <p:nvSpPr>
          <p:cNvPr id="14" name="Rectangle 4">
            <a:extLst>
              <a:ext uri="{FF2B5EF4-FFF2-40B4-BE49-F238E27FC236}">
                <a16:creationId xmlns:a16="http://schemas.microsoft.com/office/drawing/2014/main" id="{2371B54C-6F0F-C55D-A88F-1F77DAD9609B}"/>
              </a:ext>
            </a:extLst>
          </p:cNvPr>
          <p:cNvSpPr>
            <a:spLocks noChangeArrowheads="1"/>
          </p:cNvSpPr>
          <p:nvPr/>
        </p:nvSpPr>
        <p:spPr bwMode="auto">
          <a:xfrm>
            <a:off x="3405239" y="2561397"/>
            <a:ext cx="523051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Provide Tiered Support:</a:t>
            </a:r>
            <a:r>
              <a:rPr kumimoji="0" lang="en-US" altLang="en-US" sz="1200" b="0" i="0" u="none" strike="noStrike" cap="none" normalizeH="0" baseline="0" dirty="0">
                <a:ln>
                  <a:noFill/>
                </a:ln>
                <a:solidFill>
                  <a:schemeClr val="tx1"/>
                </a:solidFill>
                <a:effectLst/>
                <a:latin typeface="Aptos Display" panose="020B0004020202020204" pitchFamily="34" charset="0"/>
              </a:rPr>
              <a:t> Offer Tier 1, Tier 2, and Tier 3 instruction so every learner receives the level of support they need to succeed.</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Use Evidence-Based Programs:</a:t>
            </a:r>
            <a:r>
              <a:rPr kumimoji="0" lang="en-US" altLang="en-US" sz="1200" b="0" i="0" u="none" strike="noStrike" cap="none" normalizeH="0" baseline="0" dirty="0">
                <a:ln>
                  <a:noFill/>
                </a:ln>
                <a:solidFill>
                  <a:schemeClr val="tx1"/>
                </a:solidFill>
                <a:effectLst/>
                <a:latin typeface="Aptos Display" panose="020B0004020202020204" pitchFamily="34" charset="0"/>
              </a:rPr>
              <a:t> Implement Heggerty, UFLI, Lexia Core5, Secret Stories, Empower, and Learning Without Tears to build strong foundational skills.</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Strengthen Core Instruction:</a:t>
            </a:r>
            <a:r>
              <a:rPr kumimoji="0" lang="en-US" altLang="en-US" sz="1200" b="0" i="0" u="none" strike="noStrike" cap="none" normalizeH="0" baseline="0" dirty="0">
                <a:ln>
                  <a:noFill/>
                </a:ln>
                <a:solidFill>
                  <a:schemeClr val="tx1"/>
                </a:solidFill>
                <a:effectLst/>
                <a:latin typeface="Aptos Display" panose="020B0004020202020204" pitchFamily="34" charset="0"/>
              </a:rPr>
              <a:t> Deliver high-quality classroom literacy instruction for all students, complemented by small-group, targeted teaching based on ongoing assessment.</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Integrate Literacy Across the Curriculum:</a:t>
            </a:r>
            <a:r>
              <a:rPr kumimoji="0" lang="en-US" altLang="en-US" sz="1200" b="0" i="0" u="none" strike="noStrike" cap="none" normalizeH="0" baseline="0" dirty="0">
                <a:ln>
                  <a:noFill/>
                </a:ln>
                <a:solidFill>
                  <a:schemeClr val="tx1"/>
                </a:solidFill>
                <a:effectLst/>
                <a:latin typeface="Aptos Display" panose="020B0004020202020204" pitchFamily="34" charset="0"/>
              </a:rPr>
              <a:t> Embed vocabulary, comprehension, and writing strategies into every subject area to deepen understanding and language use.</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Foster a Love of Reading:</a:t>
            </a:r>
            <a:r>
              <a:rPr kumimoji="0" lang="en-US" altLang="en-US" sz="1200" b="0" i="0" u="none" strike="noStrike" cap="none" normalizeH="0" baseline="0" dirty="0">
                <a:ln>
                  <a:noFill/>
                </a:ln>
                <a:solidFill>
                  <a:schemeClr val="tx1"/>
                </a:solidFill>
                <a:effectLst/>
                <a:latin typeface="Aptos Display" panose="020B0004020202020204" pitchFamily="34" charset="0"/>
              </a:rPr>
              <a:t> End each day with a school-wide read-aloud to create community, spark joy, and share stories together.</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Monitor Growth:</a:t>
            </a:r>
            <a:r>
              <a:rPr kumimoji="0" lang="en-US" altLang="en-US" sz="1200" b="0" i="0" u="none" strike="noStrike" cap="none" normalizeH="0" baseline="0" dirty="0">
                <a:ln>
                  <a:noFill/>
                </a:ln>
                <a:solidFill>
                  <a:schemeClr val="tx1"/>
                </a:solidFill>
                <a:effectLst/>
                <a:latin typeface="Aptos Display" panose="020B0004020202020204" pitchFamily="34" charset="0"/>
              </a:rPr>
              <a:t> Track progress consistently using </a:t>
            </a:r>
            <a:r>
              <a:rPr kumimoji="0" lang="en-US" altLang="en-US" sz="1200" b="0" i="0" u="none" strike="noStrike" cap="none" normalizeH="0" baseline="0" dirty="0" err="1">
                <a:ln>
                  <a:noFill/>
                </a:ln>
                <a:solidFill>
                  <a:schemeClr val="tx1"/>
                </a:solidFill>
                <a:effectLst/>
                <a:latin typeface="Aptos Display" panose="020B0004020202020204" pitchFamily="34" charset="0"/>
              </a:rPr>
              <a:t>Acadience</a:t>
            </a:r>
            <a:r>
              <a:rPr kumimoji="0" lang="en-US" altLang="en-US" sz="1200" b="0" i="0" u="none" strike="noStrike" cap="none" normalizeH="0" baseline="0" dirty="0">
                <a:ln>
                  <a:noFill/>
                </a:ln>
                <a:solidFill>
                  <a:schemeClr val="tx1"/>
                </a:solidFill>
                <a:effectLst/>
                <a:latin typeface="Aptos Display" panose="020B0004020202020204" pitchFamily="34" charset="0"/>
              </a:rPr>
              <a:t> assessments, benchmark data, and classroom measures to inform instruction.</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Offer Play-Based and Authentic Learning:</a:t>
            </a:r>
            <a:r>
              <a:rPr kumimoji="0" lang="en-US" altLang="en-US" sz="1200" b="0" i="0" u="none" strike="noStrike" cap="none" normalizeH="0" baseline="0" dirty="0">
                <a:ln>
                  <a:noFill/>
                </a:ln>
                <a:solidFill>
                  <a:schemeClr val="tx1"/>
                </a:solidFill>
                <a:effectLst/>
                <a:latin typeface="Aptos Display" panose="020B0004020202020204" pitchFamily="34" charset="0"/>
              </a:rPr>
              <a:t> Provide literacy-rich environments that combine play, differentiated instruction, and technology supports.</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Support Strong Literacy Structures:</a:t>
            </a:r>
            <a:r>
              <a:rPr kumimoji="0" lang="en-US" altLang="en-US" sz="1200" b="0" i="0" u="none" strike="noStrike" cap="none" normalizeH="0" baseline="0" dirty="0">
                <a:ln>
                  <a:noFill/>
                </a:ln>
                <a:solidFill>
                  <a:schemeClr val="tx1"/>
                </a:solidFill>
                <a:effectLst/>
                <a:latin typeface="Aptos Display" panose="020B0004020202020204" pitchFamily="34" charset="0"/>
              </a:rPr>
              <a:t> Maintain proven frameworks such as Daily 5 to ensure meaningful practice and student independence</a:t>
            </a:r>
            <a:r>
              <a:rPr kumimoji="0" lang="en-US" altLang="en-US" sz="1200" b="0" i="0" u="none" strike="noStrike" cap="none" normalizeH="0" baseline="0" dirty="0">
                <a:ln>
                  <a:noFill/>
                </a:ln>
                <a:solidFill>
                  <a:schemeClr val="tx1"/>
                </a:solidFill>
                <a:effectLst/>
                <a:latin typeface="Aptos" panose="020B0004020202020204" pitchFamily="34" charset="0"/>
              </a:rPr>
              <a:t>.</a:t>
            </a:r>
          </a:p>
        </p:txBody>
      </p:sp>
      <p:sp>
        <p:nvSpPr>
          <p:cNvPr id="15" name="Rectangle 5">
            <a:extLst>
              <a:ext uri="{FF2B5EF4-FFF2-40B4-BE49-F238E27FC236}">
                <a16:creationId xmlns:a16="http://schemas.microsoft.com/office/drawing/2014/main" id="{56ACFD6C-B095-3F26-E072-376A53E3954B}"/>
              </a:ext>
            </a:extLst>
          </p:cNvPr>
          <p:cNvSpPr>
            <a:spLocks noChangeArrowheads="1"/>
          </p:cNvSpPr>
          <p:nvPr/>
        </p:nvSpPr>
        <p:spPr bwMode="auto">
          <a:xfrm>
            <a:off x="8914815" y="3132963"/>
            <a:ext cx="285046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err="1">
                <a:ln>
                  <a:noFill/>
                </a:ln>
                <a:solidFill>
                  <a:schemeClr val="tx1"/>
                </a:solidFill>
                <a:effectLst/>
                <a:latin typeface="Aptos Display" panose="020B0004020202020204" pitchFamily="34" charset="0"/>
              </a:rPr>
              <a:t>Acadience</a:t>
            </a:r>
            <a:r>
              <a:rPr kumimoji="0" lang="en-US" altLang="en-US" sz="1200" b="1" i="0" u="none" strike="noStrike" cap="none" normalizeH="0" baseline="0" dirty="0">
                <a:ln>
                  <a:noFill/>
                </a:ln>
                <a:solidFill>
                  <a:schemeClr val="tx1"/>
                </a:solidFill>
                <a:effectLst/>
                <a:latin typeface="Aptos Display" panose="020B0004020202020204" pitchFamily="34" charset="0"/>
              </a:rPr>
              <a:t> Reading</a:t>
            </a:r>
            <a:r>
              <a:rPr kumimoji="0" lang="en-US" altLang="en-US" sz="1200" b="0" i="0" u="none" strike="noStrike" cap="none" normalizeH="0" baseline="0" dirty="0">
                <a:ln>
                  <a:noFill/>
                </a:ln>
                <a:solidFill>
                  <a:schemeClr val="tx1"/>
                </a:solidFill>
                <a:effectLst/>
                <a:latin typeface="Aptos Display" panose="020B0004020202020204" pitchFamily="34" charset="0"/>
              </a:rPr>
              <a:t>: Benchmark and growth scores to track foundational reading skills across grades.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Lexia Core5</a:t>
            </a:r>
            <a:r>
              <a:rPr kumimoji="0" lang="en-US" altLang="en-US" sz="1200" b="0" i="0" u="none" strike="noStrike" cap="none" normalizeH="0" baseline="0" dirty="0">
                <a:ln>
                  <a:noFill/>
                </a:ln>
                <a:solidFill>
                  <a:schemeClr val="tx1"/>
                </a:solidFill>
                <a:effectLst/>
                <a:latin typeface="Aptos Display" panose="020B0004020202020204" pitchFamily="34" charset="0"/>
              </a:rPr>
              <a:t>: Usage reports and progress data to monitor individual and class-wide growth.</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Classroom Assessments</a:t>
            </a:r>
            <a:r>
              <a:rPr kumimoji="0" lang="en-US" altLang="en-US" sz="1200" b="0" i="0" u="none" strike="noStrike" cap="none" normalizeH="0" baseline="0" dirty="0">
                <a:ln>
                  <a:noFill/>
                </a:ln>
                <a:solidFill>
                  <a:schemeClr val="tx1"/>
                </a:solidFill>
                <a:effectLst/>
                <a:latin typeface="Aptos Display" panose="020B0004020202020204" pitchFamily="34" charset="0"/>
              </a:rPr>
              <a:t>: Ongoing reading records, running records, and writing samples to capture daily learning.</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Cross-Curricular Evidence</a:t>
            </a:r>
            <a:r>
              <a:rPr kumimoji="0" lang="en-US" altLang="en-US" sz="1200" b="0" i="0" u="none" strike="noStrike" cap="none" normalizeH="0" baseline="0" dirty="0">
                <a:ln>
                  <a:noFill/>
                </a:ln>
                <a:solidFill>
                  <a:schemeClr val="tx1"/>
                </a:solidFill>
                <a:effectLst/>
                <a:latin typeface="Aptos Display" panose="020B0004020202020204" pitchFamily="34" charset="0"/>
              </a:rPr>
              <a:t>: Student work demonstrating literacy integration in science, social studies, and other subject areas.</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Engagement Indicators</a:t>
            </a:r>
            <a:r>
              <a:rPr kumimoji="0" lang="en-US" altLang="en-US" sz="1200" b="0" i="0" u="none" strike="noStrike" cap="none" normalizeH="0" baseline="0" dirty="0">
                <a:ln>
                  <a:noFill/>
                </a:ln>
                <a:solidFill>
                  <a:schemeClr val="tx1"/>
                </a:solidFill>
                <a:effectLst/>
                <a:latin typeface="Aptos Display" panose="020B0004020202020204" pitchFamily="34" charset="0"/>
              </a:rPr>
              <a:t>: Observations and feedback on student participation and enjoyment during daily school-wide read-</a:t>
            </a:r>
            <a:r>
              <a:rPr kumimoji="0" lang="en-US" altLang="en-US" sz="1200" b="0" i="0" u="none" strike="noStrike" cap="none" normalizeH="0" baseline="0" dirty="0" err="1">
                <a:ln>
                  <a:noFill/>
                </a:ln>
                <a:solidFill>
                  <a:schemeClr val="tx1"/>
                </a:solidFill>
                <a:effectLst/>
                <a:latin typeface="Aptos Display" panose="020B0004020202020204" pitchFamily="34" charset="0"/>
              </a:rPr>
              <a:t>alouds</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
        <p:nvSpPr>
          <p:cNvPr id="18" name="Rectangle 8">
            <a:extLst>
              <a:ext uri="{FF2B5EF4-FFF2-40B4-BE49-F238E27FC236}">
                <a16:creationId xmlns:a16="http://schemas.microsoft.com/office/drawing/2014/main" id="{E068D14B-7E16-CD26-4413-3C39CCC69401}"/>
              </a:ext>
            </a:extLst>
          </p:cNvPr>
          <p:cNvSpPr>
            <a:spLocks noChangeArrowheads="1"/>
          </p:cNvSpPr>
          <p:nvPr/>
        </p:nvSpPr>
        <p:spPr bwMode="auto">
          <a:xfrm>
            <a:off x="247646" y="2241836"/>
            <a:ext cx="2974918"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Data-Driven Growth</a:t>
            </a:r>
            <a:r>
              <a:rPr kumimoji="0" lang="en-US" altLang="en-US" sz="1200" b="0" i="0" u="none" strike="noStrike" cap="none" normalizeH="0" baseline="0" dirty="0">
                <a:ln>
                  <a:noFill/>
                </a:ln>
                <a:solidFill>
                  <a:schemeClr val="tx1"/>
                </a:solidFill>
                <a:effectLst/>
                <a:latin typeface="Aptos Display" panose="020B0004020202020204" pitchFamily="34" charset="0"/>
              </a:rPr>
              <a:t> – Use literacy data to guide instruction and adjust supports for every learner.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Equitable Access</a:t>
            </a:r>
            <a:r>
              <a:rPr kumimoji="0" lang="en-US" altLang="en-US" sz="1200" b="0" i="0" u="none" strike="noStrike" cap="none" normalizeH="0" baseline="0" dirty="0">
                <a:ln>
                  <a:noFill/>
                </a:ln>
                <a:solidFill>
                  <a:schemeClr val="tx1"/>
                </a:solidFill>
                <a:effectLst/>
                <a:latin typeface="Aptos Display" panose="020B0004020202020204" pitchFamily="34" charset="0"/>
              </a:rPr>
              <a:t> – Provide tiered instruction so all students thrive in reading and writing.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Cross-Curricular Literacy</a:t>
            </a:r>
            <a:r>
              <a:rPr kumimoji="0" lang="en-US" altLang="en-US" sz="1200" b="0" i="0" u="none" strike="noStrike" cap="none" normalizeH="0" baseline="0" dirty="0">
                <a:ln>
                  <a:noFill/>
                </a:ln>
                <a:solidFill>
                  <a:schemeClr val="tx1"/>
                </a:solidFill>
                <a:effectLst/>
                <a:latin typeface="Aptos Display" panose="020B0004020202020204" pitchFamily="34" charset="0"/>
              </a:rPr>
              <a:t> – Embed vocabulary, comprehension, and writing in every subject.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Engagement &amp; Joy</a:t>
            </a:r>
            <a:r>
              <a:rPr kumimoji="0" lang="en-US" altLang="en-US" sz="1200" b="0" i="0" u="none" strike="noStrike" cap="none" normalizeH="0" baseline="0" dirty="0">
                <a:ln>
                  <a:noFill/>
                </a:ln>
                <a:solidFill>
                  <a:schemeClr val="tx1"/>
                </a:solidFill>
                <a:effectLst/>
                <a:latin typeface="Aptos Display" panose="020B0004020202020204" pitchFamily="34" charset="0"/>
              </a:rPr>
              <a:t> – Build a culture where students see themselves as readers and writers.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Student Voice &amp; Choice</a:t>
            </a:r>
            <a:r>
              <a:rPr kumimoji="0" lang="en-US" altLang="en-US" sz="1200" b="0" i="0" u="none" strike="noStrike" cap="none" normalizeH="0" baseline="0" dirty="0">
                <a:ln>
                  <a:noFill/>
                </a:ln>
                <a:solidFill>
                  <a:schemeClr val="tx1"/>
                </a:solidFill>
                <a:effectLst/>
                <a:latin typeface="Aptos Display" panose="020B0004020202020204" pitchFamily="34" charset="0"/>
              </a:rPr>
              <a:t> – Offer varied ways—oral, written, digital, creative—for students to show learning.</a:t>
            </a:r>
          </a:p>
        </p:txBody>
      </p:sp>
      <p:pic>
        <p:nvPicPr>
          <p:cNvPr id="1033" name="Picture 9">
            <a:extLst>
              <a:ext uri="{FF2B5EF4-FFF2-40B4-BE49-F238E27FC236}">
                <a16:creationId xmlns:a16="http://schemas.microsoft.com/office/drawing/2014/main" id="{FA4FD0A6-1D95-A602-F3DF-80535974B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9927" y="1131629"/>
            <a:ext cx="1476419" cy="14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3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20000" t="12000" r="20000" b="-4000"/>
          </a:stretch>
        </a:blipFill>
        <a:effectLst/>
      </p:bgPr>
    </p:bg>
    <p:spTree>
      <p:nvGrpSpPr>
        <p:cNvPr id="1" name="">
          <a:extLst>
            <a:ext uri="{FF2B5EF4-FFF2-40B4-BE49-F238E27FC236}">
              <a16:creationId xmlns:a16="http://schemas.microsoft.com/office/drawing/2014/main" id="{E1400AE5-E3DF-E1F4-6F1C-70BDA1578E2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9A509B2-0D80-18FE-4763-9B227CA22F32}"/>
              </a:ext>
            </a:extLst>
          </p:cNvPr>
          <p:cNvSpPr/>
          <p:nvPr/>
        </p:nvSpPr>
        <p:spPr>
          <a:xfrm>
            <a:off x="0" y="623851"/>
            <a:ext cx="12191999" cy="419450"/>
          </a:xfrm>
          <a:prstGeom prst="rect">
            <a:avLst/>
          </a:prstGeom>
          <a:solidFill>
            <a:srgbClr val="F5A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D0A55EBE-AB64-A3D6-A4E7-E2B7E087509D}"/>
              </a:ext>
            </a:extLst>
          </p:cNvPr>
          <p:cNvSpPr txBox="1"/>
          <p:nvPr/>
        </p:nvSpPr>
        <p:spPr>
          <a:xfrm>
            <a:off x="5189626" y="652603"/>
            <a:ext cx="1453770" cy="400110"/>
          </a:xfrm>
          <a:prstGeom prst="rect">
            <a:avLst/>
          </a:prstGeom>
          <a:noFill/>
        </p:spPr>
        <p:txBody>
          <a:bodyPr wrap="square" rtlCol="0">
            <a:spAutoFit/>
          </a:bodyPr>
          <a:lstStyle/>
          <a:p>
            <a:r>
              <a:rPr lang="en-US" sz="2000" b="1" dirty="0">
                <a:solidFill>
                  <a:schemeClr val="bg1"/>
                </a:solidFill>
              </a:rPr>
              <a:t>NUMERACY</a:t>
            </a:r>
          </a:p>
        </p:txBody>
      </p:sp>
      <p:sp>
        <p:nvSpPr>
          <p:cNvPr id="23" name="Rectangle 22">
            <a:extLst>
              <a:ext uri="{FF2B5EF4-FFF2-40B4-BE49-F238E27FC236}">
                <a16:creationId xmlns:a16="http://schemas.microsoft.com/office/drawing/2014/main" id="{0F3D8D86-2A91-41F4-1710-E85750C6F064}"/>
              </a:ext>
            </a:extLst>
          </p:cNvPr>
          <p:cNvSpPr/>
          <p:nvPr/>
        </p:nvSpPr>
        <p:spPr>
          <a:xfrm>
            <a:off x="3888204" y="2264059"/>
            <a:ext cx="4415590" cy="389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F5A706"/>
                </a:solidFill>
                <a:latin typeface="Aptos Display" panose="020B0004020202020204" pitchFamily="34" charset="0"/>
              </a:rPr>
              <a:t>School Actions/Strategy</a:t>
            </a:r>
          </a:p>
          <a:p>
            <a:pPr algn="ctr"/>
            <a:r>
              <a:rPr lang="en-US" sz="1200" b="1" dirty="0">
                <a:solidFill>
                  <a:schemeClr val="tx1"/>
                </a:solidFill>
                <a:latin typeface="Aptos Display" panose="020B0004020202020204" pitchFamily="34" charset="0"/>
              </a:rPr>
              <a:t>Numeracy Actions </a:t>
            </a:r>
          </a:p>
        </p:txBody>
      </p:sp>
      <p:sp>
        <p:nvSpPr>
          <p:cNvPr id="24" name="Rectangle 23">
            <a:extLst>
              <a:ext uri="{FF2B5EF4-FFF2-40B4-BE49-F238E27FC236}">
                <a16:creationId xmlns:a16="http://schemas.microsoft.com/office/drawing/2014/main" id="{BB89788B-007D-2322-7E03-49BA94A3BC22}"/>
              </a:ext>
            </a:extLst>
          </p:cNvPr>
          <p:cNvSpPr/>
          <p:nvPr/>
        </p:nvSpPr>
        <p:spPr>
          <a:xfrm>
            <a:off x="9225709" y="2672657"/>
            <a:ext cx="2360561" cy="3080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F5A706"/>
                </a:solidFill>
                <a:latin typeface="Aptos Display" panose="020B0004020202020204" pitchFamily="34" charset="0"/>
              </a:rPr>
              <a:t>School Data &amp; Evidence</a:t>
            </a:r>
            <a:endParaRPr lang="en-US" sz="1200" b="1" dirty="0">
              <a:solidFill>
                <a:schemeClr val="tx1"/>
              </a:solidFill>
              <a:latin typeface="Aptos Display" panose="020B0004020202020204" pitchFamily="34" charset="0"/>
            </a:endParaRPr>
          </a:p>
          <a:p>
            <a:endParaRPr lang="en-US" sz="200" b="1" dirty="0">
              <a:solidFill>
                <a:srgbClr val="F5A706"/>
              </a:solidFill>
              <a:latin typeface="Aptos Display" panose="020B0004020202020204" pitchFamily="34" charset="0"/>
            </a:endParaRPr>
          </a:p>
        </p:txBody>
      </p:sp>
      <p:sp>
        <p:nvSpPr>
          <p:cNvPr id="4" name="TextBox 3">
            <a:extLst>
              <a:ext uri="{FF2B5EF4-FFF2-40B4-BE49-F238E27FC236}">
                <a16:creationId xmlns:a16="http://schemas.microsoft.com/office/drawing/2014/main" id="{F69F8107-CBCC-ECD1-D4BD-86A833A4CEF8}"/>
              </a:ext>
            </a:extLst>
          </p:cNvPr>
          <p:cNvSpPr txBox="1"/>
          <p:nvPr/>
        </p:nvSpPr>
        <p:spPr>
          <a:xfrm>
            <a:off x="222190" y="2637952"/>
            <a:ext cx="2449881" cy="2384276"/>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E6CEF544-1177-F038-14D9-431FE1925A37}"/>
              </a:ext>
            </a:extLst>
          </p:cNvPr>
          <p:cNvPicPr>
            <a:picLocks noChangeAspect="1"/>
          </p:cNvPicPr>
          <p:nvPr/>
        </p:nvPicPr>
        <p:blipFill>
          <a:blip r:embed="rId3"/>
          <a:stretch>
            <a:fillRect/>
          </a:stretch>
        </p:blipFill>
        <p:spPr>
          <a:xfrm>
            <a:off x="128969" y="66305"/>
            <a:ext cx="4051145" cy="540889"/>
          </a:xfrm>
          <a:prstGeom prst="rect">
            <a:avLst/>
          </a:prstGeom>
        </p:spPr>
      </p:pic>
      <p:sp>
        <p:nvSpPr>
          <p:cNvPr id="9" name="Rectangle 8">
            <a:extLst>
              <a:ext uri="{FF2B5EF4-FFF2-40B4-BE49-F238E27FC236}">
                <a16:creationId xmlns:a16="http://schemas.microsoft.com/office/drawing/2014/main" id="{7558E820-30F9-420D-33AC-CBF86236A99E}"/>
              </a:ext>
            </a:extLst>
          </p:cNvPr>
          <p:cNvSpPr/>
          <p:nvPr/>
        </p:nvSpPr>
        <p:spPr>
          <a:xfrm>
            <a:off x="244357" y="1617202"/>
            <a:ext cx="9142239" cy="93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Goal </a:t>
            </a:r>
            <a:r>
              <a:rPr lang="en-US" sz="1200" dirty="0">
                <a:solidFill>
                  <a:schemeClr val="tx1"/>
                </a:solidFill>
                <a:latin typeface="Aptos Display" panose="020B0004020202020204" pitchFamily="34" charset="0"/>
              </a:rPr>
              <a:t>From Early Learning through Grade 6, we help every student develop strong numeracy skills so they can confidently reason, solve problems, and apply mathematical thinking in everyday life—ensuring all students reach their full potential.</a:t>
            </a:r>
            <a:endParaRPr lang="en-US" sz="1200" b="1" dirty="0">
              <a:solidFill>
                <a:schemeClr val="tx1"/>
              </a:solidFill>
              <a:latin typeface="Aptos Display" panose="020B0004020202020204" pitchFamily="34" charset="0"/>
            </a:endParaRPr>
          </a:p>
          <a:p>
            <a:endParaRPr lang="en-US" sz="1100" dirty="0">
              <a:solidFill>
                <a:schemeClr val="tx1"/>
              </a:solidFill>
              <a:latin typeface="Aptos Display" panose="020B0004020202020204" pitchFamily="34" charset="0"/>
            </a:endParaRPr>
          </a:p>
        </p:txBody>
      </p:sp>
      <p:sp>
        <p:nvSpPr>
          <p:cNvPr id="10" name="Rectangle 9">
            <a:extLst>
              <a:ext uri="{FF2B5EF4-FFF2-40B4-BE49-F238E27FC236}">
                <a16:creationId xmlns:a16="http://schemas.microsoft.com/office/drawing/2014/main" id="{96023A0F-A44E-71A1-074C-DE01A8C78548}"/>
              </a:ext>
            </a:extLst>
          </p:cNvPr>
          <p:cNvSpPr/>
          <p:nvPr/>
        </p:nvSpPr>
        <p:spPr>
          <a:xfrm>
            <a:off x="222191" y="2149058"/>
            <a:ext cx="2929149" cy="2384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Objectives </a:t>
            </a:r>
          </a:p>
        </p:txBody>
      </p:sp>
      <p:pic>
        <p:nvPicPr>
          <p:cNvPr id="2" name="Picture 1">
            <a:extLst>
              <a:ext uri="{FF2B5EF4-FFF2-40B4-BE49-F238E27FC236}">
                <a16:creationId xmlns:a16="http://schemas.microsoft.com/office/drawing/2014/main" id="{67B10375-89C7-7289-37F1-68D534105E0A}"/>
              </a:ext>
            </a:extLst>
          </p:cNvPr>
          <p:cNvPicPr>
            <a:picLocks noChangeAspect="1"/>
          </p:cNvPicPr>
          <p:nvPr/>
        </p:nvPicPr>
        <p:blipFill>
          <a:blip r:embed="rId4"/>
          <a:stretch>
            <a:fillRect/>
          </a:stretch>
        </p:blipFill>
        <p:spPr>
          <a:xfrm>
            <a:off x="4839155" y="696404"/>
            <a:ext cx="274344" cy="274344"/>
          </a:xfrm>
          <a:prstGeom prst="rect">
            <a:avLst/>
          </a:prstGeom>
        </p:spPr>
      </p:pic>
      <p:sp>
        <p:nvSpPr>
          <p:cNvPr id="21" name="Rectangle 20">
            <a:extLst>
              <a:ext uri="{FF2B5EF4-FFF2-40B4-BE49-F238E27FC236}">
                <a16:creationId xmlns:a16="http://schemas.microsoft.com/office/drawing/2014/main" id="{EF746EC4-7DD4-9A48-BF0C-70994865C060}"/>
              </a:ext>
            </a:extLst>
          </p:cNvPr>
          <p:cNvSpPr/>
          <p:nvPr/>
        </p:nvSpPr>
        <p:spPr>
          <a:xfrm>
            <a:off x="0" y="622861"/>
            <a:ext cx="12191999" cy="419450"/>
          </a:xfrm>
          <a:prstGeom prst="rect">
            <a:avLst/>
          </a:prstGeom>
          <a:solidFill>
            <a:srgbClr val="F5A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BC9E42FA-24EB-4945-C9AE-BA651D19FAE5}"/>
              </a:ext>
            </a:extLst>
          </p:cNvPr>
          <p:cNvSpPr txBox="1"/>
          <p:nvPr/>
        </p:nvSpPr>
        <p:spPr>
          <a:xfrm>
            <a:off x="5478911" y="659486"/>
            <a:ext cx="1671848"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NUMERACY </a:t>
            </a:r>
          </a:p>
        </p:txBody>
      </p:sp>
      <p:pic>
        <p:nvPicPr>
          <p:cNvPr id="26" name="Picture 25">
            <a:extLst>
              <a:ext uri="{FF2B5EF4-FFF2-40B4-BE49-F238E27FC236}">
                <a16:creationId xmlns:a16="http://schemas.microsoft.com/office/drawing/2014/main" id="{D41B1A95-DB89-8083-4F04-4447047C7B8C}"/>
              </a:ext>
            </a:extLst>
          </p:cNvPr>
          <p:cNvPicPr>
            <a:picLocks noChangeAspect="1"/>
          </p:cNvPicPr>
          <p:nvPr/>
        </p:nvPicPr>
        <p:blipFill>
          <a:blip r:embed="rId3"/>
          <a:stretch>
            <a:fillRect/>
          </a:stretch>
        </p:blipFill>
        <p:spPr>
          <a:xfrm>
            <a:off x="128969" y="65315"/>
            <a:ext cx="4051145" cy="540889"/>
          </a:xfrm>
          <a:prstGeom prst="rect">
            <a:avLst/>
          </a:prstGeom>
        </p:spPr>
      </p:pic>
      <p:sp>
        <p:nvSpPr>
          <p:cNvPr id="29" name="Rectangle 28">
            <a:extLst>
              <a:ext uri="{FF2B5EF4-FFF2-40B4-BE49-F238E27FC236}">
                <a16:creationId xmlns:a16="http://schemas.microsoft.com/office/drawing/2014/main" id="{11072297-5B75-6F39-9647-6F10C91B131A}"/>
              </a:ext>
            </a:extLst>
          </p:cNvPr>
          <p:cNvSpPr/>
          <p:nvPr/>
        </p:nvSpPr>
        <p:spPr>
          <a:xfrm>
            <a:off x="244357" y="5224514"/>
            <a:ext cx="2929148" cy="1567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District Data &amp; Evidence</a:t>
            </a:r>
          </a:p>
          <a:p>
            <a:pPr marL="171450" indent="-171450">
              <a:buFont typeface="Arial" panose="020B0604020202020204" pitchFamily="34" charset="0"/>
              <a:buChar char="•"/>
            </a:pPr>
            <a:r>
              <a:rPr lang="en-US" sz="1200" dirty="0">
                <a:solidFill>
                  <a:schemeClr val="tx1"/>
                </a:solidFill>
                <a:latin typeface="Aptos Display" panose="020B0004020202020204" pitchFamily="34" charset="0"/>
              </a:rPr>
              <a:t>Grade 4 FSA</a:t>
            </a:r>
          </a:p>
          <a:p>
            <a:pPr marL="171450" indent="-171450">
              <a:buFont typeface="Arial" panose="020B0604020202020204" pitchFamily="34" charset="0"/>
              <a:buChar char="•"/>
            </a:pPr>
            <a:r>
              <a:rPr lang="en-US" sz="1200" dirty="0">
                <a:solidFill>
                  <a:schemeClr val="tx1"/>
                </a:solidFill>
                <a:latin typeface="Aptos Display" panose="020B0004020202020204" pitchFamily="34" charset="0"/>
              </a:rPr>
              <a:t>K–12 Report Card Data</a:t>
            </a:r>
          </a:p>
          <a:p>
            <a:pPr marL="171450" indent="-171450">
              <a:buFont typeface="Arial" panose="020B0604020202020204" pitchFamily="34" charset="0"/>
              <a:buChar char="•"/>
            </a:pPr>
            <a:r>
              <a:rPr lang="en-US" sz="1200" dirty="0">
                <a:solidFill>
                  <a:schemeClr val="tx1"/>
                </a:solidFill>
                <a:latin typeface="Aptos Display" panose="020B0004020202020204" pitchFamily="34" charset="0"/>
              </a:rPr>
              <a:t>District Numeracy Assessment</a:t>
            </a:r>
          </a:p>
          <a:p>
            <a:endParaRPr lang="en-US" sz="1600" b="1" dirty="0">
              <a:solidFill>
                <a:schemeClr val="tx1"/>
              </a:solidFill>
              <a:latin typeface="Aptos Display" panose="020B0004020202020204" pitchFamily="34" charset="0"/>
            </a:endParaRPr>
          </a:p>
        </p:txBody>
      </p:sp>
      <p:pic>
        <p:nvPicPr>
          <p:cNvPr id="30" name="Picture 29">
            <a:extLst>
              <a:ext uri="{FF2B5EF4-FFF2-40B4-BE49-F238E27FC236}">
                <a16:creationId xmlns:a16="http://schemas.microsoft.com/office/drawing/2014/main" id="{F860DF68-A455-E52F-236D-500E78F07E34}"/>
              </a:ext>
            </a:extLst>
          </p:cNvPr>
          <p:cNvPicPr>
            <a:picLocks noChangeAspect="1"/>
          </p:cNvPicPr>
          <p:nvPr/>
        </p:nvPicPr>
        <p:blipFill>
          <a:blip r:embed="rId4"/>
          <a:stretch>
            <a:fillRect/>
          </a:stretch>
        </p:blipFill>
        <p:spPr>
          <a:xfrm>
            <a:off x="5144548" y="696404"/>
            <a:ext cx="274344" cy="274344"/>
          </a:xfrm>
          <a:prstGeom prst="rect">
            <a:avLst/>
          </a:prstGeom>
        </p:spPr>
      </p:pic>
      <p:sp>
        <p:nvSpPr>
          <p:cNvPr id="3" name="TextBox 2">
            <a:extLst>
              <a:ext uri="{FF2B5EF4-FFF2-40B4-BE49-F238E27FC236}">
                <a16:creationId xmlns:a16="http://schemas.microsoft.com/office/drawing/2014/main" id="{4A70A7EE-E6DA-0CF9-0D03-CE56AD69835F}"/>
              </a:ext>
            </a:extLst>
          </p:cNvPr>
          <p:cNvSpPr txBox="1"/>
          <p:nvPr/>
        </p:nvSpPr>
        <p:spPr>
          <a:xfrm>
            <a:off x="244357" y="1103317"/>
            <a:ext cx="7637004" cy="400110"/>
          </a:xfrm>
          <a:prstGeom prst="rect">
            <a:avLst/>
          </a:prstGeom>
          <a:noFill/>
        </p:spPr>
        <p:txBody>
          <a:bodyPr wrap="square" rtlCol="0">
            <a:spAutoFit/>
          </a:bodyPr>
          <a:lstStyle/>
          <a:p>
            <a:r>
              <a:rPr lang="en-US" sz="2000" b="1" dirty="0">
                <a:latin typeface="Aptos Display" panose="020B0004020202020204" pitchFamily="34" charset="0"/>
              </a:rPr>
              <a:t>Suwilaawks Community School</a:t>
            </a:r>
            <a:endParaRPr lang="en-US" sz="1200" b="1" dirty="0">
              <a:latin typeface="Aptos Display" panose="020B0004020202020204" pitchFamily="34" charset="0"/>
            </a:endParaRPr>
          </a:p>
        </p:txBody>
      </p:sp>
      <p:pic>
        <p:nvPicPr>
          <p:cNvPr id="11" name="Picture 9">
            <a:extLst>
              <a:ext uri="{FF2B5EF4-FFF2-40B4-BE49-F238E27FC236}">
                <a16:creationId xmlns:a16="http://schemas.microsoft.com/office/drawing/2014/main" id="{5F39E5ED-A0A1-9269-077C-64E3D0C81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9927" y="1131629"/>
            <a:ext cx="1476419" cy="14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4620E91D-7329-7B46-039F-496E3E14250A}"/>
              </a:ext>
            </a:extLst>
          </p:cNvPr>
          <p:cNvSpPr>
            <a:spLocks noChangeArrowheads="1"/>
          </p:cNvSpPr>
          <p:nvPr/>
        </p:nvSpPr>
        <p:spPr bwMode="auto">
          <a:xfrm>
            <a:off x="171385" y="2452485"/>
            <a:ext cx="325586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Data-Driven Instruction</a:t>
            </a:r>
            <a:r>
              <a:rPr kumimoji="0" lang="en-US" altLang="en-US" sz="1200" b="0" i="0" u="none" strike="noStrike" cap="none" normalizeH="0" baseline="0" dirty="0">
                <a:ln>
                  <a:noFill/>
                </a:ln>
                <a:solidFill>
                  <a:schemeClr val="tx1"/>
                </a:solidFill>
                <a:effectLst/>
                <a:latin typeface="Aptos Display" panose="020B0004020202020204" pitchFamily="34" charset="0"/>
              </a:rPr>
              <a:t> – Use assessments to guide teaching and adjust supports.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Equitable Access</a:t>
            </a:r>
            <a:r>
              <a:rPr kumimoji="0" lang="en-US" altLang="en-US" sz="1200" b="0" i="0" u="none" strike="noStrike" cap="none" normalizeH="0" baseline="0" dirty="0">
                <a:ln>
                  <a:noFill/>
                </a:ln>
                <a:solidFill>
                  <a:schemeClr val="tx1"/>
                </a:solidFill>
                <a:effectLst/>
                <a:latin typeface="Aptos Display" panose="020B0004020202020204" pitchFamily="34" charset="0"/>
              </a:rPr>
              <a:t> – Provide tiered instruction so all students build number sense and problem-solving skills.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Math Across Learning</a:t>
            </a:r>
            <a:r>
              <a:rPr kumimoji="0" lang="en-US" altLang="en-US" sz="1200" b="0" i="0" u="none" strike="noStrike" cap="none" normalizeH="0" baseline="0" dirty="0">
                <a:ln>
                  <a:noFill/>
                </a:ln>
                <a:solidFill>
                  <a:schemeClr val="tx1"/>
                </a:solidFill>
                <a:effectLst/>
                <a:latin typeface="Aptos Display" panose="020B0004020202020204" pitchFamily="34" charset="0"/>
              </a:rPr>
              <a:t> – Connect mathematical reasoning to real-world applications across subjects.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Confidence &amp; Engagement</a:t>
            </a:r>
            <a:r>
              <a:rPr kumimoji="0" lang="en-US" altLang="en-US" sz="1200" b="0" i="0" u="none" strike="noStrike" cap="none" normalizeH="0" baseline="0" dirty="0">
                <a:ln>
                  <a:noFill/>
                </a:ln>
                <a:solidFill>
                  <a:schemeClr val="tx1"/>
                </a:solidFill>
                <a:effectLst/>
                <a:latin typeface="Aptos Display" panose="020B0004020202020204" pitchFamily="34" charset="0"/>
              </a:rPr>
              <a:t> – Foster a culture where students see themselves as capable mathematicians.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Student Voice &amp; Choice</a:t>
            </a:r>
            <a:r>
              <a:rPr kumimoji="0" lang="en-US" altLang="en-US" sz="1200" b="0" i="0" u="none" strike="noStrike" cap="none" normalizeH="0" baseline="0" dirty="0">
                <a:ln>
                  <a:noFill/>
                </a:ln>
                <a:solidFill>
                  <a:schemeClr val="tx1"/>
                </a:solidFill>
                <a:effectLst/>
                <a:latin typeface="Aptos Display" panose="020B0004020202020204" pitchFamily="34" charset="0"/>
              </a:rPr>
              <a:t> – Offer varied ways—oral, visual, digital, hands-on—for students to show their thinking</a:t>
            </a:r>
          </a:p>
        </p:txBody>
      </p:sp>
      <p:sp>
        <p:nvSpPr>
          <p:cNvPr id="15" name="Rectangle 4">
            <a:extLst>
              <a:ext uri="{FF2B5EF4-FFF2-40B4-BE49-F238E27FC236}">
                <a16:creationId xmlns:a16="http://schemas.microsoft.com/office/drawing/2014/main" id="{8891490D-D00C-6A7C-C764-3E86E0BDE6FF}"/>
              </a:ext>
            </a:extLst>
          </p:cNvPr>
          <p:cNvSpPr>
            <a:spLocks noChangeArrowheads="1"/>
          </p:cNvSpPr>
          <p:nvPr/>
        </p:nvSpPr>
        <p:spPr bwMode="auto">
          <a:xfrm>
            <a:off x="4055483" y="2782216"/>
            <a:ext cx="4081031"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Tiered Support</a:t>
            </a:r>
            <a:r>
              <a:rPr kumimoji="0" lang="en-US" altLang="en-US" sz="1200" b="0" i="0" u="none" strike="noStrike" cap="none" normalizeH="0" baseline="0" dirty="0">
                <a:ln>
                  <a:noFill/>
                </a:ln>
                <a:solidFill>
                  <a:schemeClr val="tx1"/>
                </a:solidFill>
                <a:effectLst/>
                <a:latin typeface="Aptos Display" panose="020B0004020202020204" pitchFamily="34" charset="0"/>
              </a:rPr>
              <a:t> – Provide </a:t>
            </a:r>
            <a:r>
              <a:rPr kumimoji="0" lang="en-US" altLang="en-US" sz="1200" b="1" i="0" u="none" strike="noStrike" cap="none" normalizeH="0" baseline="0" dirty="0">
                <a:ln>
                  <a:noFill/>
                </a:ln>
                <a:solidFill>
                  <a:schemeClr val="tx1"/>
                </a:solidFill>
                <a:effectLst/>
                <a:latin typeface="Aptos Display" panose="020B0004020202020204" pitchFamily="34" charset="0"/>
              </a:rPr>
              <a:t>Tier 1, Tier 2, and Tier 3</a:t>
            </a:r>
            <a:r>
              <a:rPr kumimoji="0" lang="en-US" altLang="en-US" sz="1200" b="0" i="0" u="none" strike="noStrike" cap="none" normalizeH="0" baseline="0" dirty="0">
                <a:ln>
                  <a:noFill/>
                </a:ln>
                <a:solidFill>
                  <a:schemeClr val="tx1"/>
                </a:solidFill>
                <a:effectLst/>
                <a:latin typeface="Aptos Display" panose="020B0004020202020204" pitchFamily="34" charset="0"/>
              </a:rPr>
              <a:t> instruction to meet each learner’s needs and ensure timely, targeted interventions for students who are significantly behind.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Structured Frameworks</a:t>
            </a:r>
            <a:r>
              <a:rPr kumimoji="0" lang="en-US" altLang="en-US" sz="1200" b="0" i="0" u="none" strike="noStrike" cap="none" normalizeH="0" baseline="0" dirty="0">
                <a:ln>
                  <a:noFill/>
                </a:ln>
                <a:solidFill>
                  <a:schemeClr val="tx1"/>
                </a:solidFill>
                <a:effectLst/>
                <a:latin typeface="Aptos Display" panose="020B0004020202020204" pitchFamily="34" charset="0"/>
              </a:rPr>
              <a:t> – Implement the </a:t>
            </a:r>
            <a:r>
              <a:rPr kumimoji="0" lang="en-US" altLang="en-US" sz="1200" b="1" i="0" u="none" strike="noStrike" cap="none" normalizeH="0" baseline="0" dirty="0">
                <a:ln>
                  <a:noFill/>
                </a:ln>
                <a:solidFill>
                  <a:schemeClr val="tx1"/>
                </a:solidFill>
                <a:effectLst/>
                <a:latin typeface="Aptos Display" panose="020B0004020202020204" pitchFamily="34" charset="0"/>
              </a:rPr>
              <a:t>Daily 3</a:t>
            </a:r>
            <a:r>
              <a:rPr kumimoji="0" lang="en-US" altLang="en-US" sz="1200" b="0" i="0" u="none" strike="noStrike" cap="none" normalizeH="0" baseline="0" dirty="0">
                <a:ln>
                  <a:noFill/>
                </a:ln>
                <a:solidFill>
                  <a:schemeClr val="tx1"/>
                </a:solidFill>
                <a:effectLst/>
                <a:latin typeface="Aptos Display" panose="020B0004020202020204" pitchFamily="34" charset="0"/>
              </a:rPr>
              <a:t> model and dedicated numeracy blocks to maximize focused math time.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Integrated Literacy</a:t>
            </a:r>
            <a:r>
              <a:rPr kumimoji="0" lang="en-US" altLang="en-US" sz="1200" b="0" i="0" u="none" strike="noStrike" cap="none" normalizeH="0" baseline="0" dirty="0">
                <a:ln>
                  <a:noFill/>
                </a:ln>
                <a:solidFill>
                  <a:schemeClr val="tx1"/>
                </a:solidFill>
                <a:effectLst/>
                <a:latin typeface="Aptos Display" panose="020B0004020202020204" pitchFamily="34" charset="0"/>
              </a:rPr>
              <a:t> – Embed literacy strategies within math to strengthen vocabulary, problem-solving language, and written explanations.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Small-Group Instruction</a:t>
            </a:r>
            <a:r>
              <a:rPr kumimoji="0" lang="en-US" altLang="en-US" sz="1200" b="0" i="0" u="none" strike="noStrike" cap="none" normalizeH="0" baseline="0" dirty="0">
                <a:ln>
                  <a:noFill/>
                </a:ln>
                <a:solidFill>
                  <a:schemeClr val="tx1"/>
                </a:solidFill>
                <a:effectLst/>
                <a:latin typeface="Aptos Display" panose="020B0004020202020204" pitchFamily="34" charset="0"/>
              </a:rPr>
              <a:t> – Use flexible groupings for enrichment, extension, and targeted intervention.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Visible Learning Supports</a:t>
            </a:r>
            <a:r>
              <a:rPr kumimoji="0" lang="en-US" altLang="en-US" sz="1200" b="0" i="0" u="none" strike="noStrike" cap="none" normalizeH="0" baseline="0" dirty="0">
                <a:ln>
                  <a:noFill/>
                </a:ln>
                <a:solidFill>
                  <a:schemeClr val="tx1"/>
                </a:solidFill>
                <a:effectLst/>
                <a:latin typeface="Aptos Display" panose="020B0004020202020204" pitchFamily="34" charset="0"/>
              </a:rPr>
              <a:t> – Create anchor charts, display student work, and provide explicit feedback to make thinking and progress clear.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Technology Tools</a:t>
            </a:r>
            <a:r>
              <a:rPr kumimoji="0" lang="en-US" altLang="en-US" sz="1200" b="0" i="0" u="none" strike="noStrike" cap="none" normalizeH="0" baseline="0" dirty="0">
                <a:ln>
                  <a:noFill/>
                </a:ln>
                <a:solidFill>
                  <a:schemeClr val="tx1"/>
                </a:solidFill>
                <a:effectLst/>
                <a:latin typeface="Aptos Display" panose="020B0004020202020204" pitchFamily="34" charset="0"/>
              </a:rPr>
              <a:t> – Leverage programs such as </a:t>
            </a:r>
            <a:r>
              <a:rPr kumimoji="0" lang="en-US" altLang="en-US" sz="1200" b="1" i="0" u="none" strike="noStrike" cap="none" normalizeH="0" baseline="0" dirty="0">
                <a:ln>
                  <a:noFill/>
                </a:ln>
                <a:solidFill>
                  <a:schemeClr val="tx1"/>
                </a:solidFill>
                <a:effectLst/>
                <a:latin typeface="Aptos Display" panose="020B0004020202020204" pitchFamily="34" charset="0"/>
              </a:rPr>
              <a:t>Mathletics</a:t>
            </a:r>
            <a:r>
              <a:rPr kumimoji="0" lang="en-US" altLang="en-US" sz="1200" b="0" i="0" u="none" strike="noStrike" cap="none" normalizeH="0" baseline="0" dirty="0">
                <a:ln>
                  <a:noFill/>
                </a:ln>
                <a:solidFill>
                  <a:schemeClr val="tx1"/>
                </a:solidFill>
                <a:effectLst/>
                <a:latin typeface="Aptos Display" panose="020B0004020202020204" pitchFamily="34" charset="0"/>
              </a:rPr>
              <a:t> and </a:t>
            </a:r>
            <a:r>
              <a:rPr kumimoji="0" lang="en-US" altLang="en-US" sz="1200" b="1" i="0" u="none" strike="noStrike" cap="none" normalizeH="0" baseline="0" dirty="0">
                <a:ln>
                  <a:noFill/>
                </a:ln>
                <a:solidFill>
                  <a:schemeClr val="tx1"/>
                </a:solidFill>
                <a:effectLst/>
                <a:latin typeface="Aptos Display" panose="020B0004020202020204" pitchFamily="34" charset="0"/>
              </a:rPr>
              <a:t>Prodigy</a:t>
            </a:r>
            <a:r>
              <a:rPr kumimoji="0" lang="en-US" altLang="en-US" sz="1200" b="0" i="0" u="none" strike="noStrike" cap="none" normalizeH="0" baseline="0" dirty="0">
                <a:ln>
                  <a:noFill/>
                </a:ln>
                <a:solidFill>
                  <a:schemeClr val="tx1"/>
                </a:solidFill>
                <a:effectLst/>
                <a:latin typeface="Aptos Display" panose="020B0004020202020204" pitchFamily="34" charset="0"/>
              </a:rPr>
              <a:t> for personalized practice and data to inform instruction.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ptos Display" panose="020B0004020202020204" pitchFamily="34" charset="0"/>
            </a:endParaRPr>
          </a:p>
        </p:txBody>
      </p:sp>
      <p:sp>
        <p:nvSpPr>
          <p:cNvPr id="16" name="Rectangle 5">
            <a:extLst>
              <a:ext uri="{FF2B5EF4-FFF2-40B4-BE49-F238E27FC236}">
                <a16:creationId xmlns:a16="http://schemas.microsoft.com/office/drawing/2014/main" id="{DB9FAC59-B2EF-7B97-6312-05D50F766209}"/>
              </a:ext>
            </a:extLst>
          </p:cNvPr>
          <p:cNvSpPr>
            <a:spLocks noChangeArrowheads="1"/>
          </p:cNvSpPr>
          <p:nvPr/>
        </p:nvSpPr>
        <p:spPr bwMode="auto">
          <a:xfrm>
            <a:off x="8850101" y="3371198"/>
            <a:ext cx="292914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Classroom Assessments</a:t>
            </a:r>
            <a:r>
              <a:rPr kumimoji="0" lang="en-US" altLang="en-US" sz="1200" b="0" i="0" u="none" strike="noStrike" cap="none" normalizeH="0" baseline="0" dirty="0">
                <a:ln>
                  <a:noFill/>
                </a:ln>
                <a:solidFill>
                  <a:schemeClr val="tx1"/>
                </a:solidFill>
                <a:effectLst/>
                <a:latin typeface="Aptos Display" panose="020B0004020202020204" pitchFamily="34" charset="0"/>
              </a:rPr>
              <a:t> – Daily checks for understanding, unit tests, and math journals or problem-solving tasks.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Cross-Curricular Evidence</a:t>
            </a:r>
            <a:r>
              <a:rPr kumimoji="0" lang="en-US" altLang="en-US" sz="1200" b="0" i="0" u="none" strike="noStrike" cap="none" normalizeH="0" baseline="0" dirty="0">
                <a:ln>
                  <a:noFill/>
                </a:ln>
                <a:solidFill>
                  <a:schemeClr val="tx1"/>
                </a:solidFill>
                <a:effectLst/>
                <a:latin typeface="Aptos Display" panose="020B0004020202020204" pitchFamily="34" charset="0"/>
              </a:rPr>
              <a:t> – Student projects showing math applications in science, social studies, and real-world contexts.</a:t>
            </a:r>
          </a:p>
          <a:p>
            <a:pPr eaLnBrk="0" fontAlgn="base" hangingPunct="0">
              <a:spcBef>
                <a:spcPct val="0"/>
              </a:spcBef>
              <a:spcAft>
                <a:spcPct val="0"/>
              </a:spcAft>
              <a:buFontTx/>
              <a:buChar char="•"/>
            </a:pPr>
            <a:r>
              <a:rPr lang="en-US" altLang="en-US" sz="1200" b="1" dirty="0">
                <a:latin typeface="Aptos Display" panose="020B0004020202020204" pitchFamily="34" charset="0"/>
              </a:rPr>
              <a:t>Digital Program Data</a:t>
            </a:r>
            <a:r>
              <a:rPr lang="en-US" altLang="en-US" sz="1200" dirty="0">
                <a:latin typeface="Aptos Display" panose="020B0004020202020204" pitchFamily="34" charset="0"/>
              </a:rPr>
              <a:t> – Usage and progress reports from tools like </a:t>
            </a:r>
            <a:r>
              <a:rPr lang="en-US" altLang="en-US" sz="1200" b="1" dirty="0">
                <a:latin typeface="Aptos Display" panose="020B0004020202020204" pitchFamily="34" charset="0"/>
              </a:rPr>
              <a:t>Mathletics</a:t>
            </a:r>
            <a:r>
              <a:rPr lang="en-US" altLang="en-US" sz="1200" dirty="0">
                <a:latin typeface="Aptos Display" panose="020B0004020202020204" pitchFamily="34" charset="0"/>
              </a:rPr>
              <a:t> and </a:t>
            </a:r>
            <a:r>
              <a:rPr lang="en-US" altLang="en-US" sz="1200" b="1" dirty="0">
                <a:latin typeface="Aptos Display" panose="020B0004020202020204" pitchFamily="34" charset="0"/>
              </a:rPr>
              <a:t>Prodigy</a:t>
            </a:r>
            <a:r>
              <a:rPr lang="en-US" altLang="en-US" sz="1200" dirty="0">
                <a:latin typeface="Aptos Display" panose="020B0004020202020204" pitchFamily="34" charset="0"/>
              </a:rPr>
              <a:t>.</a:t>
            </a:r>
            <a:endParaRPr kumimoji="0" lang="en-US" altLang="en-US" sz="1200" b="0" i="0" u="none" strike="noStrike" cap="none" normalizeH="0" baseline="0" dirty="0">
              <a:ln>
                <a:noFill/>
              </a:ln>
              <a:solidFill>
                <a:schemeClr val="tx1"/>
              </a:solidFill>
              <a:effectLst/>
              <a:latin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Engagement Indicators</a:t>
            </a:r>
            <a:r>
              <a:rPr kumimoji="0" lang="en-US" altLang="en-US" sz="1200" b="0" i="0" u="none" strike="noStrike" cap="none" normalizeH="0" baseline="0" dirty="0">
                <a:ln>
                  <a:noFill/>
                </a:ln>
                <a:solidFill>
                  <a:schemeClr val="tx1"/>
                </a:solidFill>
                <a:effectLst/>
                <a:latin typeface="Aptos Display" panose="020B0004020202020204" pitchFamily="34" charset="0"/>
              </a:rPr>
              <a:t> – Teacher observations and student reflections on confidence, participation, and enjoyment during math activities.</a:t>
            </a:r>
          </a:p>
        </p:txBody>
      </p:sp>
    </p:spTree>
    <p:extLst>
      <p:ext uri="{BB962C8B-B14F-4D97-AF65-F5344CB8AC3E}">
        <p14:creationId xmlns:p14="http://schemas.microsoft.com/office/powerpoint/2010/main" val="338697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20000" t="12000" r="20000" b="-4000"/>
          </a:stretch>
        </a:blipFill>
        <a:effectLst/>
      </p:bgPr>
    </p:bg>
    <p:spTree>
      <p:nvGrpSpPr>
        <p:cNvPr id="1" name="">
          <a:extLst>
            <a:ext uri="{FF2B5EF4-FFF2-40B4-BE49-F238E27FC236}">
              <a16:creationId xmlns:a16="http://schemas.microsoft.com/office/drawing/2014/main" id="{1BB00D47-C932-D4C6-F54C-02AF43BC21A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F69BE9-6A19-402B-F917-3A46C74DD349}"/>
              </a:ext>
            </a:extLst>
          </p:cNvPr>
          <p:cNvSpPr/>
          <p:nvPr/>
        </p:nvSpPr>
        <p:spPr>
          <a:xfrm>
            <a:off x="0" y="623851"/>
            <a:ext cx="12191999" cy="41945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99FF"/>
              </a:solidFill>
            </a:endParaRPr>
          </a:p>
        </p:txBody>
      </p:sp>
      <p:sp>
        <p:nvSpPr>
          <p:cNvPr id="8" name="TextBox 7">
            <a:extLst>
              <a:ext uri="{FF2B5EF4-FFF2-40B4-BE49-F238E27FC236}">
                <a16:creationId xmlns:a16="http://schemas.microsoft.com/office/drawing/2014/main" id="{BCDEF959-AE49-171F-6B74-BD36EC4C8066}"/>
              </a:ext>
            </a:extLst>
          </p:cNvPr>
          <p:cNvSpPr txBox="1"/>
          <p:nvPr/>
        </p:nvSpPr>
        <p:spPr>
          <a:xfrm>
            <a:off x="4984522" y="652603"/>
            <a:ext cx="2689596"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INCLUSION</a:t>
            </a:r>
          </a:p>
        </p:txBody>
      </p:sp>
      <p:sp>
        <p:nvSpPr>
          <p:cNvPr id="23" name="Rectangle 22">
            <a:extLst>
              <a:ext uri="{FF2B5EF4-FFF2-40B4-BE49-F238E27FC236}">
                <a16:creationId xmlns:a16="http://schemas.microsoft.com/office/drawing/2014/main" id="{45AEB94F-9F83-31A1-F9E8-F5B3CBFAC890}"/>
              </a:ext>
            </a:extLst>
          </p:cNvPr>
          <p:cNvSpPr/>
          <p:nvPr/>
        </p:nvSpPr>
        <p:spPr>
          <a:xfrm>
            <a:off x="4081437" y="2212149"/>
            <a:ext cx="4923845" cy="4455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6699FF"/>
                </a:solidFill>
                <a:latin typeface="Aptos Display" panose="020B0004020202020204" pitchFamily="34" charset="0"/>
              </a:rPr>
              <a:t>School Actions/Strategy</a:t>
            </a:r>
          </a:p>
          <a:p>
            <a:pPr lvl="0"/>
            <a:r>
              <a:rPr lang="en-US" sz="1200" b="1" dirty="0">
                <a:solidFill>
                  <a:schemeClr val="tx1"/>
                </a:solidFill>
                <a:latin typeface="Aptos Display" panose="020B0004020202020204" pitchFamily="34" charset="0"/>
              </a:rPr>
              <a:t>Inclusion Actions</a:t>
            </a:r>
          </a:p>
          <a:p>
            <a:pPr lvl="0"/>
            <a:endParaRPr lang="en-US" sz="1200" b="1" dirty="0">
              <a:solidFill>
                <a:schemeClr val="tx1"/>
              </a:solidFill>
              <a:latin typeface="Aptos Display" panose="020B0004020202020204" pitchFamily="34" charset="0"/>
            </a:endParaRPr>
          </a:p>
          <a:p>
            <a:pPr lvl="0"/>
            <a:endParaRPr lang="en-US" sz="1100" dirty="0">
              <a:solidFill>
                <a:schemeClr val="tx1"/>
              </a:solidFill>
              <a:latin typeface="Aptos Display" panose="020B0004020202020204" pitchFamily="34" charset="0"/>
            </a:endParaRPr>
          </a:p>
          <a:p>
            <a:pPr algn="ctr"/>
            <a:endParaRPr lang="en-US" sz="200" b="1" dirty="0">
              <a:solidFill>
                <a:srgbClr val="6699FF"/>
              </a:solidFill>
              <a:latin typeface="Aptos Display" panose="020B0004020202020204" pitchFamily="34" charset="0"/>
            </a:endParaRPr>
          </a:p>
        </p:txBody>
      </p:sp>
      <p:sp>
        <p:nvSpPr>
          <p:cNvPr id="24" name="Rectangle 23">
            <a:extLst>
              <a:ext uri="{FF2B5EF4-FFF2-40B4-BE49-F238E27FC236}">
                <a16:creationId xmlns:a16="http://schemas.microsoft.com/office/drawing/2014/main" id="{01DB02A8-2FFC-F763-B41F-E37D6D4FBB3B}"/>
              </a:ext>
            </a:extLst>
          </p:cNvPr>
          <p:cNvSpPr/>
          <p:nvPr/>
        </p:nvSpPr>
        <p:spPr>
          <a:xfrm>
            <a:off x="9198882" y="2700913"/>
            <a:ext cx="2269417" cy="2898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6699FF"/>
                </a:solidFill>
                <a:latin typeface="Aptos Display" panose="020B0004020202020204" pitchFamily="34" charset="0"/>
              </a:rPr>
              <a:t>School Data &amp; Evidence</a:t>
            </a:r>
          </a:p>
          <a:p>
            <a:r>
              <a:rPr lang="en-US" sz="1200" b="1" dirty="0">
                <a:solidFill>
                  <a:schemeClr val="tx1"/>
                </a:solidFill>
                <a:latin typeface="Aptos Display" panose="020B0004020202020204" pitchFamily="34" charset="0"/>
              </a:rPr>
              <a:t>Inclusion Measures </a:t>
            </a:r>
          </a:p>
          <a:p>
            <a:endParaRPr lang="en-US" sz="1200" b="1" dirty="0">
              <a:solidFill>
                <a:schemeClr val="tx1"/>
              </a:solidFill>
              <a:latin typeface="Aptos Display" panose="020B0004020202020204" pitchFamily="34" charset="0"/>
            </a:endParaRPr>
          </a:p>
          <a:p>
            <a:endParaRPr lang="en-US" sz="200" b="1" dirty="0">
              <a:solidFill>
                <a:srgbClr val="6699FF"/>
              </a:solidFill>
              <a:latin typeface="Aptos Display" panose="020B0004020202020204" pitchFamily="34" charset="0"/>
            </a:endParaRPr>
          </a:p>
          <a:p>
            <a:endParaRPr lang="en-US" sz="1100" dirty="0">
              <a:solidFill>
                <a:schemeClr val="tx1"/>
              </a:solidFill>
            </a:endParaRPr>
          </a:p>
          <a:p>
            <a:endParaRPr lang="en-US" sz="1100" dirty="0">
              <a:solidFill>
                <a:schemeClr val="tx1"/>
              </a:solidFill>
            </a:endParaRPr>
          </a:p>
        </p:txBody>
      </p:sp>
      <p:pic>
        <p:nvPicPr>
          <p:cNvPr id="6" name="Picture 5">
            <a:extLst>
              <a:ext uri="{FF2B5EF4-FFF2-40B4-BE49-F238E27FC236}">
                <a16:creationId xmlns:a16="http://schemas.microsoft.com/office/drawing/2014/main" id="{B21AAF9C-B4B2-4EA8-D6F6-F3AC6E13D6D8}"/>
              </a:ext>
            </a:extLst>
          </p:cNvPr>
          <p:cNvPicPr>
            <a:picLocks noChangeAspect="1"/>
          </p:cNvPicPr>
          <p:nvPr/>
        </p:nvPicPr>
        <p:blipFill>
          <a:blip r:embed="rId3"/>
          <a:stretch>
            <a:fillRect/>
          </a:stretch>
        </p:blipFill>
        <p:spPr>
          <a:xfrm>
            <a:off x="138299" y="64219"/>
            <a:ext cx="4051145" cy="540889"/>
          </a:xfrm>
          <a:prstGeom prst="rect">
            <a:avLst/>
          </a:prstGeom>
        </p:spPr>
      </p:pic>
      <p:sp>
        <p:nvSpPr>
          <p:cNvPr id="9" name="Rectangle 8">
            <a:extLst>
              <a:ext uri="{FF2B5EF4-FFF2-40B4-BE49-F238E27FC236}">
                <a16:creationId xmlns:a16="http://schemas.microsoft.com/office/drawing/2014/main" id="{7AD17297-BBD3-F421-7BE5-53DAAFF269C0}"/>
              </a:ext>
            </a:extLst>
          </p:cNvPr>
          <p:cNvSpPr/>
          <p:nvPr/>
        </p:nvSpPr>
        <p:spPr>
          <a:xfrm>
            <a:off x="290730" y="1515581"/>
            <a:ext cx="9001846" cy="798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Goal  </a:t>
            </a:r>
            <a:r>
              <a:rPr lang="en-US" sz="1200" dirty="0">
                <a:solidFill>
                  <a:schemeClr val="tx1"/>
                </a:solidFill>
              </a:rPr>
              <a:t>We </a:t>
            </a:r>
            <a:r>
              <a:rPr lang="en-US" sz="1200" dirty="0" err="1">
                <a:solidFill>
                  <a:schemeClr val="tx1"/>
                </a:solidFill>
              </a:rPr>
              <a:t>honour</a:t>
            </a:r>
            <a:r>
              <a:rPr lang="en-US" sz="1200" dirty="0">
                <a:solidFill>
                  <a:schemeClr val="tx1"/>
                </a:solidFill>
              </a:rPr>
              <a:t> and respect culture, diversity, and inclusion. Every learner at Suwilaawks will experience </a:t>
            </a:r>
            <a:r>
              <a:rPr lang="en-US" sz="1200" b="1" dirty="0">
                <a:solidFill>
                  <a:schemeClr val="tx1"/>
                </a:solidFill>
              </a:rPr>
              <a:t>WIN—“Whatever I Need to Excel.”</a:t>
            </a:r>
            <a:r>
              <a:rPr lang="en-US" sz="1200" dirty="0">
                <a:solidFill>
                  <a:schemeClr val="tx1"/>
                </a:solidFill>
              </a:rPr>
              <a:t> All students will have meaningful access to culturally relevant resources, individualized supports, and opportunities that affirm identity, remove barriers, and promote academic success</a:t>
            </a:r>
            <a:endParaRPr lang="en-US" sz="1200" b="1" dirty="0">
              <a:solidFill>
                <a:schemeClr val="tx1"/>
              </a:solidFill>
              <a:latin typeface="Aptos Display" panose="020B0004020202020204" pitchFamily="34" charset="0"/>
            </a:endParaRPr>
          </a:p>
          <a:p>
            <a:endParaRPr lang="en-US" sz="1100" dirty="0">
              <a:solidFill>
                <a:schemeClr val="tx1"/>
              </a:solidFill>
            </a:endParaRPr>
          </a:p>
        </p:txBody>
      </p:sp>
      <p:sp>
        <p:nvSpPr>
          <p:cNvPr id="10" name="Rectangle 9">
            <a:extLst>
              <a:ext uri="{FF2B5EF4-FFF2-40B4-BE49-F238E27FC236}">
                <a16:creationId xmlns:a16="http://schemas.microsoft.com/office/drawing/2014/main" id="{BE01B0E5-4EB8-C7C5-E964-6DB537493430}"/>
              </a:ext>
            </a:extLst>
          </p:cNvPr>
          <p:cNvSpPr/>
          <p:nvPr/>
        </p:nvSpPr>
        <p:spPr>
          <a:xfrm>
            <a:off x="256547" y="2212149"/>
            <a:ext cx="3764947" cy="2433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Objectives  </a:t>
            </a:r>
          </a:p>
          <a:p>
            <a:endParaRPr lang="en-US" sz="1600" b="1" dirty="0">
              <a:solidFill>
                <a:schemeClr val="tx1"/>
              </a:solidFill>
            </a:endParaRPr>
          </a:p>
        </p:txBody>
      </p:sp>
      <p:sp>
        <p:nvSpPr>
          <p:cNvPr id="12" name="Rectangle 11">
            <a:extLst>
              <a:ext uri="{FF2B5EF4-FFF2-40B4-BE49-F238E27FC236}">
                <a16:creationId xmlns:a16="http://schemas.microsoft.com/office/drawing/2014/main" id="{09C14724-1D20-74B9-87B7-01FFCFC2F2FC}"/>
              </a:ext>
            </a:extLst>
          </p:cNvPr>
          <p:cNvSpPr/>
          <p:nvPr/>
        </p:nvSpPr>
        <p:spPr>
          <a:xfrm>
            <a:off x="290730" y="5009560"/>
            <a:ext cx="2884686" cy="1569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District Data &amp; Evidence</a:t>
            </a:r>
          </a:p>
          <a:p>
            <a:pPr marL="171450" indent="-171450">
              <a:buFont typeface="Arial" panose="020B0604020202020204" pitchFamily="34" charset="0"/>
              <a:buChar char="•"/>
            </a:pPr>
            <a:r>
              <a:rPr lang="en-US" sz="1000" dirty="0">
                <a:solidFill>
                  <a:schemeClr val="tx1"/>
                </a:solidFill>
                <a:latin typeface="Aptos Display" panose="020B0004020202020204" pitchFamily="34" charset="0"/>
              </a:rPr>
              <a:t>Aboriginal How Are We Doing Report</a:t>
            </a:r>
          </a:p>
          <a:p>
            <a:pPr marL="171450" indent="-171450">
              <a:buFont typeface="Arial" panose="020B0604020202020204" pitchFamily="34" charset="0"/>
              <a:buChar char="•"/>
            </a:pPr>
            <a:r>
              <a:rPr lang="en-US" sz="1000" dirty="0">
                <a:solidFill>
                  <a:schemeClr val="tx1"/>
                </a:solidFill>
                <a:latin typeface="Aptos Display" panose="020B0004020202020204" pitchFamily="34" charset="0"/>
              </a:rPr>
              <a:t>Local Education Agreement (LEA)</a:t>
            </a:r>
          </a:p>
          <a:p>
            <a:pPr marL="171450" indent="-171450">
              <a:buFont typeface="Arial" panose="020B0604020202020204" pitchFamily="34" charset="0"/>
              <a:buChar char="•"/>
            </a:pPr>
            <a:r>
              <a:rPr lang="en-US" sz="1000" dirty="0">
                <a:solidFill>
                  <a:schemeClr val="tx1"/>
                </a:solidFill>
                <a:latin typeface="Aptos Display" panose="020B0004020202020204" pitchFamily="34" charset="0"/>
              </a:rPr>
              <a:t>Student Learning Survey Grade 4, 7, 10 and 12</a:t>
            </a:r>
          </a:p>
          <a:p>
            <a:pPr marL="171450" indent="-171450">
              <a:buFont typeface="Arial" panose="020B0604020202020204" pitchFamily="34" charset="0"/>
              <a:buChar char="•"/>
            </a:pPr>
            <a:r>
              <a:rPr lang="en-US" sz="1000" dirty="0">
                <a:solidFill>
                  <a:schemeClr val="tx1"/>
                </a:solidFill>
                <a:latin typeface="Aptos Display" panose="020B0004020202020204" pitchFamily="34" charset="0"/>
              </a:rPr>
              <a:t>MDI (Middle Years)</a:t>
            </a:r>
          </a:p>
          <a:p>
            <a:pPr marL="171450" indent="-171450">
              <a:buFont typeface="Arial" panose="020B0604020202020204" pitchFamily="34" charset="0"/>
              <a:buChar char="•"/>
            </a:pPr>
            <a:r>
              <a:rPr lang="en-US" sz="1000" dirty="0">
                <a:solidFill>
                  <a:schemeClr val="tx1"/>
                </a:solidFill>
                <a:latin typeface="Aptos Display" panose="020B0004020202020204" pitchFamily="34" charset="0"/>
              </a:rPr>
              <a:t>Student Learning Survey</a:t>
            </a:r>
          </a:p>
          <a:p>
            <a:pPr marL="171450" indent="-171450">
              <a:buFont typeface="Arial" panose="020B0604020202020204" pitchFamily="34" charset="0"/>
              <a:buChar char="•"/>
            </a:pPr>
            <a:r>
              <a:rPr lang="en-US" sz="1000" dirty="0">
                <a:solidFill>
                  <a:schemeClr val="tx1"/>
                </a:solidFill>
                <a:latin typeface="Aptos Display" panose="020B0004020202020204" pitchFamily="34" charset="0"/>
              </a:rPr>
              <a:t>FSAs</a:t>
            </a:r>
          </a:p>
          <a:p>
            <a:pPr marL="171450" indent="-171450">
              <a:buFont typeface="Arial" panose="020B0604020202020204" pitchFamily="34" charset="0"/>
              <a:buChar char="•"/>
            </a:pPr>
            <a:r>
              <a:rPr lang="en-US" sz="1000" dirty="0">
                <a:solidFill>
                  <a:schemeClr val="tx1"/>
                </a:solidFill>
                <a:latin typeface="Aptos Display" panose="020B0004020202020204" pitchFamily="34" charset="0"/>
              </a:rPr>
              <a:t>Student Voice</a:t>
            </a:r>
          </a:p>
          <a:p>
            <a:endParaRPr lang="en-US" sz="1100" dirty="0">
              <a:solidFill>
                <a:schemeClr val="tx1"/>
              </a:solidFill>
              <a:latin typeface="Aptos Display" panose="020B0004020202020204" pitchFamily="34" charset="0"/>
            </a:endParaRPr>
          </a:p>
        </p:txBody>
      </p:sp>
      <p:pic>
        <p:nvPicPr>
          <p:cNvPr id="17" name="Picture 16">
            <a:extLst>
              <a:ext uri="{FF2B5EF4-FFF2-40B4-BE49-F238E27FC236}">
                <a16:creationId xmlns:a16="http://schemas.microsoft.com/office/drawing/2014/main" id="{CF3B8D32-DAA8-4BBC-A565-F108CF90FC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22573" y="686533"/>
            <a:ext cx="288539" cy="275424"/>
          </a:xfrm>
          <a:prstGeom prst="rect">
            <a:avLst/>
          </a:prstGeom>
        </p:spPr>
      </p:pic>
      <p:sp>
        <p:nvSpPr>
          <p:cNvPr id="2" name="TextBox 1">
            <a:extLst>
              <a:ext uri="{FF2B5EF4-FFF2-40B4-BE49-F238E27FC236}">
                <a16:creationId xmlns:a16="http://schemas.microsoft.com/office/drawing/2014/main" id="{65D5C753-2C3F-CAF9-E0B1-0C12EF049203}"/>
              </a:ext>
            </a:extLst>
          </p:cNvPr>
          <p:cNvSpPr txBox="1"/>
          <p:nvPr/>
        </p:nvSpPr>
        <p:spPr>
          <a:xfrm>
            <a:off x="256547" y="1115471"/>
            <a:ext cx="7674305" cy="400110"/>
          </a:xfrm>
          <a:prstGeom prst="rect">
            <a:avLst/>
          </a:prstGeom>
          <a:noFill/>
        </p:spPr>
        <p:txBody>
          <a:bodyPr wrap="square" rtlCol="0">
            <a:spAutoFit/>
          </a:bodyPr>
          <a:lstStyle/>
          <a:p>
            <a:r>
              <a:rPr lang="en-US" sz="2000" b="1" dirty="0">
                <a:latin typeface="Aptos Display" panose="020B0004020202020204" pitchFamily="34" charset="0"/>
              </a:rPr>
              <a:t>Suwilaawks Community School</a:t>
            </a:r>
            <a:endParaRPr lang="en-US" sz="1200" b="1" dirty="0">
              <a:latin typeface="Aptos Display" panose="020B0004020202020204" pitchFamily="34" charset="0"/>
            </a:endParaRPr>
          </a:p>
        </p:txBody>
      </p:sp>
      <p:pic>
        <p:nvPicPr>
          <p:cNvPr id="4" name="Picture 9">
            <a:extLst>
              <a:ext uri="{FF2B5EF4-FFF2-40B4-BE49-F238E27FC236}">
                <a16:creationId xmlns:a16="http://schemas.microsoft.com/office/drawing/2014/main" id="{F1DC2C6F-C7D1-6985-D1E7-706FA6C7C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9927" y="1131629"/>
            <a:ext cx="1476419" cy="14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0561D466-92B6-5DEE-DFC7-BBFF08DBFE48}"/>
              </a:ext>
            </a:extLst>
          </p:cNvPr>
          <p:cNvSpPr>
            <a:spLocks noChangeArrowheads="1"/>
          </p:cNvSpPr>
          <p:nvPr/>
        </p:nvSpPr>
        <p:spPr bwMode="auto">
          <a:xfrm>
            <a:off x="214118" y="2568073"/>
            <a:ext cx="3764947"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Culturally Responsive Practice</a:t>
            </a:r>
            <a:r>
              <a:rPr kumimoji="0" lang="en-US" altLang="en-US" sz="1100" b="0" i="0" u="none" strike="noStrike" cap="none" normalizeH="0" baseline="0" dirty="0">
                <a:ln>
                  <a:noFill/>
                </a:ln>
                <a:solidFill>
                  <a:schemeClr val="tx1"/>
                </a:solidFill>
                <a:effectLst/>
                <a:latin typeface="Aptos Display" panose="020B0004020202020204" pitchFamily="34" charset="0"/>
              </a:rPr>
              <a:t> – Integrate Indigenous knowledge, local culture, and diverse perspectives in daily learning.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Equitable Supports</a:t>
            </a:r>
            <a:r>
              <a:rPr kumimoji="0" lang="en-US" altLang="en-US" sz="1100" b="0" i="0" u="none" strike="noStrike" cap="none" normalizeH="0" baseline="0" dirty="0">
                <a:ln>
                  <a:noFill/>
                </a:ln>
                <a:solidFill>
                  <a:schemeClr val="tx1"/>
                </a:solidFill>
                <a:effectLst/>
                <a:latin typeface="Aptos Display" panose="020B0004020202020204" pitchFamily="34" charset="0"/>
              </a:rPr>
              <a:t> – Provide timely, individualized academic and social-emotional help so every student can thrive.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Belonging &amp; Identity</a:t>
            </a:r>
            <a:r>
              <a:rPr kumimoji="0" lang="en-US" altLang="en-US" sz="1100" b="0" i="0" u="none" strike="noStrike" cap="none" normalizeH="0" baseline="0" dirty="0">
                <a:ln>
                  <a:noFill/>
                </a:ln>
                <a:solidFill>
                  <a:schemeClr val="tx1"/>
                </a:solidFill>
                <a:effectLst/>
                <a:latin typeface="Aptos Display" panose="020B0004020202020204" pitchFamily="34" charset="0"/>
              </a:rPr>
              <a:t> – Create classrooms where students feel valued, safe, and recognized for who they are.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Family &amp; Community Partnerships</a:t>
            </a:r>
            <a:r>
              <a:rPr kumimoji="0" lang="en-US" altLang="en-US" sz="1100" b="0" i="0" u="none" strike="noStrike" cap="none" normalizeH="0" baseline="0" dirty="0">
                <a:ln>
                  <a:noFill/>
                </a:ln>
                <a:solidFill>
                  <a:schemeClr val="tx1"/>
                </a:solidFill>
                <a:effectLst/>
                <a:latin typeface="Aptos Display" panose="020B0004020202020204" pitchFamily="34" charset="0"/>
              </a:rPr>
              <a:t> – Work with families, Elders, and community groups to strengthen connection and support.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Student Voice &amp; Leadership</a:t>
            </a:r>
            <a:r>
              <a:rPr kumimoji="0" lang="en-US" altLang="en-US" sz="1100" b="0" i="0" u="none" strike="noStrike" cap="none" normalizeH="0" baseline="0" dirty="0">
                <a:ln>
                  <a:noFill/>
                </a:ln>
                <a:solidFill>
                  <a:schemeClr val="tx1"/>
                </a:solidFill>
                <a:effectLst/>
                <a:latin typeface="Aptos Display" panose="020B0004020202020204" pitchFamily="34" charset="0"/>
              </a:rPr>
              <a:t> – Offer meaningful opportunities for students to share ideas, guide activities, and celebrate diversity</a:t>
            </a:r>
            <a:r>
              <a:rPr kumimoji="0" lang="en-US" altLang="en-US" sz="1100" b="0" i="0" u="none" strike="noStrike" cap="none" normalizeH="0" baseline="0" dirty="0">
                <a:ln>
                  <a:noFill/>
                </a:ln>
                <a:solidFill>
                  <a:schemeClr val="tx1"/>
                </a:solidFill>
                <a:effectLst/>
                <a:latin typeface="Arial" panose="020B0604020202020204" pitchFamily="34" charset="0"/>
              </a:rPr>
              <a:t>.</a:t>
            </a:r>
          </a:p>
        </p:txBody>
      </p:sp>
      <p:sp>
        <p:nvSpPr>
          <p:cNvPr id="11" name="Rectangle 2">
            <a:extLst>
              <a:ext uri="{FF2B5EF4-FFF2-40B4-BE49-F238E27FC236}">
                <a16:creationId xmlns:a16="http://schemas.microsoft.com/office/drawing/2014/main" id="{F2F15462-A4C7-6A8A-A7A1-FCC276B0F1F4}"/>
              </a:ext>
            </a:extLst>
          </p:cNvPr>
          <p:cNvSpPr>
            <a:spLocks noChangeArrowheads="1"/>
          </p:cNvSpPr>
          <p:nvPr/>
        </p:nvSpPr>
        <p:spPr bwMode="auto">
          <a:xfrm>
            <a:off x="4093699" y="2701164"/>
            <a:ext cx="495153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Provide WIN Supports</a:t>
            </a:r>
            <a:r>
              <a:rPr kumimoji="0" lang="en-US" altLang="en-US" sz="1200" b="0" i="0" u="none" strike="noStrike" cap="none" normalizeH="0" baseline="0" dirty="0">
                <a:ln>
                  <a:noFill/>
                </a:ln>
                <a:solidFill>
                  <a:schemeClr val="tx1"/>
                </a:solidFill>
                <a:effectLst/>
                <a:latin typeface="Aptos Display" panose="020B0004020202020204" pitchFamily="34" charset="0"/>
              </a:rPr>
              <a:t> – Ensure all learners receive differentiated instruction, targeted interventions, and enrichment.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Support Attendance</a:t>
            </a:r>
            <a:r>
              <a:rPr kumimoji="0" lang="en-US" altLang="en-US" sz="1200" b="0" i="0" u="none" strike="noStrike" cap="none" normalizeH="0" baseline="0" dirty="0">
                <a:ln>
                  <a:noFill/>
                </a:ln>
                <a:solidFill>
                  <a:schemeClr val="tx1"/>
                </a:solidFill>
                <a:effectLst/>
                <a:latin typeface="Aptos Display" panose="020B0004020202020204" pitchFamily="34" charset="0"/>
              </a:rPr>
              <a:t> – Offer individual plans for students missing school, including transportation help, family check-ins, and flexible programming.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Meet Basic Needs</a:t>
            </a:r>
            <a:r>
              <a:rPr kumimoji="0" lang="en-US" altLang="en-US" sz="1200" b="0" i="0" u="none" strike="noStrike" cap="none" normalizeH="0" baseline="0" dirty="0">
                <a:ln>
                  <a:noFill/>
                </a:ln>
                <a:solidFill>
                  <a:schemeClr val="tx1"/>
                </a:solidFill>
                <a:effectLst/>
                <a:latin typeface="Aptos Display" panose="020B0004020202020204" pitchFamily="34" charset="0"/>
              </a:rPr>
              <a:t> – Maintain daily breakfast, snack, and lunch programs and give access to weekend food packs or hygiene kits when needed.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Promote Emotional Well-Being</a:t>
            </a:r>
            <a:r>
              <a:rPr kumimoji="0" lang="en-US" altLang="en-US" sz="1200" b="0" i="0" u="none" strike="noStrike" cap="none" normalizeH="0" baseline="0" dirty="0">
                <a:ln>
                  <a:noFill/>
                </a:ln>
                <a:solidFill>
                  <a:schemeClr val="tx1"/>
                </a:solidFill>
                <a:effectLst/>
                <a:latin typeface="Aptos Display" panose="020B0004020202020204" pitchFamily="34" charset="0"/>
              </a:rPr>
              <a:t> – Create calm corners and offer check-in/check-out mentoring for students needing regulation and support.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Integrate Indigenous Perspectives</a:t>
            </a:r>
            <a:r>
              <a:rPr kumimoji="0" lang="en-US" altLang="en-US" sz="1200" b="0" i="0" u="none" strike="noStrike" cap="none" normalizeH="0" baseline="0" dirty="0">
                <a:ln>
                  <a:noFill/>
                </a:ln>
                <a:solidFill>
                  <a:schemeClr val="tx1"/>
                </a:solidFill>
                <a:effectLst/>
                <a:latin typeface="Aptos Display" panose="020B0004020202020204" pitchFamily="34" charset="0"/>
              </a:rPr>
              <a:t> – Embed Indigenous histories, knowledge, and stories across the curriculum and celebrate them in school-wide read-</a:t>
            </a:r>
            <a:r>
              <a:rPr kumimoji="0" lang="en-US" altLang="en-US" sz="1200" b="0" i="0" u="none" strike="noStrike" cap="none" normalizeH="0" baseline="0" dirty="0" err="1">
                <a:ln>
                  <a:noFill/>
                </a:ln>
                <a:solidFill>
                  <a:schemeClr val="tx1"/>
                </a:solidFill>
                <a:effectLst/>
                <a:latin typeface="Aptos Display" panose="020B0004020202020204" pitchFamily="34" charset="0"/>
              </a:rPr>
              <a:t>alouds</a:t>
            </a:r>
            <a:r>
              <a:rPr kumimoji="0" lang="en-US" altLang="en-US" sz="1200" b="0" i="0" u="none" strike="noStrike" cap="none" normalizeH="0" baseline="0" dirty="0">
                <a:ln>
                  <a:noFill/>
                </a:ln>
                <a:solidFill>
                  <a:schemeClr val="tx1"/>
                </a:solidFill>
                <a:effectLst/>
                <a:latin typeface="Aptos Display" panose="020B00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Strengthen Community Partnerships</a:t>
            </a:r>
            <a:r>
              <a:rPr kumimoji="0" lang="en-US" altLang="en-US" sz="1200" b="0" i="0" u="none" strike="noStrike" cap="none" normalizeH="0" baseline="0" dirty="0">
                <a:ln>
                  <a:noFill/>
                </a:ln>
                <a:solidFill>
                  <a:schemeClr val="tx1"/>
                </a:solidFill>
                <a:effectLst/>
                <a:latin typeface="Aptos Display" panose="020B0004020202020204" pitchFamily="34" charset="0"/>
              </a:rPr>
              <a:t> – Work with local Nations, Elders, and organizations to foster belonging and cultural connection.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Empower Student Voice</a:t>
            </a:r>
            <a:r>
              <a:rPr kumimoji="0" lang="en-US" altLang="en-US" sz="1200" b="0" i="0" u="none" strike="noStrike" cap="none" normalizeH="0" baseline="0" dirty="0">
                <a:ln>
                  <a:noFill/>
                </a:ln>
                <a:solidFill>
                  <a:schemeClr val="tx1"/>
                </a:solidFill>
                <a:effectLst/>
                <a:latin typeface="Aptos Display" panose="020B0004020202020204" pitchFamily="34" charset="0"/>
              </a:rPr>
              <a:t> – Provide leadership opportunities and choice in learning and school events.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Celebrate Diversity</a:t>
            </a:r>
            <a:r>
              <a:rPr kumimoji="0" lang="en-US" altLang="en-US" sz="1200" b="0" i="0" u="none" strike="noStrike" cap="none" normalizeH="0" baseline="0" dirty="0">
                <a:ln>
                  <a:noFill/>
                </a:ln>
                <a:solidFill>
                  <a:schemeClr val="tx1"/>
                </a:solidFill>
                <a:effectLst/>
                <a:latin typeface="Aptos Display" panose="020B0004020202020204" pitchFamily="34" charset="0"/>
              </a:rPr>
              <a:t> – Host activities such as Identity Day, Morning Mingle, WIN jobs, Fine Dining, and student-led clubs (art, Lego, science, cultural dance, outdoor play).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ptos Display" panose="020B0004020202020204" pitchFamily="34" charset="0"/>
              </a:rPr>
              <a:t>Advance Anti-Racism</a:t>
            </a:r>
            <a:r>
              <a:rPr kumimoji="0" lang="en-US" altLang="en-US" sz="1200" b="0" i="0" u="none" strike="noStrike" cap="none" normalizeH="0" baseline="0" dirty="0">
                <a:ln>
                  <a:noFill/>
                </a:ln>
                <a:solidFill>
                  <a:schemeClr val="tx1"/>
                </a:solidFill>
                <a:effectLst/>
                <a:latin typeface="Aptos Display" panose="020B0004020202020204" pitchFamily="34" charset="0"/>
              </a:rPr>
              <a:t> – Implement school-wide initiatives that teach empathy, fairness, and justice, sharing key messages during Morning Mingles</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
        <p:nvSpPr>
          <p:cNvPr id="14" name="Rectangle 4">
            <a:extLst>
              <a:ext uri="{FF2B5EF4-FFF2-40B4-BE49-F238E27FC236}">
                <a16:creationId xmlns:a16="http://schemas.microsoft.com/office/drawing/2014/main" id="{E478BFF2-85CD-1DFC-441E-56A984D5A94D}"/>
              </a:ext>
            </a:extLst>
          </p:cNvPr>
          <p:cNvSpPr>
            <a:spLocks noChangeArrowheads="1"/>
          </p:cNvSpPr>
          <p:nvPr/>
        </p:nvSpPr>
        <p:spPr bwMode="auto">
          <a:xfrm>
            <a:off x="9198882" y="3589421"/>
            <a:ext cx="2492362"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Student Achievement Data</a:t>
            </a:r>
            <a:r>
              <a:rPr kumimoji="0" lang="en-US" altLang="en-US" sz="1200" b="0" i="0" u="none" strike="noStrike" cap="none" normalizeH="0" baseline="0" dirty="0">
                <a:ln>
                  <a:noFill/>
                </a:ln>
                <a:solidFill>
                  <a:schemeClr val="tx1"/>
                </a:solidFill>
                <a:effectLst/>
                <a:latin typeface="Aptos Display" panose="020B0004020202020204" pitchFamily="34" charset="0"/>
              </a:rPr>
              <a:t> </a:t>
            </a:r>
            <a:r>
              <a:rPr kumimoji="0" lang="en-US" altLang="en-US" sz="1200" b="1" i="0" u="none" strike="noStrike" cap="none" normalizeH="0" baseline="0" dirty="0">
                <a:ln>
                  <a:noFill/>
                </a:ln>
                <a:solidFill>
                  <a:schemeClr val="tx1"/>
                </a:solidFill>
                <a:effectLst/>
                <a:latin typeface="Aptos Display" panose="020B0004020202020204" pitchFamily="34" charset="0"/>
              </a:rPr>
              <a:t>Attendance Data</a:t>
            </a:r>
            <a:r>
              <a:rPr kumimoji="0" lang="en-US" altLang="en-US" sz="1200" b="0" i="0" u="none" strike="noStrike" cap="none" normalizeH="0" baseline="0" dirty="0">
                <a:ln>
                  <a:noFill/>
                </a:ln>
                <a:solidFill>
                  <a:schemeClr val="tx1"/>
                </a:solidFill>
                <a:effectLst/>
                <a:latin typeface="Aptos Display" panose="020B0004020202020204" pitchFamily="34" charset="0"/>
              </a:rPr>
              <a:t> – Tracked monthly and paired with interventions such as transportation support and family outreach.</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Participation Rates</a:t>
            </a:r>
            <a:r>
              <a:rPr kumimoji="0" lang="en-US" altLang="en-US" sz="1200" b="0" i="0" u="none" strike="noStrike" cap="none" normalizeH="0" baseline="0" dirty="0">
                <a:ln>
                  <a:noFill/>
                </a:ln>
                <a:solidFill>
                  <a:schemeClr val="tx1"/>
                </a:solidFill>
                <a:effectLst/>
                <a:latin typeface="Aptos Display" panose="020B0004020202020204" pitchFamily="34" charset="0"/>
              </a:rPr>
              <a:t> – Leadership roles, cultural events, and enrichment opportunities.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ptos Display" panose="020B0004020202020204" pitchFamily="34" charset="0"/>
              </a:rPr>
              <a:t>Student &amp; Family Feedback</a:t>
            </a:r>
            <a:r>
              <a:rPr kumimoji="0" lang="en-US" altLang="en-US" sz="1200" b="0" i="0" u="none" strike="noStrike" cap="none" normalizeH="0" baseline="0" dirty="0">
                <a:ln>
                  <a:noFill/>
                </a:ln>
                <a:solidFill>
                  <a:schemeClr val="tx1"/>
                </a:solidFill>
                <a:effectLst/>
                <a:latin typeface="Aptos Display" panose="020B0004020202020204" pitchFamily="34" charset="0"/>
              </a:rPr>
              <a:t> – Surveys on belonging, identity, and barriers to participation.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5336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20000" t="12000" r="20000" b="-4000"/>
          </a:stretch>
        </a:blipFill>
        <a:effectLst/>
      </p:bgPr>
    </p:bg>
    <p:spTree>
      <p:nvGrpSpPr>
        <p:cNvPr id="1" name="">
          <a:extLst>
            <a:ext uri="{FF2B5EF4-FFF2-40B4-BE49-F238E27FC236}">
              <a16:creationId xmlns:a16="http://schemas.microsoft.com/office/drawing/2014/main" id="{851C78FF-E0F5-E360-B0B8-36ED9CC596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0DCCF14-55FF-B4E5-3070-38E62E4BA0C4}"/>
              </a:ext>
            </a:extLst>
          </p:cNvPr>
          <p:cNvSpPr/>
          <p:nvPr/>
        </p:nvSpPr>
        <p:spPr>
          <a:xfrm>
            <a:off x="0" y="623851"/>
            <a:ext cx="12191999" cy="419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7F67042D-5AC6-1EA8-10A0-7593AA66E0BF}"/>
              </a:ext>
            </a:extLst>
          </p:cNvPr>
          <p:cNvSpPr txBox="1"/>
          <p:nvPr/>
        </p:nvSpPr>
        <p:spPr>
          <a:xfrm>
            <a:off x="4264309" y="647707"/>
            <a:ext cx="3756796"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MENTAL HEALTH &amp; WELL-BEING</a:t>
            </a:r>
          </a:p>
        </p:txBody>
      </p:sp>
      <p:sp>
        <p:nvSpPr>
          <p:cNvPr id="23" name="Rectangle 22">
            <a:extLst>
              <a:ext uri="{FF2B5EF4-FFF2-40B4-BE49-F238E27FC236}">
                <a16:creationId xmlns:a16="http://schemas.microsoft.com/office/drawing/2014/main" id="{043E84DF-0013-7626-FD55-3946A5EABC1D}"/>
              </a:ext>
            </a:extLst>
          </p:cNvPr>
          <p:cNvSpPr/>
          <p:nvPr/>
        </p:nvSpPr>
        <p:spPr>
          <a:xfrm>
            <a:off x="4042611" y="2247977"/>
            <a:ext cx="4263899" cy="3946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chemeClr val="accent6"/>
                </a:solidFill>
                <a:latin typeface="Aptos Display" panose="020B0004020202020204" pitchFamily="34" charset="0"/>
              </a:rPr>
              <a:t>School Actions/Strategy</a:t>
            </a:r>
          </a:p>
          <a:p>
            <a:pPr algn="ctr"/>
            <a:r>
              <a:rPr lang="en-US" sz="1200" b="1" dirty="0">
                <a:solidFill>
                  <a:schemeClr val="tx1"/>
                </a:solidFill>
                <a:latin typeface="Aptos Display" panose="020B0004020202020204" pitchFamily="34" charset="0"/>
              </a:rPr>
              <a:t>Mental Health &amp; Well-Being Actions </a:t>
            </a:r>
          </a:p>
          <a:p>
            <a:pPr algn="ctr"/>
            <a:endParaRPr lang="en-US" sz="1200" b="1" dirty="0">
              <a:solidFill>
                <a:schemeClr val="tx1"/>
              </a:solidFill>
              <a:latin typeface="Aptos Display" panose="020B0004020202020204" pitchFamily="34" charset="0"/>
            </a:endParaRPr>
          </a:p>
          <a:p>
            <a:endParaRPr lang="en-US" sz="1200" b="1" dirty="0">
              <a:solidFill>
                <a:schemeClr val="tx1"/>
              </a:solidFill>
              <a:latin typeface="Aptos Display" panose="020B0004020202020204" pitchFamily="34" charset="0"/>
            </a:endParaRPr>
          </a:p>
          <a:p>
            <a:pPr algn="ctr"/>
            <a:endParaRPr lang="en-US" sz="200" dirty="0">
              <a:solidFill>
                <a:schemeClr val="tx1"/>
              </a:solidFill>
              <a:highlight>
                <a:srgbClr val="FFFF00"/>
              </a:highlight>
              <a:latin typeface="Aptos Display" panose="020B0004020202020204" pitchFamily="34" charset="0"/>
            </a:endParaRPr>
          </a:p>
          <a:p>
            <a:pPr algn="ctr"/>
            <a:endParaRPr lang="en-US" sz="1100" dirty="0">
              <a:solidFill>
                <a:schemeClr val="tx1"/>
              </a:solidFill>
            </a:endParaRPr>
          </a:p>
        </p:txBody>
      </p:sp>
      <p:sp>
        <p:nvSpPr>
          <p:cNvPr id="24" name="Rectangle 23">
            <a:extLst>
              <a:ext uri="{FF2B5EF4-FFF2-40B4-BE49-F238E27FC236}">
                <a16:creationId xmlns:a16="http://schemas.microsoft.com/office/drawing/2014/main" id="{0034374F-8577-0612-8D65-861522F2162D}"/>
              </a:ext>
            </a:extLst>
          </p:cNvPr>
          <p:cNvSpPr/>
          <p:nvPr/>
        </p:nvSpPr>
        <p:spPr>
          <a:xfrm>
            <a:off x="9351253" y="3077837"/>
            <a:ext cx="2399214" cy="2430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accent6"/>
                </a:solidFill>
                <a:latin typeface="Aptos Display" panose="020B0004020202020204" pitchFamily="34" charset="0"/>
              </a:rPr>
              <a:t>School Data &amp; Evidence</a:t>
            </a:r>
          </a:p>
          <a:p>
            <a:r>
              <a:rPr lang="en-US" sz="1200" b="1" dirty="0">
                <a:solidFill>
                  <a:schemeClr val="tx1"/>
                </a:solidFill>
                <a:latin typeface="Aptos Display" panose="020B0004020202020204" pitchFamily="34" charset="0"/>
              </a:rPr>
              <a:t>Mental Health &amp; Well Being Measures </a:t>
            </a:r>
          </a:p>
          <a:p>
            <a:endParaRPr lang="en-US" sz="1200" b="1" dirty="0">
              <a:solidFill>
                <a:schemeClr val="tx1"/>
              </a:solidFill>
              <a:latin typeface="Aptos Display" panose="020B0004020202020204" pitchFamily="34" charset="0"/>
            </a:endParaRPr>
          </a:p>
          <a:p>
            <a:endParaRPr lang="en-US" sz="200" b="1" dirty="0">
              <a:solidFill>
                <a:schemeClr val="accent6"/>
              </a:solidFill>
              <a:latin typeface="Aptos Display" panose="020B0004020202020204" pitchFamily="34" charset="0"/>
            </a:endParaRPr>
          </a:p>
          <a:p>
            <a:endParaRPr lang="en-US" sz="1100" dirty="0">
              <a:solidFill>
                <a:schemeClr val="tx1"/>
              </a:solidFill>
            </a:endParaRPr>
          </a:p>
        </p:txBody>
      </p:sp>
      <p:pic>
        <p:nvPicPr>
          <p:cNvPr id="6" name="Picture 5">
            <a:extLst>
              <a:ext uri="{FF2B5EF4-FFF2-40B4-BE49-F238E27FC236}">
                <a16:creationId xmlns:a16="http://schemas.microsoft.com/office/drawing/2014/main" id="{6DF778C4-5223-6CF7-D3F4-3A3C22412CEA}"/>
              </a:ext>
            </a:extLst>
          </p:cNvPr>
          <p:cNvPicPr>
            <a:picLocks noChangeAspect="1"/>
          </p:cNvPicPr>
          <p:nvPr/>
        </p:nvPicPr>
        <p:blipFill>
          <a:blip r:embed="rId3"/>
          <a:stretch>
            <a:fillRect/>
          </a:stretch>
        </p:blipFill>
        <p:spPr>
          <a:xfrm>
            <a:off x="119638" y="56974"/>
            <a:ext cx="4051145" cy="540889"/>
          </a:xfrm>
          <a:prstGeom prst="rect">
            <a:avLst/>
          </a:prstGeom>
        </p:spPr>
      </p:pic>
      <p:sp>
        <p:nvSpPr>
          <p:cNvPr id="9" name="Rectangle 8">
            <a:extLst>
              <a:ext uri="{FF2B5EF4-FFF2-40B4-BE49-F238E27FC236}">
                <a16:creationId xmlns:a16="http://schemas.microsoft.com/office/drawing/2014/main" id="{15842715-8886-6B80-BD47-31A7D98C985C}"/>
              </a:ext>
            </a:extLst>
          </p:cNvPr>
          <p:cNvSpPr/>
          <p:nvPr/>
        </p:nvSpPr>
        <p:spPr>
          <a:xfrm>
            <a:off x="247645" y="1563405"/>
            <a:ext cx="9272282" cy="684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Goal   </a:t>
            </a:r>
            <a:r>
              <a:rPr lang="en-US" sz="1200" dirty="0">
                <a:solidFill>
                  <a:schemeClr val="tx1"/>
                </a:solidFill>
              </a:rPr>
              <a:t>Aligned with CMSD 82’s focus on well-being, Suwilaawks learners will build the confidence to be </a:t>
            </a:r>
            <a:r>
              <a:rPr lang="en-US" sz="1200" b="1" dirty="0">
                <a:solidFill>
                  <a:schemeClr val="tx1"/>
                </a:solidFill>
              </a:rPr>
              <a:t>upstanders</a:t>
            </a:r>
            <a:r>
              <a:rPr lang="en-US" sz="1200" dirty="0">
                <a:solidFill>
                  <a:schemeClr val="tx1"/>
                </a:solidFill>
              </a:rPr>
              <a:t>—speaking and acting for kindness, safety, and inclusion—while taking responsibility for their own health and the well-being of the school community</a:t>
            </a:r>
            <a:endParaRPr lang="en-US" sz="1200" b="1" dirty="0">
              <a:solidFill>
                <a:schemeClr val="tx1"/>
              </a:solidFill>
              <a:latin typeface="Aptos Display" panose="020B0004020202020204" pitchFamily="34" charset="0"/>
            </a:endParaRPr>
          </a:p>
        </p:txBody>
      </p:sp>
      <p:sp>
        <p:nvSpPr>
          <p:cNvPr id="12" name="Rectangle 11">
            <a:extLst>
              <a:ext uri="{FF2B5EF4-FFF2-40B4-BE49-F238E27FC236}">
                <a16:creationId xmlns:a16="http://schemas.microsoft.com/office/drawing/2014/main" id="{48F40431-C530-B6F6-BB7D-3395EB1DC9A4}"/>
              </a:ext>
            </a:extLst>
          </p:cNvPr>
          <p:cNvSpPr/>
          <p:nvPr/>
        </p:nvSpPr>
        <p:spPr>
          <a:xfrm>
            <a:off x="212107" y="4772341"/>
            <a:ext cx="3036702" cy="1789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District Data &amp; Evidence</a:t>
            </a:r>
          </a:p>
          <a:p>
            <a:pPr marL="171450" indent="-171450">
              <a:buFont typeface="Arial" panose="020B0604020202020204" pitchFamily="34" charset="0"/>
              <a:buChar char="•"/>
            </a:pPr>
            <a:r>
              <a:rPr lang="en-US" sz="1200" dirty="0">
                <a:solidFill>
                  <a:schemeClr val="tx1"/>
                </a:solidFill>
                <a:latin typeface="Aptos Display" panose="020B0004020202020204" pitchFamily="34" charset="0"/>
              </a:rPr>
              <a:t>Student Learning Survey Grade 4</a:t>
            </a:r>
          </a:p>
          <a:p>
            <a:pPr marL="171450" indent="-171450">
              <a:buFont typeface="Arial" panose="020B0604020202020204" pitchFamily="34" charset="0"/>
              <a:buChar char="•"/>
            </a:pPr>
            <a:r>
              <a:rPr lang="en-US" sz="1200" dirty="0">
                <a:solidFill>
                  <a:schemeClr val="tx1"/>
                </a:solidFill>
                <a:latin typeface="Aptos Display" panose="020B0004020202020204" pitchFamily="34" charset="0"/>
              </a:rPr>
              <a:t>EDI (Early Years)</a:t>
            </a:r>
          </a:p>
          <a:p>
            <a:pPr marL="171450" indent="-171450">
              <a:buFont typeface="Arial" panose="020B0604020202020204" pitchFamily="34" charset="0"/>
              <a:buChar char="•"/>
            </a:pPr>
            <a:r>
              <a:rPr lang="en-US" sz="1200" dirty="0">
                <a:solidFill>
                  <a:schemeClr val="tx1"/>
                </a:solidFill>
                <a:latin typeface="Aptos Display" panose="020B0004020202020204" pitchFamily="34" charset="0"/>
              </a:rPr>
              <a:t>MDI (Middle Years)</a:t>
            </a:r>
          </a:p>
          <a:p>
            <a:endParaRPr lang="en-US" sz="1600" b="1" dirty="0">
              <a:solidFill>
                <a:schemeClr val="tx1"/>
              </a:solidFill>
              <a:latin typeface="Aptos Display" panose="020B0004020202020204" pitchFamily="34" charset="0"/>
            </a:endParaRPr>
          </a:p>
        </p:txBody>
      </p:sp>
      <p:sp>
        <p:nvSpPr>
          <p:cNvPr id="2" name="Rectangle 1">
            <a:extLst>
              <a:ext uri="{FF2B5EF4-FFF2-40B4-BE49-F238E27FC236}">
                <a16:creationId xmlns:a16="http://schemas.microsoft.com/office/drawing/2014/main" id="{4B2C41C4-0888-3154-C167-EC3FB3BE5B7D}"/>
              </a:ext>
            </a:extLst>
          </p:cNvPr>
          <p:cNvSpPr/>
          <p:nvPr/>
        </p:nvSpPr>
        <p:spPr>
          <a:xfrm>
            <a:off x="247645" y="2085659"/>
            <a:ext cx="2754945" cy="229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ptos Display" panose="020B0004020202020204" pitchFamily="34" charset="0"/>
              </a:rPr>
              <a:t>Objectives</a:t>
            </a:r>
          </a:p>
          <a:p>
            <a:endParaRPr lang="en-US" sz="1600" b="1" dirty="0">
              <a:solidFill>
                <a:schemeClr val="tx1"/>
              </a:solidFill>
              <a:latin typeface="Aptos Display" panose="020B0004020202020204" pitchFamily="34" charset="0"/>
            </a:endParaRPr>
          </a:p>
          <a:p>
            <a:pPr marL="228600" indent="-228600">
              <a:buAutoNum type="arabicPeriod"/>
            </a:pPr>
            <a:r>
              <a:rPr lang="en-US" sz="1100" dirty="0"/>
              <a:t>Create peer support networks and mental health clubs.</a:t>
            </a:r>
            <a:endParaRPr lang="en-US" sz="1100" dirty="0">
              <a:solidFill>
                <a:schemeClr val="tx1"/>
              </a:solidFill>
            </a:endParaRPr>
          </a:p>
        </p:txBody>
      </p:sp>
      <p:pic>
        <p:nvPicPr>
          <p:cNvPr id="17" name="Picture 16">
            <a:extLst>
              <a:ext uri="{FF2B5EF4-FFF2-40B4-BE49-F238E27FC236}">
                <a16:creationId xmlns:a16="http://schemas.microsoft.com/office/drawing/2014/main" id="{9A4F0E7E-DF21-1BF7-48CD-FB3C30DBFAED}"/>
              </a:ext>
            </a:extLst>
          </p:cNvPr>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5">
                    <a14:imgEffect>
                      <a14:saturation sat="66000"/>
                    </a14:imgEffect>
                  </a14:imgLayer>
                </a14:imgProps>
              </a:ext>
            </a:extLst>
          </a:blip>
          <a:srcRect l="13999" t="6232" r="16202" b="16491"/>
          <a:stretch/>
        </p:blipFill>
        <p:spPr>
          <a:xfrm>
            <a:off x="3923630" y="633263"/>
            <a:ext cx="361857" cy="400626"/>
          </a:xfrm>
          <a:prstGeom prst="rect">
            <a:avLst/>
          </a:prstGeom>
          <a:solidFill>
            <a:schemeClr val="accent6"/>
          </a:solidFill>
        </p:spPr>
      </p:pic>
      <p:sp>
        <p:nvSpPr>
          <p:cNvPr id="3" name="TextBox 2">
            <a:extLst>
              <a:ext uri="{FF2B5EF4-FFF2-40B4-BE49-F238E27FC236}">
                <a16:creationId xmlns:a16="http://schemas.microsoft.com/office/drawing/2014/main" id="{2B802574-7FEE-1939-AE76-D5DA11B7A533}"/>
              </a:ext>
            </a:extLst>
          </p:cNvPr>
          <p:cNvSpPr txBox="1"/>
          <p:nvPr/>
        </p:nvSpPr>
        <p:spPr>
          <a:xfrm>
            <a:off x="233231" y="1126017"/>
            <a:ext cx="8062155" cy="400110"/>
          </a:xfrm>
          <a:prstGeom prst="rect">
            <a:avLst/>
          </a:prstGeom>
          <a:noFill/>
        </p:spPr>
        <p:txBody>
          <a:bodyPr wrap="square" rtlCol="0">
            <a:spAutoFit/>
          </a:bodyPr>
          <a:lstStyle/>
          <a:p>
            <a:r>
              <a:rPr lang="en-US" sz="2000" b="1" dirty="0">
                <a:latin typeface="Aptos Display" panose="020B0004020202020204" pitchFamily="34" charset="0"/>
              </a:rPr>
              <a:t>Suwilaawks Community School </a:t>
            </a:r>
            <a:endParaRPr lang="en-US" sz="1200" b="1" dirty="0">
              <a:latin typeface="Aptos Display" panose="020B0004020202020204" pitchFamily="34" charset="0"/>
            </a:endParaRPr>
          </a:p>
        </p:txBody>
      </p:sp>
      <p:pic>
        <p:nvPicPr>
          <p:cNvPr id="7" name="Picture 9">
            <a:extLst>
              <a:ext uri="{FF2B5EF4-FFF2-40B4-BE49-F238E27FC236}">
                <a16:creationId xmlns:a16="http://schemas.microsoft.com/office/drawing/2014/main" id="{8E9E182C-998B-5045-687B-58B49FC905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9927" y="1131629"/>
            <a:ext cx="1476419" cy="14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a:extLst>
              <a:ext uri="{FF2B5EF4-FFF2-40B4-BE49-F238E27FC236}">
                <a16:creationId xmlns:a16="http://schemas.microsoft.com/office/drawing/2014/main" id="{FC21926A-BFE7-A91C-3D0A-41C1111D2310}"/>
              </a:ext>
            </a:extLst>
          </p:cNvPr>
          <p:cNvSpPr>
            <a:spLocks noChangeArrowheads="1"/>
          </p:cNvSpPr>
          <p:nvPr/>
        </p:nvSpPr>
        <p:spPr bwMode="auto">
          <a:xfrm>
            <a:off x="168674" y="2421197"/>
            <a:ext cx="2829194"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Positive Climate</a:t>
            </a:r>
            <a:r>
              <a:rPr kumimoji="0" lang="en-US" altLang="en-US" sz="1100" b="0" i="0" u="none" strike="noStrike" cap="none" normalizeH="0" baseline="0" dirty="0">
                <a:ln>
                  <a:noFill/>
                </a:ln>
                <a:solidFill>
                  <a:schemeClr val="tx1"/>
                </a:solidFill>
                <a:effectLst/>
                <a:latin typeface="Aptos Display" panose="020B0004020202020204" pitchFamily="34" charset="0"/>
              </a:rPr>
              <a:t> – Build classrooms where students feel safe, valued, and connected.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Student Agency</a:t>
            </a:r>
            <a:r>
              <a:rPr kumimoji="0" lang="en-US" altLang="en-US" sz="1100" b="0" i="0" u="none" strike="noStrike" cap="none" normalizeH="0" baseline="0" dirty="0">
                <a:ln>
                  <a:noFill/>
                </a:ln>
                <a:solidFill>
                  <a:schemeClr val="tx1"/>
                </a:solidFill>
                <a:effectLst/>
                <a:latin typeface="Aptos Display" panose="020B0004020202020204" pitchFamily="34" charset="0"/>
              </a:rPr>
              <a:t> – Help students identify as upstanders who support peers and contribute to a kind, respectful environment.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Social–Emotional Growth</a:t>
            </a:r>
            <a:r>
              <a:rPr kumimoji="0" lang="en-US" altLang="en-US" sz="1100" b="0" i="0" u="none" strike="noStrike" cap="none" normalizeH="0" baseline="0" dirty="0">
                <a:ln>
                  <a:noFill/>
                </a:ln>
                <a:solidFill>
                  <a:schemeClr val="tx1"/>
                </a:solidFill>
                <a:effectLst/>
                <a:latin typeface="Aptos Display" panose="020B0004020202020204" pitchFamily="34" charset="0"/>
              </a:rPr>
              <a:t> – Strengthen skills for self-regulation, empathy, and conflict resolution.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Healthy Living</a:t>
            </a:r>
            <a:r>
              <a:rPr kumimoji="0" lang="en-US" altLang="en-US" sz="1100" b="0" i="0" u="none" strike="noStrike" cap="none" normalizeH="0" baseline="0" dirty="0">
                <a:ln>
                  <a:noFill/>
                </a:ln>
                <a:solidFill>
                  <a:schemeClr val="tx1"/>
                </a:solidFill>
                <a:effectLst/>
                <a:latin typeface="Aptos Display" panose="020B0004020202020204" pitchFamily="34" charset="0"/>
              </a:rPr>
              <a:t> – Encourage daily physical activity, outdoor play, and nutritious choices.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tx1"/>
                </a:solidFill>
                <a:effectLst/>
                <a:latin typeface="Aptos Display" panose="020B0004020202020204" pitchFamily="34" charset="0"/>
              </a:rPr>
              <a:t>Family &amp; Community Connection</a:t>
            </a:r>
            <a:r>
              <a:rPr kumimoji="0" lang="en-US" altLang="en-US" sz="1100" b="0" i="0" u="none" strike="noStrike" cap="none" normalizeH="0" baseline="0" dirty="0">
                <a:ln>
                  <a:noFill/>
                </a:ln>
                <a:solidFill>
                  <a:schemeClr val="tx1"/>
                </a:solidFill>
                <a:effectLst/>
                <a:latin typeface="Aptos Display" panose="020B0004020202020204" pitchFamily="34" charset="0"/>
              </a:rPr>
              <a:t> – Partner with families and local organizations to support whole-child well-being.</a:t>
            </a:r>
          </a:p>
        </p:txBody>
      </p:sp>
      <p:sp>
        <p:nvSpPr>
          <p:cNvPr id="11" name="Rectangle 2">
            <a:extLst>
              <a:ext uri="{FF2B5EF4-FFF2-40B4-BE49-F238E27FC236}">
                <a16:creationId xmlns:a16="http://schemas.microsoft.com/office/drawing/2014/main" id="{11245605-AB7F-3259-14B5-4991AA97CB8A}"/>
              </a:ext>
            </a:extLst>
          </p:cNvPr>
          <p:cNvSpPr>
            <a:spLocks noChangeArrowheads="1"/>
          </p:cNvSpPr>
          <p:nvPr/>
        </p:nvSpPr>
        <p:spPr bwMode="auto">
          <a:xfrm>
            <a:off x="3708719" y="2932549"/>
            <a:ext cx="526246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Provide Tier 1 universal supports (Zones of Regulation, trauma-informed lens, growth mindset) and Tier 2/3 interventions for students who need additional help.</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Embed literacy within SEL (Social Emotional Learning) so students can read, write, and talk about kindness, identity, and self-regulation.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Promote student leadership and voice through Morning Mingle, learner-led initiatives, and the Road to Kindness program.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Ensure daily physical activity (minimum 30 minutes), expanded play, and outdoor learning opportunities.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Offer nutrition and wellness supports—breakfast, lunch, snacks, before/after-school clubs, and daily soft starts.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Foster belonging through school traditions such as Fine Dining Fridays, student led clubs,  Academies, and schoolwide read-</a:t>
            </a:r>
            <a:r>
              <a:rPr kumimoji="0" lang="en-US" altLang="en-US" sz="1200" i="0" u="none" strike="noStrike" cap="none" normalizeH="0" baseline="0" dirty="0" err="1">
                <a:ln>
                  <a:noFill/>
                </a:ln>
                <a:solidFill>
                  <a:schemeClr val="tx1"/>
                </a:solidFill>
                <a:effectLst/>
                <a:latin typeface="Aptos Display" panose="020B0004020202020204" pitchFamily="34" charset="0"/>
              </a:rPr>
              <a:t>alouds</a:t>
            </a:r>
            <a:r>
              <a:rPr kumimoji="0" lang="en-US" altLang="en-US" sz="1200" i="0" u="none" strike="noStrike" cap="none" normalizeH="0" baseline="0" dirty="0">
                <a:ln>
                  <a:noFill/>
                </a:ln>
                <a:solidFill>
                  <a:schemeClr val="tx1"/>
                </a:solidFill>
                <a:effectLst/>
                <a:latin typeface="Aptos Display" panose="020B0004020202020204" pitchFamily="34" charset="0"/>
              </a:rPr>
              <a:t> that reinforce empathy and social-emotional learning themes.</a:t>
            </a:r>
          </a:p>
        </p:txBody>
      </p:sp>
      <p:sp>
        <p:nvSpPr>
          <p:cNvPr id="13" name="Rectangle 3">
            <a:extLst>
              <a:ext uri="{FF2B5EF4-FFF2-40B4-BE49-F238E27FC236}">
                <a16:creationId xmlns:a16="http://schemas.microsoft.com/office/drawing/2014/main" id="{66B8461B-CB02-0956-C77D-BF1AECF20847}"/>
              </a:ext>
            </a:extLst>
          </p:cNvPr>
          <p:cNvSpPr>
            <a:spLocks noChangeArrowheads="1"/>
          </p:cNvSpPr>
          <p:nvPr/>
        </p:nvSpPr>
        <p:spPr bwMode="auto">
          <a:xfrm>
            <a:off x="9166410" y="3780166"/>
            <a:ext cx="26421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Student Core Competency Reflections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Student Voice &amp; Choice Surveys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err="1">
                <a:ln>
                  <a:noFill/>
                </a:ln>
                <a:solidFill>
                  <a:schemeClr val="tx1"/>
                </a:solidFill>
                <a:effectLst/>
                <a:latin typeface="Aptos Display" panose="020B0004020202020204" pitchFamily="34" charset="0"/>
              </a:rPr>
              <a:t>Behaviour</a:t>
            </a:r>
            <a:r>
              <a:rPr kumimoji="0" lang="en-US" altLang="en-US" sz="1200" i="0" u="none" strike="noStrike" cap="none" normalizeH="0" baseline="0" dirty="0">
                <a:ln>
                  <a:noFill/>
                </a:ln>
                <a:solidFill>
                  <a:schemeClr val="tx1"/>
                </a:solidFill>
                <a:effectLst/>
                <a:latin typeface="Aptos Display" panose="020B0004020202020204" pitchFamily="34" charset="0"/>
              </a:rPr>
              <a:t> Data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Attendance Data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Participation Records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solidFill>
                  <a:schemeClr val="tx1"/>
                </a:solidFill>
                <a:effectLst/>
                <a:latin typeface="Aptos Display" panose="020B0004020202020204" pitchFamily="34" charset="0"/>
              </a:rPr>
              <a:t>Family &amp; Community Feedback</a:t>
            </a:r>
          </a:p>
        </p:txBody>
      </p:sp>
    </p:spTree>
    <p:extLst>
      <p:ext uri="{BB962C8B-B14F-4D97-AF65-F5344CB8AC3E}">
        <p14:creationId xmlns:p14="http://schemas.microsoft.com/office/powerpoint/2010/main" val="1890924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FA9F3C48974047A9B6C8BBA59CEB7E" ma:contentTypeVersion="11" ma:contentTypeDescription="Create a new document." ma:contentTypeScope="" ma:versionID="071dba89f56b6dc93b6a1c9960ef269e">
  <xsd:schema xmlns:xsd="http://www.w3.org/2001/XMLSchema" xmlns:xs="http://www.w3.org/2001/XMLSchema" xmlns:p="http://schemas.microsoft.com/office/2006/metadata/properties" xmlns:ns2="928a1279-e4d8-4693-bbff-7209efd9f1a0" xmlns:ns3="5b6b0dba-89a0-4d6e-89a6-c305fc05013e" targetNamespace="http://schemas.microsoft.com/office/2006/metadata/properties" ma:root="true" ma:fieldsID="55f74288b1739de363f91fcb54f34a45" ns2:_="" ns3:_="">
    <xsd:import namespace="928a1279-e4d8-4693-bbff-7209efd9f1a0"/>
    <xsd:import namespace="5b6b0dba-89a0-4d6e-89a6-c305fc0501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8a1279-e4d8-4693-bbff-7209efd9f1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566be50-d797-45d1-b002-cdd72d45a40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6b0dba-89a0-4d6e-89a6-c305fc05013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82d2c03-3833-4560-b275-fdaca5b1c3c7}" ma:internalName="TaxCatchAll" ma:showField="CatchAllData" ma:web="5b6b0dba-89a0-4d6e-89a6-c305fc0501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6b0dba-89a0-4d6e-89a6-c305fc05013e" xsi:nil="true"/>
    <lcf76f155ced4ddcb4097134ff3c332f xmlns="928a1279-e4d8-4693-bbff-7209efd9f1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2DC6D32-9C5D-4D08-9BB7-B1BA8FC21583}"/>
</file>

<file path=customXml/itemProps2.xml><?xml version="1.0" encoding="utf-8"?>
<ds:datastoreItem xmlns:ds="http://schemas.openxmlformats.org/officeDocument/2006/customXml" ds:itemID="{6E916349-5E79-4253-9606-BD0ABF8496B6}"/>
</file>

<file path=customXml/itemProps3.xml><?xml version="1.0" encoding="utf-8"?>
<ds:datastoreItem xmlns:ds="http://schemas.openxmlformats.org/officeDocument/2006/customXml" ds:itemID="{B018F66D-8B61-4089-8C0C-5C74DD9A6C51}"/>
</file>

<file path=docProps/app.xml><?xml version="1.0" encoding="utf-8"?>
<Properties xmlns="http://schemas.openxmlformats.org/officeDocument/2006/extended-properties" xmlns:vt="http://schemas.openxmlformats.org/officeDocument/2006/docPropsVTypes">
  <TotalTime>7786</TotalTime>
  <Words>1880</Words>
  <Application>Microsoft Office PowerPoint</Application>
  <PresentationFormat>Widescreen</PresentationFormat>
  <Paragraphs>147</Paragraphs>
  <Slides>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Aptos</vt:lpstr>
      <vt:lpstr>Aptos Display</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Rubio</dc:creator>
  <cp:lastModifiedBy>Pamela Kawinsky</cp:lastModifiedBy>
  <cp:revision>39</cp:revision>
  <cp:lastPrinted>2025-07-14T17:04:26Z</cp:lastPrinted>
  <dcterms:created xsi:type="dcterms:W3CDTF">2021-06-07T17:31:30Z</dcterms:created>
  <dcterms:modified xsi:type="dcterms:W3CDTF">2025-11-02T19:35:28Z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0x01010054FA9F3C48974047A9B6C8BBA59CEB7E</vt:lpwstr>
  </property>
  <property fmtid="{D5CDD505-2E9C-101B-9397-08002B2CF9AE}" pid="3" name="Order">
    <vt:lpwstr>240100.000000000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