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66" r:id="rId3"/>
    <p:sldId id="268" r:id="rId4"/>
    <p:sldId id="267" r:id="rId5"/>
    <p:sldId id="269" r:id="rId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an" initials="R" lastIdx="1" clrIdx="0">
    <p:extLst>
      <p:ext uri="{19B8F6BF-5375-455C-9EA6-DF929625EA0E}">
        <p15:presenceInfo xmlns:p15="http://schemas.microsoft.com/office/powerpoint/2012/main" userId="S::Rohan_Arul@sd33.bc.ca::368aa7cc-3a5f-450e-9dc4-c7deba13de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9ED"/>
    <a:srgbClr val="33CC33"/>
    <a:srgbClr val="800000"/>
    <a:srgbClr val="F5A706"/>
    <a:srgbClr val="6699FF"/>
    <a:srgbClr val="CC66FF"/>
    <a:srgbClr val="9966FF"/>
    <a:srgbClr val="E2B833"/>
    <a:srgbClr val="E77204"/>
    <a:srgbClr val="E43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E0D06E7-FB82-4AAD-9BB5-7E24C2373678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E74FDF7-8B7E-47EE-A293-336F7D62B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3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DA6D-CC55-4EB2-ABB3-6D984A81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B6A37-F235-45A3-8670-97066F300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4BEC7-30F1-4A69-A26C-F4C6637C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A0F7-347A-4EB5-AB30-A9E12F3F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F288-8277-4CAF-B8A7-CFFEDDE1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0E58-98E7-429E-AE6C-3691C240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AF784-29F3-4274-8734-0AEE762D9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EA7FA-7F7D-429A-B7D9-C8AF0FBBA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F61A8-4076-4251-AF96-1FAA8858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7AF7-A512-49F4-B84D-FD856A2A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B1BA-48E9-4477-B60E-07D98AC7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7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5FCF-8104-45C9-B7F3-016057D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E8430-E9F9-4AB9-A283-83348D7D8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94AC-E946-4621-80EA-B745788D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5E0E-314C-4559-9076-48FAB7A6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1C97-A55C-4543-B50A-5AE71822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A23B5-BABA-4BFC-B3CF-3D0FC4C26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D01EB-B29D-4723-AB65-45E96422B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DBE3-E192-4AD3-9020-633F27F5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D5EF-87CF-48D8-A550-3795ADFC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B122-CA60-4F4A-A946-B2BAE15B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D159-C15E-4951-8141-FAAB1E95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F81E-CAC1-4F9B-8108-504CABF5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1D60-5E8F-4F3D-B0CF-4A3E2757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01675-D2A7-4C14-A4AE-AC611C30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1DCC6-1C9E-45B4-98B6-C36CE666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4ECE-5BA7-4404-AEF6-F1C8F523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9C6C-607E-4966-B3F7-732AED50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AEC5D-1808-47A6-9D9D-BEB96C9C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2E6C0-A340-4C01-9CF5-A1F6943C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02E9-5530-4D79-94A9-29C1FC32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51BC-390F-4D31-9EFE-7EEB611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C5C8-C638-427D-97E5-152979093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AEC31-2555-403C-B0EC-F8E2B438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0F7B-29BF-47D1-BC6F-AD4A92AF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D90B4-B2B7-4A03-A4BE-AE1DDDD6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269BB-282C-4CFB-B503-1AAFF2E9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C1CB-4795-4CE9-89E6-CEC13C2C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C9DB8-74A2-449C-8FEA-79BD3CC5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112E-A0F8-4910-9307-645F5E1AA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B5728-316C-4E5D-A493-3DE8E7A43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D1F0D-15A3-480A-835F-928E2ABEA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1B3F7-E9AD-45B0-BC51-1D749D8A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CFAA0-5198-4658-8AE3-25FF27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7047-A97B-48D9-AEAC-6BFC29B4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0880-46E3-4B9B-BFF6-528B8A01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D4050-79D8-4115-B44A-DD780215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7A38F-9F94-4760-9332-0F3C81BD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A5E8D-0C2E-49A7-8B44-B1F21C08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6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55CF-00C9-9346-F85F-F47A5782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4" y="495300"/>
            <a:ext cx="7829551" cy="5305426"/>
          </a:xfr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84EA5-7962-CDD1-64AD-B3905650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27FA6-98B2-C721-9CC4-4A95F52D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B8132-4B94-F446-D912-F1E8A32C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E191-D561-45E5-AB13-2B5ED143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26C6-DFB6-48EE-9C25-1B2929E2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8C740-C109-4F86-9B48-A0D57941E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EA6F5-7495-4F56-8C04-926B4C27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BDE65-61C6-4A5F-B249-FBE3FBAE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0FA0-DDBE-444E-ABCB-47DBF940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l="18000" t="23000" r="18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81709-A4F7-400B-A5D8-D7DDFB20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26233-7D55-4481-9BDA-134F1A12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1A5F-2FB8-426D-9BA1-2D6ABB8D1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D5A8-5C4E-4DA0-8518-96E3CE629E3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403A-AE9D-4A38-8ECE-D69859AA5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6D79-10A4-4335-B199-520DED29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F420-37A5-4CB0-AE1B-FF6DF4CE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11000" t="-9000" r="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7CF42-46B9-1B8D-E833-AFC568BFC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6A42281-F022-4F5C-B4A3-37ACE36125B9}"/>
              </a:ext>
            </a:extLst>
          </p:cNvPr>
          <p:cNvSpPr/>
          <p:nvPr/>
        </p:nvSpPr>
        <p:spPr>
          <a:xfrm>
            <a:off x="249917" y="385696"/>
            <a:ext cx="3261486" cy="6748780"/>
          </a:xfrm>
          <a:custGeom>
            <a:avLst/>
            <a:gdLst/>
            <a:ahLst/>
            <a:cxnLst/>
            <a:rect l="l" t="t" r="r" b="b"/>
            <a:pathLst>
              <a:path w="2819400" h="6748780">
                <a:moveTo>
                  <a:pt x="0" y="6748271"/>
                </a:moveTo>
                <a:lnTo>
                  <a:pt x="2819400" y="6748271"/>
                </a:lnTo>
                <a:lnTo>
                  <a:pt x="2819400" y="0"/>
                </a:lnTo>
                <a:lnTo>
                  <a:pt x="0" y="0"/>
                </a:lnTo>
                <a:lnTo>
                  <a:pt x="0" y="6748271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1B59C9F-A276-ED52-4C26-69052195A46C}"/>
              </a:ext>
            </a:extLst>
          </p:cNvPr>
          <p:cNvSpPr txBox="1"/>
          <p:nvPr/>
        </p:nvSpPr>
        <p:spPr>
          <a:xfrm>
            <a:off x="895884" y="4295446"/>
            <a:ext cx="10400231" cy="126380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spcBef>
                <a:spcPts val="735"/>
              </a:spcBef>
            </a:pPr>
            <a:r>
              <a:rPr lang="en-US"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Theme &amp; A </a:t>
            </a:r>
            <a:r>
              <a:rPr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Statement</a:t>
            </a:r>
            <a:r>
              <a:rPr sz="2000" b="1" i="1" spc="-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000" b="1" i="1" spc="-5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2000" b="1" i="1" dirty="0">
                <a:solidFill>
                  <a:srgbClr val="800000"/>
                </a:solidFill>
                <a:latin typeface="Calibri"/>
                <a:cs typeface="Calibri"/>
              </a:rPr>
              <a:t>bo</a:t>
            </a:r>
            <a:r>
              <a:rPr lang="en-US" sz="2000" b="1" i="1" dirty="0">
                <a:solidFill>
                  <a:srgbClr val="800000"/>
                </a:solidFill>
                <a:latin typeface="Calibri"/>
                <a:cs typeface="Calibri"/>
              </a:rPr>
              <a:t>u</a:t>
            </a:r>
            <a:r>
              <a:rPr sz="2000" b="1" i="1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sz="2000" b="1" i="1" spc="-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Learning</a:t>
            </a:r>
            <a:r>
              <a:rPr lang="en-US" sz="2000" b="1" i="1" spc="-1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lang="en-US" sz="2000" b="1" i="1" spc="-10" dirty="0">
                <a:solidFill>
                  <a:srgbClr val="800000"/>
                </a:solidFill>
                <a:cs typeface="Calibri"/>
              </a:rPr>
              <a:t> </a:t>
            </a:r>
            <a:r>
              <a:rPr lang="en-US" sz="2000" b="1" i="1" spc="-10" dirty="0">
                <a:cs typeface="Calibri"/>
              </a:rPr>
              <a:t>Our learners are cooperative, diverse, inclusive, kind, caring, and take responsibility for themselves, contributing</a:t>
            </a:r>
            <a:r>
              <a:rPr lang="en-CA" dirty="0"/>
              <a:t> </a:t>
            </a:r>
            <a:r>
              <a:rPr lang="en-CA" b="1" dirty="0"/>
              <a:t>positively to the class and school community. We will be focusing on: Social Awareness, Responsible Decision Making, Relationship Building, and Self-Management</a:t>
            </a:r>
            <a:r>
              <a:rPr lang="en-CA" dirty="0"/>
              <a:t>. </a:t>
            </a:r>
            <a:endParaRPr lang="en-US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12447D5-A7E5-FCFF-DC7E-380F00DACF34}"/>
              </a:ext>
            </a:extLst>
          </p:cNvPr>
          <p:cNvSpPr txBox="1"/>
          <p:nvPr/>
        </p:nvSpPr>
        <p:spPr>
          <a:xfrm>
            <a:off x="3346196" y="3074365"/>
            <a:ext cx="159194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4711A-6F9F-DA58-ABEB-964C32047ADF}"/>
              </a:ext>
            </a:extLst>
          </p:cNvPr>
          <p:cNvSpPr txBox="1"/>
          <p:nvPr/>
        </p:nvSpPr>
        <p:spPr>
          <a:xfrm>
            <a:off x="1781581" y="511871"/>
            <a:ext cx="8460768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u="sng" dirty="0">
                <a:latin typeface="Aptos Display" panose="020B0004020202020204" pitchFamily="34" charset="0"/>
              </a:rPr>
              <a:t>2025-2026 School Growth Plan</a:t>
            </a:r>
            <a:endParaRPr lang="en-US" sz="3600" b="1" u="sng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algn="l"/>
            <a:endParaRPr lang="en-US" sz="36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School &amp; Location:  </a:t>
            </a:r>
            <a:r>
              <a:rPr lang="en-US" sz="2800" b="1" dirty="0">
                <a:highlight>
                  <a:srgbClr val="FFFF00"/>
                </a:highlight>
                <a:latin typeface="Aptos Display" panose="020B0004020202020204" pitchFamily="34" charset="0"/>
              </a:rPr>
              <a:t>Nechako School</a:t>
            </a:r>
            <a:endParaRPr lang="en-US" sz="2800" dirty="0">
              <a:latin typeface="Aptos Display" panose="020B0004020202020204" pitchFamily="34" charset="0"/>
            </a:endParaRPr>
          </a:p>
          <a:p>
            <a:pPr algn="l"/>
            <a:endParaRPr lang="en-US" sz="20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Principal:  </a:t>
            </a:r>
            <a:r>
              <a:rPr lang="en-US" sz="2800" b="1" dirty="0">
                <a:highlight>
                  <a:srgbClr val="FFFF00"/>
                </a:highlight>
                <a:latin typeface="Aptos Display" panose="020B0004020202020204" pitchFamily="34" charset="0"/>
              </a:rPr>
              <a:t>Mr. David Mills</a:t>
            </a:r>
            <a:r>
              <a:rPr lang="en-US" sz="2800" b="1" dirty="0">
                <a:latin typeface="Aptos Display" panose="020B0004020202020204" pitchFamily="34" charset="0"/>
              </a:rPr>
              <a:t>  and Ms. Cori Boguski, VP</a:t>
            </a:r>
          </a:p>
          <a:p>
            <a:pPr algn="l"/>
            <a:endParaRPr lang="en-US" sz="2000" b="1" dirty="0">
              <a:latin typeface="Aptos Display" panose="020B0004020202020204" pitchFamily="34" charset="0"/>
            </a:endParaRPr>
          </a:p>
          <a:p>
            <a:pPr algn="l"/>
            <a:r>
              <a:rPr lang="en-US" sz="2800" b="1" dirty="0">
                <a:latin typeface="Aptos Display" panose="020B0004020202020204" pitchFamily="34" charset="0"/>
              </a:rPr>
              <a:t>Issue Date:  </a:t>
            </a:r>
            <a:r>
              <a:rPr lang="en-US" sz="2800" b="1" dirty="0">
                <a:highlight>
                  <a:srgbClr val="FFFF00"/>
                </a:highlight>
                <a:latin typeface="Aptos Display" panose="020B0004020202020204" pitchFamily="34" charset="0"/>
              </a:rPr>
              <a:t>Oct.24/25</a:t>
            </a:r>
            <a:endParaRPr lang="en-US" sz="2800" dirty="0">
              <a:highlight>
                <a:srgbClr val="FFFF00"/>
              </a:highlight>
              <a:latin typeface="Aptos Display" panose="020B0004020202020204" pitchFamily="34" charset="0"/>
            </a:endParaRPr>
          </a:p>
          <a:p>
            <a:pPr algn="l"/>
            <a:endParaRPr lang="en-US" sz="2400" b="1" dirty="0"/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355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C116C-D014-F766-8564-F648C12A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4CB1B0-8240-803D-1070-61E9ECBDBD62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E43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686A9-191C-F8FA-6F94-604A899C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97" y="695324"/>
            <a:ext cx="333071" cy="275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85659-22BA-6393-0E70-AFB60B50B8A5}"/>
              </a:ext>
            </a:extLst>
          </p:cNvPr>
          <p:cNvSpPr txBox="1"/>
          <p:nvPr/>
        </p:nvSpPr>
        <p:spPr>
          <a:xfrm>
            <a:off x="5522910" y="661149"/>
            <a:ext cx="333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LITERACY GOAL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20B47-1703-B00F-0092-DA781713D98B}"/>
              </a:ext>
            </a:extLst>
          </p:cNvPr>
          <p:cNvSpPr/>
          <p:nvPr/>
        </p:nvSpPr>
        <p:spPr>
          <a:xfrm>
            <a:off x="2884123" y="2683239"/>
            <a:ext cx="6151996" cy="3550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E43C2F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Literacy Actions here:</a:t>
            </a:r>
          </a:p>
          <a:p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Examine Acadience data with the team and establish a documented plan to support.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-Work with Literacy teachers in the development of a system of support for all students in yellow and red areas  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  in Acadience.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-Pre-reading strategies like surveying and predicting.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-Active reading techniques such as questioning, summarizing, and visualizing, and post-reading activities like reviewing, extending the story, and discussing a book's themes.</a:t>
            </a:r>
          </a:p>
          <a:p>
            <a:pPr marL="171450" indent="-171450">
              <a:buFontTx/>
              <a:buChar char="-"/>
            </a:pPr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-Engage children  hands-on activities, using magnetic letters or literacy games, and literacy centers.</a:t>
            </a:r>
          </a:p>
          <a:p>
            <a:pPr marL="228600" indent="-228600">
              <a:buFont typeface="+mj-lt"/>
              <a:buAutoNum type="arabicPeriod"/>
            </a:pPr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-Increased access to Tier 2 supports to enhance learning.</a:t>
            </a:r>
          </a:p>
          <a:p>
            <a:pPr marL="228600" indent="-228600">
              <a:buFont typeface="+mj-lt"/>
              <a:buAutoNum type="arabicPeriod"/>
            </a:pPr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-Implement the use of Empower for Tier 3 intervention.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-Adjust individual grouping based on Acadience results.</a:t>
            </a:r>
          </a:p>
          <a:p>
            <a:pPr marL="228600" indent="-228600">
              <a:buFont typeface="+mj-lt"/>
              <a:buAutoNum type="arabicPeriod"/>
            </a:pPr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pre-reading strategies like surveying and predicting, active reading techniques such as questioning, summarizing, and visualizing, and post-reading activities like reviewing, extending the story, and discussing a book's themes. Engaging children with hands-on activities, such as builds foundational skills. </a:t>
            </a: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rgbClr val="E43C2F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C25218-56BD-8A9E-531D-B66BA692F8FB}"/>
              </a:ext>
            </a:extLst>
          </p:cNvPr>
          <p:cNvSpPr/>
          <p:nvPr/>
        </p:nvSpPr>
        <p:spPr>
          <a:xfrm>
            <a:off x="9412932" y="2751605"/>
            <a:ext cx="2360561" cy="30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E43C2F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Literacy Measures here: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FSA Grade 4</a:t>
            </a:r>
          </a:p>
          <a:p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Acadience Data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Student Self Assessments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Individual Education Plans (IEPs) (as applicable)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ptos Display" panose="020B0004020202020204" pitchFamily="34" charset="0"/>
              </a:rPr>
              <a:t>Multi-Tiered System Support (MTSS)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rgbClr val="E43C2F"/>
              </a:solidFill>
              <a:latin typeface="Aptos Display" panose="020B0004020202020204" pitchFamily="34" charset="0"/>
            </a:endParaRPr>
          </a:p>
          <a:p>
            <a:endParaRPr lang="en-US" sz="2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BFDB-2998-65F9-7EC9-A645F4CC5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8" y="75636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FA75B-640E-D4F0-EF80-48C0B874B52B}"/>
              </a:ext>
            </a:extLst>
          </p:cNvPr>
          <p:cNvSpPr/>
          <p:nvPr/>
        </p:nvSpPr>
        <p:spPr>
          <a:xfrm>
            <a:off x="247646" y="1864803"/>
            <a:ext cx="8788473" cy="886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F0000"/>
                </a:solidFill>
                <a:latin typeface="Aptos Display" panose="020B0004020202020204" pitchFamily="34" charset="0"/>
              </a:rPr>
              <a:t>Goal</a:t>
            </a: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Abadi" panose="020F0502020204030204" pitchFamily="34" charset="0"/>
              </a:rPr>
              <a:t>In Literacy, we’ve identified 10 students who are below grade level, approximately at the 9</a:t>
            </a:r>
            <a:r>
              <a:rPr lang="en-US" sz="1200" baseline="30000" dirty="0">
                <a:solidFill>
                  <a:schemeClr val="tx1"/>
                </a:solidFill>
                <a:latin typeface="Abadi" panose="020F0502020204030204" pitchFamily="34" charset="0"/>
              </a:rPr>
              <a:t>th</a:t>
            </a:r>
            <a:r>
              <a:rPr lang="en-US" sz="1200" dirty="0">
                <a:solidFill>
                  <a:schemeClr val="tx1"/>
                </a:solidFill>
                <a:latin typeface="Abadi" panose="020F0502020204030204" pitchFamily="34" charset="0"/>
              </a:rPr>
              <a:t>-24th percentile. Our goal is for them to progress to the 40-50 percentile range in oral fluency as measured by the Acadience Assessment tool. All students will be immersed in </a:t>
            </a:r>
            <a:r>
              <a:rPr lang="en-US" sz="1200" dirty="0">
                <a:solidFill>
                  <a:schemeClr val="tx1"/>
                </a:solidFill>
                <a:highlight>
                  <a:srgbClr val="FDF9ED"/>
                </a:highlight>
                <a:latin typeface="Abadi" panose="020F0502020204030204" pitchFamily="34" charset="0"/>
              </a:rPr>
              <a:t>foundational skills like phonemic awareness, phonics, vocabulary, fluency, and comprehension for reading and while also developing critical thinking, communication, and a love for lifelong learning.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91CFD-6EE2-C259-F38A-34AFC1F0BE2A}"/>
              </a:ext>
            </a:extLst>
          </p:cNvPr>
          <p:cNvSpPr/>
          <p:nvPr/>
        </p:nvSpPr>
        <p:spPr>
          <a:xfrm>
            <a:off x="247646" y="2644847"/>
            <a:ext cx="2074048" cy="223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F0000"/>
                </a:solidFill>
                <a:latin typeface="Aptos Display" panose="020B0004020202020204" pitchFamily="34" charset="0"/>
              </a:rPr>
              <a:t>Objectives: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We will use progress monitoring to assess and report and adjust our as needed to meet individual goals.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-Support new teachers with the implementation of UFLI and the use of Acadience as a K-6 Screener.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We use Acadience Data to drive instruction.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6AE9E-63C3-D071-107D-7F01F549D336}"/>
              </a:ext>
            </a:extLst>
          </p:cNvPr>
          <p:cNvSpPr/>
          <p:nvPr/>
        </p:nvSpPr>
        <p:spPr>
          <a:xfrm>
            <a:off x="240206" y="4929628"/>
            <a:ext cx="2367368" cy="1472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F0000"/>
                </a:solidFill>
                <a:latin typeface="Aptos Display" panose="020B0004020202020204" pitchFamily="34" charset="0"/>
              </a:rPr>
              <a:t>District Data &amp; Evidence</a:t>
            </a:r>
            <a:endParaRPr lang="en-US" sz="16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Acadience Data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-FSA Reading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-PM Benchmarks</a:t>
            </a: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06165-65B2-2B5F-9714-1E876B050DDF}"/>
              </a:ext>
            </a:extLst>
          </p:cNvPr>
          <p:cNvSpPr txBox="1"/>
          <p:nvPr/>
        </p:nvSpPr>
        <p:spPr>
          <a:xfrm>
            <a:off x="247646" y="1237972"/>
            <a:ext cx="767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School: </a:t>
            </a:r>
            <a:r>
              <a:rPr lang="en-US" sz="2000" b="1" dirty="0">
                <a:solidFill>
                  <a:srgbClr val="33CC33"/>
                </a:solidFill>
                <a:latin typeface="Aptos Display" panose="020B0004020202020204" pitchFamily="34" charset="0"/>
              </a:rPr>
              <a:t>Nechako Elementary School</a:t>
            </a:r>
            <a:endParaRPr lang="en-US" sz="1200" b="1" dirty="0">
              <a:solidFill>
                <a:srgbClr val="33CC33"/>
              </a:solidFill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73CD2-00BA-A4B4-2EB0-2F01BF51F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49" y="1255672"/>
            <a:ext cx="1409954" cy="160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00AE5-E3DF-E1F4-6F1C-70BDA1578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A509B2-0D80-18FE-4763-9B227CA22F32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55EBE-AB64-A3D6-A4E7-E2B7E087509D}"/>
              </a:ext>
            </a:extLst>
          </p:cNvPr>
          <p:cNvSpPr txBox="1"/>
          <p:nvPr/>
        </p:nvSpPr>
        <p:spPr>
          <a:xfrm>
            <a:off x="5189626" y="652603"/>
            <a:ext cx="145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NUMERACY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D8D86-2A91-41F4-1710-E85750C6F064}"/>
              </a:ext>
            </a:extLst>
          </p:cNvPr>
          <p:cNvSpPr/>
          <p:nvPr/>
        </p:nvSpPr>
        <p:spPr>
          <a:xfrm>
            <a:off x="2711230" y="2441134"/>
            <a:ext cx="6109035" cy="389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5A706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Numeracy Actions here: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-Pilot classroom teachers share results from using Math UP at staff meetings and collaboration time.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-Provide opportunities for students to provide feedback in small groups and class discussions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-Use of multimedia resources effectively to enhance lessons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89788B-007D-2322-7E03-49BA94A3BC22}"/>
              </a:ext>
            </a:extLst>
          </p:cNvPr>
          <p:cNvSpPr/>
          <p:nvPr/>
        </p:nvSpPr>
        <p:spPr>
          <a:xfrm>
            <a:off x="9225709" y="2525574"/>
            <a:ext cx="2360561" cy="308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F5A706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Numerary Measures here: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 math up classrooms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-Anecdotal observations and ongoing conversations with teaching staff, learner support teams.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200" b="1" dirty="0">
              <a:solidFill>
                <a:srgbClr val="F5A706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F8107-CBCC-ECD1-D4BD-86A833A4CEF8}"/>
              </a:ext>
            </a:extLst>
          </p:cNvPr>
          <p:cNvSpPr txBox="1"/>
          <p:nvPr/>
        </p:nvSpPr>
        <p:spPr>
          <a:xfrm>
            <a:off x="222191" y="1965533"/>
            <a:ext cx="538385" cy="2384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F544-1177-F038-14D9-431FE192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" y="66305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58E820-30F9-420D-33AC-CBF86236A99E}"/>
              </a:ext>
            </a:extLst>
          </p:cNvPr>
          <p:cNvSpPr/>
          <p:nvPr/>
        </p:nvSpPr>
        <p:spPr>
          <a:xfrm>
            <a:off x="244357" y="1617202"/>
            <a:ext cx="8643269" cy="76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Goal: </a:t>
            </a: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Introduce </a:t>
            </a:r>
            <a:r>
              <a:rPr lang="en-US" sz="1200" b="1" dirty="0" err="1">
                <a:solidFill>
                  <a:schemeClr val="tx1"/>
                </a:solidFill>
                <a:latin typeface="Aptos Display" panose="020B0004020202020204" pitchFamily="34" charset="0"/>
              </a:rPr>
              <a:t>MathUP</a:t>
            </a: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 for teachers, stemming from the Math UP Classroom resource, to develop deeper mathematical content knowledge and conceptual understanding, thereby better supporting student learning</a:t>
            </a:r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.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 This involves enhancing their ability to teach and assess mathematics in a manner that enables all students to achieve success. </a:t>
            </a:r>
            <a:r>
              <a:rPr lang="en-US" sz="1000" b="1" i="1" dirty="0" err="1"/>
              <a:t>a</a:t>
            </a:r>
            <a:r>
              <a:rPr lang="en-US" sz="1000" dirty="0" err="1"/>
              <a:t>Matassroos</a:t>
            </a:r>
            <a:r>
              <a:rPr lang="en-US" sz="1000" dirty="0"/>
              <a:t> your solution for improving </a:t>
            </a:r>
            <a:r>
              <a:rPr lang="en-US" dirty="0"/>
              <a:t>Understanding and Performance in</a:t>
            </a:r>
            <a:endParaRPr lang="en-US" sz="11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23A0F-A44E-71A1-074C-DE01A8C78548}"/>
              </a:ext>
            </a:extLst>
          </p:cNvPr>
          <p:cNvSpPr/>
          <p:nvPr/>
        </p:nvSpPr>
        <p:spPr>
          <a:xfrm>
            <a:off x="244357" y="2380295"/>
            <a:ext cx="2074048" cy="261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Objectives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To increase the teacher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efficacy of the use of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high-impact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Instructional practices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-Practices using math up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Monitor the use of Math Up in each classroom, piloting the resource</a:t>
            </a: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.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-engages students in making connections among mathematical representations to deepen understanding of mathematics concepts and procedures. </a:t>
            </a:r>
          </a:p>
          <a:p>
            <a:endParaRPr lang="en-US" sz="16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10375-89C7-7289-37F1-68D534105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55" y="696404"/>
            <a:ext cx="274344" cy="2743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746EC4-7DD4-9A48-BF0C-70994865C060}"/>
              </a:ext>
            </a:extLst>
          </p:cNvPr>
          <p:cNvSpPr/>
          <p:nvPr/>
        </p:nvSpPr>
        <p:spPr>
          <a:xfrm>
            <a:off x="0" y="622861"/>
            <a:ext cx="12191999" cy="419450"/>
          </a:xfrm>
          <a:prstGeom prst="rect">
            <a:avLst/>
          </a:prstGeom>
          <a:solidFill>
            <a:srgbClr val="F5A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E42FA-24EB-4945-C9AE-BA651D19FAE5}"/>
              </a:ext>
            </a:extLst>
          </p:cNvPr>
          <p:cNvSpPr txBox="1"/>
          <p:nvPr/>
        </p:nvSpPr>
        <p:spPr>
          <a:xfrm>
            <a:off x="5478911" y="659486"/>
            <a:ext cx="167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NUMERACY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1B1A95-DB89-8083-4F04-4447047C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" y="65315"/>
            <a:ext cx="4051145" cy="5408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072297-5B75-6F39-9647-6F10C91B131A}"/>
              </a:ext>
            </a:extLst>
          </p:cNvPr>
          <p:cNvSpPr/>
          <p:nvPr/>
        </p:nvSpPr>
        <p:spPr>
          <a:xfrm>
            <a:off x="244357" y="5131444"/>
            <a:ext cx="2302900" cy="13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District Data &amp; Evidence</a:t>
            </a:r>
          </a:p>
          <a:p>
            <a:endParaRPr lang="en-US" sz="16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-Math up assessments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860DF68-A455-E52F-236D-500E78F0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548" y="696404"/>
            <a:ext cx="274344" cy="274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0A7EE-E6DA-0CF9-0D03-CE56AD69835F}"/>
              </a:ext>
            </a:extLst>
          </p:cNvPr>
          <p:cNvSpPr txBox="1"/>
          <p:nvPr/>
        </p:nvSpPr>
        <p:spPr>
          <a:xfrm>
            <a:off x="244357" y="1178038"/>
            <a:ext cx="763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School Name </a:t>
            </a:r>
            <a:r>
              <a:rPr lang="en-US" sz="1200" b="1" dirty="0">
                <a:highlight>
                  <a:srgbClr val="FDF9ED"/>
                </a:highlight>
                <a:latin typeface="Aptos Display" panose="020B0004020202020204" pitchFamily="34" charset="0"/>
              </a:rPr>
              <a:t>– </a:t>
            </a:r>
            <a:r>
              <a:rPr lang="en-US" sz="1200" b="1" dirty="0">
                <a:highlight>
                  <a:srgbClr val="FDF9ED"/>
                </a:highlight>
                <a:latin typeface="Aptos Display" panose="020B0004020202020204" pitchFamily="34" charset="0"/>
                <a:sym typeface="Wingdings" panose="05000000000000000000" pitchFamily="2" charset="2"/>
              </a:rPr>
              <a:t>Nechako Elementary School</a:t>
            </a:r>
            <a:r>
              <a:rPr lang="en-US" sz="1200" b="1" dirty="0">
                <a:highlight>
                  <a:srgbClr val="FDF9ED"/>
                </a:highlight>
                <a:latin typeface="Aptos Display" panose="020B00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DAEBDB-1AA3-03B3-0822-358ADF575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661" y="1014221"/>
            <a:ext cx="14082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00D47-C932-D4C6-F54C-02AF43BC2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F69BE9-6A19-402B-F917-3A46C74DD349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EF959-AE49-171F-6B74-BD36EC4C8066}"/>
              </a:ext>
            </a:extLst>
          </p:cNvPr>
          <p:cNvSpPr txBox="1"/>
          <p:nvPr/>
        </p:nvSpPr>
        <p:spPr>
          <a:xfrm>
            <a:off x="4984521" y="652603"/>
            <a:ext cx="447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INCLUSION EDUCATION GOAL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AEB94F-9F83-31A1-F9E8-F5B3CBFAC890}"/>
              </a:ext>
            </a:extLst>
          </p:cNvPr>
          <p:cNvSpPr/>
          <p:nvPr/>
        </p:nvSpPr>
        <p:spPr>
          <a:xfrm>
            <a:off x="2914406" y="2252822"/>
            <a:ext cx="6397086" cy="4455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70C0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Inclusion Actions here: Provide sensory-friendly activities such as sensory games, play, and movement games with modifications (e. Set up stations that cater to different sensory needs.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Adapt Sports activities, parachute play, baseball to be played while sitting, or use smaller balls.</a:t>
            </a: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Diverse Materials: Include indigenous literature and educational materials that represent the Haisla Culture so that our staff and students have a variety of perspectives. </a:t>
            </a: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Provide productive expectations and routines to help all children feel comfortable.</a:t>
            </a:r>
          </a:p>
          <a:p>
            <a:pPr marL="171450" indent="-171450">
              <a:buFontTx/>
              <a:buChar char="-"/>
            </a:pPr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 integrate individuals throughout the school year who have overcome their disability to achieve their best(e.g. Terry Fox)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students with learning challenges share their achievements with school and classroom presentations.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Multiple Learning Formats: Offer lessons in various formats to accommodate and adapt, such as visual materials, hands-on activities, audio, and video to meet different learning styles.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 Use Visual Aids &amp; Schedules: Use visual supports to help all students understand expectations and manage transitions.</a:t>
            </a:r>
          </a:p>
          <a:p>
            <a:endParaRPr lang="en-US" sz="200" b="1" dirty="0">
              <a:solidFill>
                <a:srgbClr val="6699FF"/>
              </a:solidFill>
              <a:latin typeface="Aptos Display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B02A8-2FFC-F763-B41F-E37D6D4FBB3B}"/>
              </a:ext>
            </a:extLst>
          </p:cNvPr>
          <p:cNvSpPr/>
          <p:nvPr/>
        </p:nvSpPr>
        <p:spPr>
          <a:xfrm>
            <a:off x="9393219" y="2642183"/>
            <a:ext cx="2269417" cy="2407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70C0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Inclusion Measures here: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 sessions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Learning survey results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-FSA Gr.4 shared with staff </a:t>
            </a:r>
          </a:p>
          <a:p>
            <a:endParaRPr lang="en-US" sz="200" b="1" dirty="0">
              <a:solidFill>
                <a:srgbClr val="6699FF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AAF9C-B4B2-4EA8-D6F6-F3AC6E13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9" y="64219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D17297-BBD3-F421-7BE5-53DAAFF269C0}"/>
              </a:ext>
            </a:extLst>
          </p:cNvPr>
          <p:cNvSpPr/>
          <p:nvPr/>
        </p:nvSpPr>
        <p:spPr>
          <a:xfrm>
            <a:off x="290730" y="1599842"/>
            <a:ext cx="8980331" cy="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1B0E5-4EB8-C7C5-E964-6DB537493430}"/>
              </a:ext>
            </a:extLst>
          </p:cNvPr>
          <p:cNvSpPr/>
          <p:nvPr/>
        </p:nvSpPr>
        <p:spPr>
          <a:xfrm>
            <a:off x="256547" y="2252822"/>
            <a:ext cx="2576132" cy="2848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rgbClr val="0070C0"/>
                </a:solidFill>
                <a:latin typeface="Aptos Display" panose="020B0004020202020204" pitchFamily="34" charset="0"/>
              </a:rPr>
              <a:t>Objectives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-Implement ongoing anti-racism education for students and staff, build awareness, and challenge bias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-creating equitable and welcoming learning environments where all students, regardless of ability or background, are valued, participate fully, and achieve their potential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 -include fostering a sense of belonging, providing individualized support and accommodations, ensuring equitable access to learning opportunities, and actively working to dismantle systemic barriers within the school system. 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creating equitable </a:t>
            </a:r>
            <a:r>
              <a:rPr lang="en-US" dirty="0" err="1"/>
              <a:t>aertewwerwrtnd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Studnetssauidfasuidhaiudh</a:t>
            </a:r>
            <a:r>
              <a:rPr lang="en-US" dirty="0"/>
              <a:t> </a:t>
            </a:r>
            <a:r>
              <a:rPr lang="en-US"/>
              <a:t>welcoor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14724-1D20-74B9-87B7-01FFCFC2F2FC}"/>
              </a:ext>
            </a:extLst>
          </p:cNvPr>
          <p:cNvSpPr/>
          <p:nvPr/>
        </p:nvSpPr>
        <p:spPr>
          <a:xfrm>
            <a:off x="256547" y="5019590"/>
            <a:ext cx="2401195" cy="1569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70C0"/>
                </a:solidFill>
                <a:latin typeface="Aptos Display" panose="020B0004020202020204" pitchFamily="34" charset="0"/>
              </a:rPr>
              <a:t>District Data &amp; Evidence </a:t>
            </a:r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--</a:t>
            </a:r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Student Leaning survey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-FSA Survey Gr.4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Voice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Learning Surveys</a:t>
            </a:r>
            <a:endParaRPr lang="en-US" sz="1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3B8D32-DAA8-4BBC-A565-F108CF90F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573" y="686533"/>
            <a:ext cx="288539" cy="275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5C753-2C3F-CAF9-E0B1-0C12EF049203}"/>
              </a:ext>
            </a:extLst>
          </p:cNvPr>
          <p:cNvSpPr txBox="1"/>
          <p:nvPr/>
        </p:nvSpPr>
        <p:spPr>
          <a:xfrm>
            <a:off x="256547" y="1149043"/>
            <a:ext cx="767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DF9ED"/>
                </a:highlight>
                <a:latin typeface="Aptos Display" panose="020B0004020202020204" pitchFamily="34" charset="0"/>
              </a:rPr>
              <a:t>Nechako School: </a:t>
            </a:r>
            <a:r>
              <a:rPr lang="en-US" sz="1200" b="1" dirty="0">
                <a:highlight>
                  <a:srgbClr val="FDF9ED"/>
                </a:highlight>
                <a:latin typeface="Aptos Display" panose="020B0004020202020204" pitchFamily="34" charset="0"/>
              </a:rPr>
              <a:t>To provide all students with the most appropriate learning environments and opportunities for all students to best achieve their potential. We  will continue to actualize Nechako’s motto: Together We Succeed. All children and staff can learn and </a:t>
            </a:r>
            <a:r>
              <a:rPr lang="en-US" sz="1200" b="1" dirty="0">
                <a:latin typeface="Aptos Display" panose="020B0004020202020204" pitchFamily="34" charset="0"/>
              </a:rPr>
              <a:t>reach their full potential given opportunity and effective teaching and</a:t>
            </a:r>
            <a:r>
              <a:rPr lang="en-US" sz="1200" b="1" dirty="0">
                <a:highlight>
                  <a:srgbClr val="FDF9ED"/>
                </a:highlight>
                <a:latin typeface="Aptos Display" panose="020B0004020202020204" pitchFamily="34" charset="0"/>
              </a:rPr>
              <a:t> appropriate resources.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3BEEA-6E09-E0E4-4041-430EC8E11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323" y="1052713"/>
            <a:ext cx="14082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0" t="21000" r="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C78FF-E0F5-E360-B0B8-36ED9CC59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DCCF14-55FF-B4E5-3070-38E62E4BA0C4}"/>
              </a:ext>
            </a:extLst>
          </p:cNvPr>
          <p:cNvSpPr/>
          <p:nvPr/>
        </p:nvSpPr>
        <p:spPr>
          <a:xfrm>
            <a:off x="0" y="623851"/>
            <a:ext cx="12191999" cy="419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7042D-5AC6-1EA8-10A0-7593AA66E0BF}"/>
              </a:ext>
            </a:extLst>
          </p:cNvPr>
          <p:cNvSpPr txBox="1"/>
          <p:nvPr/>
        </p:nvSpPr>
        <p:spPr>
          <a:xfrm>
            <a:off x="4264309" y="647707"/>
            <a:ext cx="456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MENTAL HEALTH &amp; WELL-BEING GOAL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E84DF-0013-7626-FD55-3946A5EABC1D}"/>
              </a:ext>
            </a:extLst>
          </p:cNvPr>
          <p:cNvSpPr/>
          <p:nvPr/>
        </p:nvSpPr>
        <p:spPr>
          <a:xfrm>
            <a:off x="2780926" y="2500704"/>
            <a:ext cx="6176462" cy="394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B050"/>
                </a:solidFill>
                <a:latin typeface="Aptos Display" panose="020B0004020202020204" pitchFamily="34" charset="0"/>
              </a:rPr>
              <a:t>School Actions/Strategy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Mental Health &amp; Well-Being Actions here: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-Recognize daily Contributions of students who demonstrate kindness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-Review Code of Conduct: Being Safe, Respectful and Responsible on daily announcements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-Participate in daily reflection through journaling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-Participate in community-based activities to show gratitude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-Engage in creating projects that focus on empathy and compassion, (e.g. museum project for the National Day of Truth and Reconciliation)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-Create a gratitude wall with thank you notes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-Daily recognition of students and staff who demonstrate attitudes of gratitude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34374F-8577-0612-8D65-861522F2162D}"/>
              </a:ext>
            </a:extLst>
          </p:cNvPr>
          <p:cNvSpPr/>
          <p:nvPr/>
        </p:nvSpPr>
        <p:spPr>
          <a:xfrm>
            <a:off x="9351253" y="3077838"/>
            <a:ext cx="2399214" cy="199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B050"/>
                </a:solidFill>
                <a:latin typeface="Aptos Display" panose="020B0004020202020204" pitchFamily="34" charset="0"/>
              </a:rPr>
              <a:t>School Data &amp; Evidence</a:t>
            </a: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Mental Health &amp; Well Being –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-Student Learning once a term</a:t>
            </a:r>
          </a:p>
          <a:p>
            <a:endParaRPr lang="en-US" sz="12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ptos Display" panose="020B0004020202020204" pitchFamily="34" charset="0"/>
              </a:rPr>
              <a:t>-Staff Well-being survey once a term</a:t>
            </a:r>
          </a:p>
          <a:p>
            <a:endParaRPr lang="en-US" sz="200" b="1" dirty="0">
              <a:solidFill>
                <a:schemeClr val="accent6"/>
              </a:solidFill>
              <a:latin typeface="Aptos Display" panose="020B0004020202020204" pitchFamily="34" charset="0"/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778C4-5223-6CF7-D3F4-3A3C2241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8" y="56974"/>
            <a:ext cx="4051145" cy="540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842715-8886-6B80-BD47-31A7D98C985C}"/>
              </a:ext>
            </a:extLst>
          </p:cNvPr>
          <p:cNvSpPr/>
          <p:nvPr/>
        </p:nvSpPr>
        <p:spPr>
          <a:xfrm>
            <a:off x="247644" y="1563405"/>
            <a:ext cx="8831041" cy="92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Goal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40431-C530-B6F6-BB7D-3395EB1DC9A4}"/>
              </a:ext>
            </a:extLst>
          </p:cNvPr>
          <p:cNvSpPr/>
          <p:nvPr/>
        </p:nvSpPr>
        <p:spPr>
          <a:xfrm>
            <a:off x="212107" y="4772342"/>
            <a:ext cx="2294725" cy="154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B050"/>
                </a:solidFill>
                <a:latin typeface="Aptos Display" panose="020B0004020202020204" pitchFamily="34" charset="0"/>
              </a:rPr>
              <a:t>District Data &amp; Evidence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2C41C4-0888-3154-C167-EC3FB3BE5B7D}"/>
              </a:ext>
            </a:extLst>
          </p:cNvPr>
          <p:cNvSpPr/>
          <p:nvPr/>
        </p:nvSpPr>
        <p:spPr>
          <a:xfrm>
            <a:off x="242923" y="2208362"/>
            <a:ext cx="2263910" cy="2563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B050"/>
                </a:solidFill>
                <a:latin typeface="Aptos Display" panose="020B0004020202020204" pitchFamily="34" charset="0"/>
              </a:rPr>
              <a:t>Objectives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-Aim for students to define gratitude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-Identify things and people to be grateful for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-Develop and practice skills for expressing gratitude verbally and in writing</a:t>
            </a: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-Foster a culture of appreciation</a:t>
            </a:r>
          </a:p>
          <a:p>
            <a:endParaRPr lang="en-US" sz="1000" b="1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Aptos Display" panose="020B0004020202020204" pitchFamily="34" charset="0"/>
              </a:rPr>
              <a:t>-Align and collaborate with the district on mental health goals.</a:t>
            </a:r>
            <a:r>
              <a:rPr lang="en-US" sz="1100" dirty="0"/>
              <a:t> students to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-Student voice</a:t>
            </a:r>
          </a:p>
          <a:p>
            <a:r>
              <a:rPr lang="en-US" sz="1100" dirty="0">
                <a:solidFill>
                  <a:schemeClr val="tx1"/>
                </a:solidFill>
              </a:rPr>
              <a:t>-Student Learning Survey</a:t>
            </a:r>
          </a:p>
          <a:p>
            <a:r>
              <a:rPr lang="en-US" sz="1100" dirty="0">
                <a:solidFill>
                  <a:schemeClr val="tx1"/>
                </a:solidFill>
              </a:rPr>
              <a:t>-FSA Survey</a:t>
            </a:r>
          </a:p>
          <a:p>
            <a:r>
              <a:rPr lang="en-US" sz="1100" dirty="0">
                <a:solidFill>
                  <a:schemeClr val="tx1"/>
                </a:solidFill>
              </a:rPr>
              <a:t>-Staff Well-being Survey</a:t>
            </a: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4F0E7E-DF21-1BF7-48CD-FB3C30DBFA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3999" t="6232" r="16202" b="16491"/>
          <a:stretch/>
        </p:blipFill>
        <p:spPr>
          <a:xfrm>
            <a:off x="3923630" y="633263"/>
            <a:ext cx="361857" cy="40062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2574-7FEE-1939-AE76-D5DA11B7A533}"/>
              </a:ext>
            </a:extLst>
          </p:cNvPr>
          <p:cNvSpPr txBox="1"/>
          <p:nvPr/>
        </p:nvSpPr>
        <p:spPr>
          <a:xfrm>
            <a:off x="244356" y="1178038"/>
            <a:ext cx="80621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School </a:t>
            </a:r>
            <a:r>
              <a:rPr lang="en-US" sz="1400" b="1" dirty="0">
                <a:latin typeface="Aptos Display" panose="020B0004020202020204" pitchFamily="34" charset="0"/>
              </a:rPr>
              <a:t>Name</a:t>
            </a:r>
            <a:r>
              <a:rPr lang="en-US" sz="1400" b="1" dirty="0">
                <a:highlight>
                  <a:srgbClr val="FDF9ED"/>
                </a:highlight>
                <a:latin typeface="Aptos Display" panose="020B0004020202020204" pitchFamily="34" charset="0"/>
              </a:rPr>
              <a:t>  Wellness and gratitude are </a:t>
            </a:r>
            <a:r>
              <a:rPr lang="en-US" sz="1400" b="1" dirty="0">
                <a:latin typeface="Aptos Display" panose="020B0004020202020204" pitchFamily="34" charset="0"/>
              </a:rPr>
              <a:t>an integral part of enhancing health and </a:t>
            </a:r>
            <a:r>
              <a:rPr lang="en-US" sz="1400" b="1" dirty="0">
                <a:highlight>
                  <a:srgbClr val="FDF9ED"/>
                </a:highlight>
                <a:latin typeface="Aptos Display" panose="020B0004020202020204" pitchFamily="34" charset="0"/>
              </a:rPr>
              <a:t>achieving personal growth. By focusing on gratitude, students and staff can set goals to </a:t>
            </a:r>
            <a:r>
              <a:rPr lang="en-US" sz="1400" b="1" dirty="0">
                <a:latin typeface="Aptos Display" panose="020B0004020202020204" pitchFamily="34" charset="0"/>
              </a:rPr>
              <a:t>cultivate a positive mindset, build resilience, develop empathy and compassion, strengthen social connections, and enhance overall well-being.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5AFF9-EF1F-FAD0-DD4E-D5A02CA8F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1366" y="1263109"/>
            <a:ext cx="1423161" cy="16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A9F3C48974047A9B6C8BBA59CEB7E" ma:contentTypeVersion="11" ma:contentTypeDescription="Create a new document." ma:contentTypeScope="" ma:versionID="071dba89f56b6dc93b6a1c9960ef269e">
  <xsd:schema xmlns:xsd="http://www.w3.org/2001/XMLSchema" xmlns:xs="http://www.w3.org/2001/XMLSchema" xmlns:p="http://schemas.microsoft.com/office/2006/metadata/properties" xmlns:ns2="928a1279-e4d8-4693-bbff-7209efd9f1a0" xmlns:ns3="5b6b0dba-89a0-4d6e-89a6-c305fc05013e" targetNamespace="http://schemas.microsoft.com/office/2006/metadata/properties" ma:root="true" ma:fieldsID="55f74288b1739de363f91fcb54f34a45" ns2:_="" ns3:_="">
    <xsd:import namespace="928a1279-e4d8-4693-bbff-7209efd9f1a0"/>
    <xsd:import namespace="5b6b0dba-89a0-4d6e-89a6-c305fc0501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a1279-e4d8-4693-bbff-7209efd9f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566be50-d797-45d1-b002-cdd72d45a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b0dba-89a0-4d6e-89a6-c305fc05013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82d2c03-3833-4560-b275-fdaca5b1c3c7}" ma:internalName="TaxCatchAll" ma:showField="CatchAllData" ma:web="5b6b0dba-89a0-4d6e-89a6-c305fc0501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6b0dba-89a0-4d6e-89a6-c305fc05013e" xsi:nil="true"/>
    <lcf76f155ced4ddcb4097134ff3c332f xmlns="928a1279-e4d8-4693-bbff-7209efd9f1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20BEFC-A97B-4E20-8CF6-793F5F444B08}"/>
</file>

<file path=customXml/itemProps2.xml><?xml version="1.0" encoding="utf-8"?>
<ds:datastoreItem xmlns:ds="http://schemas.openxmlformats.org/officeDocument/2006/customXml" ds:itemID="{43C7632D-8634-4971-B65F-BC76C6D3EC24}"/>
</file>

<file path=customXml/itemProps3.xml><?xml version="1.0" encoding="utf-8"?>
<ds:datastoreItem xmlns:ds="http://schemas.openxmlformats.org/officeDocument/2006/customXml" ds:itemID="{82ABBCFF-9130-4414-A81D-4FF942F8BCC2}"/>
</file>

<file path=docProps/app.xml><?xml version="1.0" encoding="utf-8"?>
<Properties xmlns="http://schemas.openxmlformats.org/officeDocument/2006/extended-properties" xmlns:vt="http://schemas.openxmlformats.org/officeDocument/2006/docPropsVTypes">
  <TotalTime>7401</TotalTime>
  <Words>1288</Words>
  <Application>Microsoft Office PowerPoint</Application>
  <PresentationFormat>Widescreen</PresentationFormat>
  <Paragraphs>186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Abadi</vt:lpstr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Rubio</dc:creator>
  <cp:lastModifiedBy>David Mills</cp:lastModifiedBy>
  <cp:revision>43</cp:revision>
  <cp:lastPrinted>2025-07-14T17:04:26Z</cp:lastPrinted>
  <dcterms:created xsi:type="dcterms:W3CDTF">2021-06-07T17:31:30Z</dcterms:created>
  <dcterms:modified xsi:type="dcterms:W3CDTF">2025-11-13T17:55:04Z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0x01010054FA9F3C48974047A9B6C8BBA59CEB7E</vt:lpwstr>
  </property>
  <property fmtid="{D5CDD505-2E9C-101B-9397-08002B2CF9AE}" pid="3" name="Order">
    <vt:r8>242100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