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71" r:id="rId2"/>
    <p:sldId id="266" r:id="rId3"/>
    <p:sldId id="268" r:id="rId4"/>
    <p:sldId id="267" r:id="rId5"/>
    <p:sldId id="269" r:id="rId6"/>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ohan" initials="R" lastIdx="1" clrIdx="0">
    <p:extLst>
      <p:ext uri="{19B8F6BF-5375-455C-9EA6-DF929625EA0E}">
        <p15:presenceInfo xmlns:p15="http://schemas.microsoft.com/office/powerpoint/2012/main" userId="S::Rohan_Arul@sd33.bc.ca::368aa7cc-3a5f-450e-9dc4-c7deba13deb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a:srgbClr val="33CC33"/>
    <a:srgbClr val="F5A706"/>
    <a:srgbClr val="6699FF"/>
    <a:srgbClr val="CC66FF"/>
    <a:srgbClr val="9966FF"/>
    <a:srgbClr val="E2B833"/>
    <a:srgbClr val="E77204"/>
    <a:srgbClr val="E43C2F"/>
    <a:srgbClr val="FDF9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E22876-6F80-45E2-9FA4-4DB57B299B2B}" v="6" dt="2025-11-04T19:31:56.9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9464" autoAdjust="0"/>
  </p:normalViewPr>
  <p:slideViewPr>
    <p:cSldViewPr snapToGrid="0">
      <p:cViewPr varScale="1">
        <p:scale>
          <a:sx n="62" d="100"/>
          <a:sy n="62" d="100"/>
        </p:scale>
        <p:origin x="1020"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ssia Nameth" userId="92ccb28c-5fb5-4151-955c-4d9786d205f3" providerId="ADAL" clId="{1F1300EE-D995-47EB-90E4-F83244BBED39}"/>
    <pc:docChg chg="modSld">
      <pc:chgData name="Kassia Nameth" userId="92ccb28c-5fb5-4151-955c-4d9786d205f3" providerId="ADAL" clId="{1F1300EE-D995-47EB-90E4-F83244BBED39}" dt="2025-11-05T21:12:21.006" v="197" actId="1037"/>
      <pc:docMkLst>
        <pc:docMk/>
      </pc:docMkLst>
      <pc:sldChg chg="modSp mod">
        <pc:chgData name="Kassia Nameth" userId="92ccb28c-5fb5-4151-955c-4d9786d205f3" providerId="ADAL" clId="{1F1300EE-D995-47EB-90E4-F83244BBED39}" dt="2025-11-04T19:20:37.575" v="64" actId="403"/>
        <pc:sldMkLst>
          <pc:docMk/>
          <pc:sldMk cId="115835321" sldId="266"/>
        </pc:sldMkLst>
        <pc:spChg chg="mod">
          <ac:chgData name="Kassia Nameth" userId="92ccb28c-5fb5-4151-955c-4d9786d205f3" providerId="ADAL" clId="{1F1300EE-D995-47EB-90E4-F83244BBED39}" dt="2025-11-04T19:20:37.575" v="64" actId="403"/>
          <ac:spMkLst>
            <pc:docMk/>
            <pc:sldMk cId="115835321" sldId="266"/>
            <ac:spMk id="23" creationId="{88520B47-1703-B00F-0092-DA781713D98B}"/>
          </ac:spMkLst>
        </pc:spChg>
      </pc:sldChg>
      <pc:sldChg chg="addSp modSp mod">
        <pc:chgData name="Kassia Nameth" userId="92ccb28c-5fb5-4151-955c-4d9786d205f3" providerId="ADAL" clId="{1F1300EE-D995-47EB-90E4-F83244BBED39}" dt="2025-11-05T21:12:21.006" v="197" actId="1037"/>
        <pc:sldMkLst>
          <pc:docMk/>
          <pc:sldMk cId="2815336708" sldId="267"/>
        </pc:sldMkLst>
        <pc:spChg chg="add mod">
          <ac:chgData name="Kassia Nameth" userId="92ccb28c-5fb5-4151-955c-4d9786d205f3" providerId="ADAL" clId="{1F1300EE-D995-47EB-90E4-F83244BBED39}" dt="2025-11-05T21:12:21.006" v="197" actId="1037"/>
          <ac:spMkLst>
            <pc:docMk/>
            <pc:sldMk cId="2815336708" sldId="267"/>
            <ac:spMk id="3" creationId="{D9E13417-9779-B26E-1E30-9BFD8A822850}"/>
          </ac:spMkLst>
        </pc:spChg>
        <pc:spChg chg="add mod">
          <ac:chgData name="Kassia Nameth" userId="92ccb28c-5fb5-4151-955c-4d9786d205f3" providerId="ADAL" clId="{1F1300EE-D995-47EB-90E4-F83244BBED39}" dt="2025-11-04T19:19:50.818" v="53"/>
          <ac:spMkLst>
            <pc:docMk/>
            <pc:sldMk cId="2815336708" sldId="267"/>
            <ac:spMk id="13" creationId="{835A8D6C-FBB1-9384-F55B-03F43CC38365}"/>
          </ac:spMkLst>
        </pc:spChg>
        <pc:picChg chg="mod">
          <ac:chgData name="Kassia Nameth" userId="92ccb28c-5fb5-4151-955c-4d9786d205f3" providerId="ADAL" clId="{1F1300EE-D995-47EB-90E4-F83244BBED39}" dt="2025-11-05T21:12:17.979" v="194" actId="1038"/>
          <ac:picMkLst>
            <pc:docMk/>
            <pc:sldMk cId="2815336708" sldId="267"/>
            <ac:picMk id="11" creationId="{0CBE35C5-8524-C6EE-1FAB-F5B464D9EBA9}"/>
          </ac:picMkLst>
        </pc:picChg>
      </pc:sldChg>
      <pc:sldChg chg="addSp modSp mod">
        <pc:chgData name="Kassia Nameth" userId="92ccb28c-5fb5-4151-955c-4d9786d205f3" providerId="ADAL" clId="{1F1300EE-D995-47EB-90E4-F83244BBED39}" dt="2025-11-04T19:45:30.502" v="190" actId="1036"/>
        <pc:sldMkLst>
          <pc:docMk/>
          <pc:sldMk cId="3386972515" sldId="268"/>
        </pc:sldMkLst>
        <pc:spChg chg="add mod">
          <ac:chgData name="Kassia Nameth" userId="92ccb28c-5fb5-4151-955c-4d9786d205f3" providerId="ADAL" clId="{1F1300EE-D995-47EB-90E4-F83244BBED39}" dt="2025-11-04T19:45:28.189" v="188" actId="1036"/>
          <ac:spMkLst>
            <pc:docMk/>
            <pc:sldMk cId="3386972515" sldId="268"/>
            <ac:spMk id="4" creationId="{DEE09BC7-243E-AAB1-926C-B405DDD53003}"/>
          </ac:spMkLst>
        </pc:spChg>
        <pc:spChg chg="mod">
          <ac:chgData name="Kassia Nameth" userId="92ccb28c-5fb5-4151-955c-4d9786d205f3" providerId="ADAL" clId="{1F1300EE-D995-47EB-90E4-F83244BBED39}" dt="2025-11-04T19:45:17.276" v="144" actId="1037"/>
          <ac:spMkLst>
            <pc:docMk/>
            <pc:sldMk cId="3386972515" sldId="268"/>
            <ac:spMk id="24" creationId="{BB89788B-007D-2322-7E03-49BA94A3BC22}"/>
          </ac:spMkLst>
        </pc:spChg>
        <pc:spChg chg="mod">
          <ac:chgData name="Kassia Nameth" userId="92ccb28c-5fb5-4151-955c-4d9786d205f3" providerId="ADAL" clId="{1F1300EE-D995-47EB-90E4-F83244BBED39}" dt="2025-11-04T19:19:03.915" v="2" actId="20577"/>
          <ac:spMkLst>
            <pc:docMk/>
            <pc:sldMk cId="3386972515" sldId="268"/>
            <ac:spMk id="29" creationId="{11072297-5B75-6F39-9647-6F10C91B131A}"/>
          </ac:spMkLst>
        </pc:spChg>
        <pc:picChg chg="add mod">
          <ac:chgData name="Kassia Nameth" userId="92ccb28c-5fb5-4151-955c-4d9786d205f3" providerId="ADAL" clId="{1F1300EE-D995-47EB-90E4-F83244BBED39}" dt="2025-11-04T19:45:30.502" v="190" actId="1036"/>
          <ac:picMkLst>
            <pc:docMk/>
            <pc:sldMk cId="3386972515" sldId="268"/>
            <ac:picMk id="12" creationId="{B0798561-6E06-D234-8FD2-AE0770A786F7}"/>
          </ac:picMkLst>
        </pc:picChg>
      </pc:sldChg>
      <pc:sldChg chg="addSp modSp mod">
        <pc:chgData name="Kassia Nameth" userId="92ccb28c-5fb5-4151-955c-4d9786d205f3" providerId="ADAL" clId="{1F1300EE-D995-47EB-90E4-F83244BBED39}" dt="2025-11-04T19:20:08.006" v="63" actId="1036"/>
        <pc:sldMkLst>
          <pc:docMk/>
          <pc:sldMk cId="1890924231" sldId="269"/>
        </pc:sldMkLst>
        <pc:spChg chg="add mod">
          <ac:chgData name="Kassia Nameth" userId="92ccb28c-5fb5-4151-955c-4d9786d205f3" providerId="ADAL" clId="{1F1300EE-D995-47EB-90E4-F83244BBED39}" dt="2025-11-04T19:20:03.447" v="58" actId="1035"/>
          <ac:spMkLst>
            <pc:docMk/>
            <pc:sldMk cId="1890924231" sldId="269"/>
            <ac:spMk id="4" creationId="{0AE9F8C1-22BF-49BC-D25F-989265F74C48}"/>
          </ac:spMkLst>
        </pc:spChg>
        <pc:picChg chg="mod">
          <ac:chgData name="Kassia Nameth" userId="92ccb28c-5fb5-4151-955c-4d9786d205f3" providerId="ADAL" clId="{1F1300EE-D995-47EB-90E4-F83244BBED39}" dt="2025-11-04T19:20:08.006" v="63" actId="1036"/>
          <ac:picMkLst>
            <pc:docMk/>
            <pc:sldMk cId="1890924231" sldId="269"/>
            <ac:picMk id="10" creationId="{EAB257F7-2F83-09B0-4E1A-4AD3DBE20B90}"/>
          </ac:picMkLst>
        </pc:picChg>
        <pc:picChg chg="mod">
          <ac:chgData name="Kassia Nameth" userId="92ccb28c-5fb5-4151-955c-4d9786d205f3" providerId="ADAL" clId="{1F1300EE-D995-47EB-90E4-F83244BBED39}" dt="2025-11-04T19:20:05.783" v="60" actId="1036"/>
          <ac:picMkLst>
            <pc:docMk/>
            <pc:sldMk cId="1890924231" sldId="269"/>
            <ac:picMk id="15" creationId="{8202FF35-FF87-FC0C-7B2A-C3639263100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3970938" y="0"/>
            <a:ext cx="3037840" cy="463408"/>
          </a:xfrm>
          <a:prstGeom prst="rect">
            <a:avLst/>
          </a:prstGeom>
        </p:spPr>
        <p:txBody>
          <a:bodyPr vert="horz" lIns="92830" tIns="46415" rIns="92830" bIns="46415" rtlCol="0"/>
          <a:lstStyle>
            <a:lvl1pPr algn="r">
              <a:defRPr sz="1200"/>
            </a:lvl1pPr>
          </a:lstStyle>
          <a:p>
            <a:fld id="{DE0D06E7-FB82-4AAD-9BB5-7E24C2373678}" type="datetimeFigureOut">
              <a:rPr lang="en-US" smtClean="0"/>
              <a:t>11/5/2025</a:t>
            </a:fld>
            <a:endParaRPr lang="en-US"/>
          </a:p>
        </p:txBody>
      </p:sp>
      <p:sp>
        <p:nvSpPr>
          <p:cNvPr id="4" name="Slide Image Placeholder 3"/>
          <p:cNvSpPr>
            <a:spLocks noGrp="1" noRot="1" noChangeAspect="1"/>
          </p:cNvSpPr>
          <p:nvPr>
            <p:ph type="sldImg" idx="2"/>
          </p:nvPr>
        </p:nvSpPr>
        <p:spPr>
          <a:xfrm>
            <a:off x="733425" y="1154113"/>
            <a:ext cx="5543550" cy="311785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3407"/>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772669"/>
            <a:ext cx="3037840" cy="463407"/>
          </a:xfrm>
          <a:prstGeom prst="rect">
            <a:avLst/>
          </a:prstGeom>
        </p:spPr>
        <p:txBody>
          <a:bodyPr vert="horz" lIns="92830" tIns="46415" rIns="92830" bIns="46415" rtlCol="0" anchor="b"/>
          <a:lstStyle>
            <a:lvl1pPr algn="r">
              <a:defRPr sz="1200"/>
            </a:lvl1pPr>
          </a:lstStyle>
          <a:p>
            <a:fld id="{6E74FDF7-8B7E-47EE-A293-336F7D62BA8E}" type="slidenum">
              <a:rPr lang="en-US" smtClean="0"/>
              <a:t>‹#›</a:t>
            </a:fld>
            <a:endParaRPr lang="en-US"/>
          </a:p>
        </p:txBody>
      </p:sp>
    </p:spTree>
    <p:extLst>
      <p:ext uri="{BB962C8B-B14F-4D97-AF65-F5344CB8AC3E}">
        <p14:creationId xmlns:p14="http://schemas.microsoft.com/office/powerpoint/2010/main" val="4077630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E74FDF7-8B7E-47EE-A293-336F7D62BA8E}" type="slidenum">
              <a:rPr lang="en-US" smtClean="0"/>
              <a:t>3</a:t>
            </a:fld>
            <a:endParaRPr lang="en-US"/>
          </a:p>
        </p:txBody>
      </p:sp>
    </p:spTree>
    <p:extLst>
      <p:ext uri="{BB962C8B-B14F-4D97-AF65-F5344CB8AC3E}">
        <p14:creationId xmlns:p14="http://schemas.microsoft.com/office/powerpoint/2010/main" val="12325704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8DA6D-CC55-4EB2-ABB3-6D984A81A71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69B6A37-F235-45A3-8670-97066F300A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114BEC7-30F1-4A69-A26C-F4C6637C5972}"/>
              </a:ext>
            </a:extLst>
          </p:cNvPr>
          <p:cNvSpPr>
            <a:spLocks noGrp="1"/>
          </p:cNvSpPr>
          <p:nvPr>
            <p:ph type="dt" sz="half" idx="10"/>
          </p:nvPr>
        </p:nvSpPr>
        <p:spPr/>
        <p:txBody>
          <a:bodyPr/>
          <a:lstStyle/>
          <a:p>
            <a:fld id="{54DED5A8-5C4E-4DA0-8518-96E3CE629E3C}" type="datetimeFigureOut">
              <a:rPr lang="en-US" smtClean="0"/>
              <a:t>11/5/2025</a:t>
            </a:fld>
            <a:endParaRPr lang="en-US"/>
          </a:p>
        </p:txBody>
      </p:sp>
      <p:sp>
        <p:nvSpPr>
          <p:cNvPr id="5" name="Footer Placeholder 4">
            <a:extLst>
              <a:ext uri="{FF2B5EF4-FFF2-40B4-BE49-F238E27FC236}">
                <a16:creationId xmlns:a16="http://schemas.microsoft.com/office/drawing/2014/main" id="{5DC4A0F7-347A-4EB5-AB30-A9E12F3FE0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38F288-8277-4CAF-B8A7-CFFEDDE155E6}"/>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18444668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20E58-98E7-429E-AE6C-3691C240912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1BAF784-29F3-4274-8734-0AEE762D94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E6EA7FA-7F7D-429A-B7D9-C8AF0FBBAD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5F61A8-4076-4251-AF96-1FAA88588486}"/>
              </a:ext>
            </a:extLst>
          </p:cNvPr>
          <p:cNvSpPr>
            <a:spLocks noGrp="1"/>
          </p:cNvSpPr>
          <p:nvPr>
            <p:ph type="dt" sz="half" idx="10"/>
          </p:nvPr>
        </p:nvSpPr>
        <p:spPr/>
        <p:txBody>
          <a:bodyPr/>
          <a:lstStyle/>
          <a:p>
            <a:fld id="{54DED5A8-5C4E-4DA0-8518-96E3CE629E3C}" type="datetimeFigureOut">
              <a:rPr lang="en-US" smtClean="0"/>
              <a:t>11/5/2025</a:t>
            </a:fld>
            <a:endParaRPr lang="en-US"/>
          </a:p>
        </p:txBody>
      </p:sp>
      <p:sp>
        <p:nvSpPr>
          <p:cNvPr id="6" name="Footer Placeholder 5">
            <a:extLst>
              <a:ext uri="{FF2B5EF4-FFF2-40B4-BE49-F238E27FC236}">
                <a16:creationId xmlns:a16="http://schemas.microsoft.com/office/drawing/2014/main" id="{3AD07AF7-A512-49F4-B84D-FD856A2AF8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BDB1BA-48E9-4477-B60E-07D98AC72AF7}"/>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3235271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25FCF-8104-45C9-B7F3-016057DC3BE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E7E8430-E9F9-4AB9-A283-83348D7D88B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1894AC-E946-4621-80EA-B745788D0DF5}"/>
              </a:ext>
            </a:extLst>
          </p:cNvPr>
          <p:cNvSpPr>
            <a:spLocks noGrp="1"/>
          </p:cNvSpPr>
          <p:nvPr>
            <p:ph type="dt" sz="half" idx="10"/>
          </p:nvPr>
        </p:nvSpPr>
        <p:spPr/>
        <p:txBody>
          <a:bodyPr/>
          <a:lstStyle/>
          <a:p>
            <a:fld id="{54DED5A8-5C4E-4DA0-8518-96E3CE629E3C}" type="datetimeFigureOut">
              <a:rPr lang="en-US" smtClean="0"/>
              <a:t>11/5/2025</a:t>
            </a:fld>
            <a:endParaRPr lang="en-US"/>
          </a:p>
        </p:txBody>
      </p:sp>
      <p:sp>
        <p:nvSpPr>
          <p:cNvPr id="5" name="Footer Placeholder 4">
            <a:extLst>
              <a:ext uri="{FF2B5EF4-FFF2-40B4-BE49-F238E27FC236}">
                <a16:creationId xmlns:a16="http://schemas.microsoft.com/office/drawing/2014/main" id="{D7495E0E-314C-4559-9076-48FAB7A6D2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B11C97-A55C-4543-B50A-5AE71822AAEF}"/>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2776479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1A23B5-BABA-4BFC-B3CF-3D0FC4C269A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BD01EB-B29D-4723-AB65-45E96422BA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34DBE3-E192-4AD3-9020-633F27F58DA6}"/>
              </a:ext>
            </a:extLst>
          </p:cNvPr>
          <p:cNvSpPr>
            <a:spLocks noGrp="1"/>
          </p:cNvSpPr>
          <p:nvPr>
            <p:ph type="dt" sz="half" idx="10"/>
          </p:nvPr>
        </p:nvSpPr>
        <p:spPr/>
        <p:txBody>
          <a:bodyPr/>
          <a:lstStyle/>
          <a:p>
            <a:fld id="{54DED5A8-5C4E-4DA0-8518-96E3CE629E3C}" type="datetimeFigureOut">
              <a:rPr lang="en-US" smtClean="0"/>
              <a:t>11/5/2025</a:t>
            </a:fld>
            <a:endParaRPr lang="en-US"/>
          </a:p>
        </p:txBody>
      </p:sp>
      <p:sp>
        <p:nvSpPr>
          <p:cNvPr id="5" name="Footer Placeholder 4">
            <a:extLst>
              <a:ext uri="{FF2B5EF4-FFF2-40B4-BE49-F238E27FC236}">
                <a16:creationId xmlns:a16="http://schemas.microsoft.com/office/drawing/2014/main" id="{E66CD5EF-87CF-48D8-A550-3795ADFC06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51B122-CA60-4F4A-A946-B2BAE15BE1FB}"/>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907596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FD159-C15E-4951-8141-FAAB1E95FF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7FF81E-CAC1-4F9B-8108-504CABF577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B51D60-5E8F-4F3D-B0CF-4A3E275717F0}"/>
              </a:ext>
            </a:extLst>
          </p:cNvPr>
          <p:cNvSpPr>
            <a:spLocks noGrp="1"/>
          </p:cNvSpPr>
          <p:nvPr>
            <p:ph type="dt" sz="half" idx="10"/>
          </p:nvPr>
        </p:nvSpPr>
        <p:spPr/>
        <p:txBody>
          <a:bodyPr/>
          <a:lstStyle/>
          <a:p>
            <a:fld id="{54DED5A8-5C4E-4DA0-8518-96E3CE629E3C}" type="datetimeFigureOut">
              <a:rPr lang="en-US" smtClean="0"/>
              <a:t>11/5/2025</a:t>
            </a:fld>
            <a:endParaRPr lang="en-US"/>
          </a:p>
        </p:txBody>
      </p:sp>
      <p:sp>
        <p:nvSpPr>
          <p:cNvPr id="5" name="Footer Placeholder 4">
            <a:extLst>
              <a:ext uri="{FF2B5EF4-FFF2-40B4-BE49-F238E27FC236}">
                <a16:creationId xmlns:a16="http://schemas.microsoft.com/office/drawing/2014/main" id="{CF801675-D2A7-4C14-A4AE-AC611C304A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C1DCC6-1C9E-45B4-98B6-C36CE666E12F}"/>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3866698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FF4ECE-5BA7-4404-AEF6-F1C8F5231B8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A99C6C-607E-4966-B3F7-732AED50252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AAEC5D-1808-47A6-9D9D-BEB96C9C18F2}"/>
              </a:ext>
            </a:extLst>
          </p:cNvPr>
          <p:cNvSpPr>
            <a:spLocks noGrp="1"/>
          </p:cNvSpPr>
          <p:nvPr>
            <p:ph type="dt" sz="half" idx="10"/>
          </p:nvPr>
        </p:nvSpPr>
        <p:spPr/>
        <p:txBody>
          <a:bodyPr/>
          <a:lstStyle/>
          <a:p>
            <a:fld id="{54DED5A8-5C4E-4DA0-8518-96E3CE629E3C}" type="datetimeFigureOut">
              <a:rPr lang="en-US" smtClean="0"/>
              <a:t>11/5/2025</a:t>
            </a:fld>
            <a:endParaRPr lang="en-US"/>
          </a:p>
        </p:txBody>
      </p:sp>
      <p:sp>
        <p:nvSpPr>
          <p:cNvPr id="5" name="Footer Placeholder 4">
            <a:extLst>
              <a:ext uri="{FF2B5EF4-FFF2-40B4-BE49-F238E27FC236}">
                <a16:creationId xmlns:a16="http://schemas.microsoft.com/office/drawing/2014/main" id="{EC92E6C0-A340-4C01-9CF5-A1F6943CDA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9502E9-5530-4D79-94A9-29C1FC3274D2}"/>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684303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C51BC-390F-4D31-9EFE-7EEB6115C5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07C5C8-C638-427D-97E5-15297909365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E8AEC31-2555-403C-B0EC-F8E2B438867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9540F7B-29BF-47D1-BC6F-AD4A92AFD671}"/>
              </a:ext>
            </a:extLst>
          </p:cNvPr>
          <p:cNvSpPr>
            <a:spLocks noGrp="1"/>
          </p:cNvSpPr>
          <p:nvPr>
            <p:ph type="dt" sz="half" idx="10"/>
          </p:nvPr>
        </p:nvSpPr>
        <p:spPr/>
        <p:txBody>
          <a:bodyPr/>
          <a:lstStyle/>
          <a:p>
            <a:fld id="{54DED5A8-5C4E-4DA0-8518-96E3CE629E3C}" type="datetimeFigureOut">
              <a:rPr lang="en-US" smtClean="0"/>
              <a:t>11/5/2025</a:t>
            </a:fld>
            <a:endParaRPr lang="en-US"/>
          </a:p>
        </p:txBody>
      </p:sp>
      <p:sp>
        <p:nvSpPr>
          <p:cNvPr id="6" name="Footer Placeholder 5">
            <a:extLst>
              <a:ext uri="{FF2B5EF4-FFF2-40B4-BE49-F238E27FC236}">
                <a16:creationId xmlns:a16="http://schemas.microsoft.com/office/drawing/2014/main" id="{F90D90B4-B2B7-4A03-A4BE-AE1DDDD649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8269BB-282C-4CFB-B503-1AAFF2E9B668}"/>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458538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EC1CB-4795-4CE9-89E6-CEC13C2C156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CBC9DB8-74A2-449C-8FEA-79BD3CC51B3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E5112E-A0F8-4910-9307-645F5E1AAB0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F2B5728-316C-4E5D-A493-3DE8E7A439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6D1F0D-15A3-480A-835F-928E2ABEAF1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071B3F7-E9AD-45B0-BC51-1D749D8AEBAA}"/>
              </a:ext>
            </a:extLst>
          </p:cNvPr>
          <p:cNvSpPr>
            <a:spLocks noGrp="1"/>
          </p:cNvSpPr>
          <p:nvPr>
            <p:ph type="dt" sz="half" idx="10"/>
          </p:nvPr>
        </p:nvSpPr>
        <p:spPr/>
        <p:txBody>
          <a:bodyPr/>
          <a:lstStyle/>
          <a:p>
            <a:fld id="{54DED5A8-5C4E-4DA0-8518-96E3CE629E3C}" type="datetimeFigureOut">
              <a:rPr lang="en-US" smtClean="0"/>
              <a:t>11/5/2025</a:t>
            </a:fld>
            <a:endParaRPr lang="en-US"/>
          </a:p>
        </p:txBody>
      </p:sp>
      <p:sp>
        <p:nvSpPr>
          <p:cNvPr id="8" name="Footer Placeholder 7">
            <a:extLst>
              <a:ext uri="{FF2B5EF4-FFF2-40B4-BE49-F238E27FC236}">
                <a16:creationId xmlns:a16="http://schemas.microsoft.com/office/drawing/2014/main" id="{60DCFAA0-5198-4658-8AE3-25FF2707016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BC7047-A97B-48D9-AEAC-6BFC29B46E28}"/>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4166968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E0880-46E3-4B9B-BFF6-528B8A017AE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63D4050-79D8-4115-B44A-DD780215B266}"/>
              </a:ext>
            </a:extLst>
          </p:cNvPr>
          <p:cNvSpPr>
            <a:spLocks noGrp="1"/>
          </p:cNvSpPr>
          <p:nvPr>
            <p:ph type="dt" sz="half" idx="10"/>
          </p:nvPr>
        </p:nvSpPr>
        <p:spPr/>
        <p:txBody>
          <a:bodyPr/>
          <a:lstStyle/>
          <a:p>
            <a:fld id="{54DED5A8-5C4E-4DA0-8518-96E3CE629E3C}" type="datetimeFigureOut">
              <a:rPr lang="en-US" smtClean="0"/>
              <a:t>11/5/2025</a:t>
            </a:fld>
            <a:endParaRPr lang="en-US"/>
          </a:p>
        </p:txBody>
      </p:sp>
      <p:sp>
        <p:nvSpPr>
          <p:cNvPr id="4" name="Footer Placeholder 3">
            <a:extLst>
              <a:ext uri="{FF2B5EF4-FFF2-40B4-BE49-F238E27FC236}">
                <a16:creationId xmlns:a16="http://schemas.microsoft.com/office/drawing/2014/main" id="{D8B7A38F-9F94-4760-9332-0F3C81BD090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95A5E8D-0C2E-49A7-8B44-B1F21C08BBD9}"/>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1929321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85642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2F55CF-00C9-9346-F85F-F47A5782987D}"/>
              </a:ext>
            </a:extLst>
          </p:cNvPr>
          <p:cNvSpPr>
            <a:spLocks noGrp="1"/>
          </p:cNvSpPr>
          <p:nvPr>
            <p:ph type="title"/>
          </p:nvPr>
        </p:nvSpPr>
        <p:spPr>
          <a:xfrm>
            <a:off x="2238374" y="495300"/>
            <a:ext cx="7829551" cy="5305426"/>
          </a:xfrm>
          <a:blipFill>
            <a:blip r:embed="rId2">
              <a:alphaModFix amt="32000"/>
            </a:blip>
            <a:stretch>
              <a:fillRect/>
            </a:stretch>
          </a:blipFill>
        </p:spPr>
        <p:txBody>
          <a:bodyPr/>
          <a:lstStyle/>
          <a:p>
            <a:endParaRPr lang="en-US" dirty="0"/>
          </a:p>
        </p:txBody>
      </p:sp>
      <p:sp>
        <p:nvSpPr>
          <p:cNvPr id="3" name="Date Placeholder 2">
            <a:extLst>
              <a:ext uri="{FF2B5EF4-FFF2-40B4-BE49-F238E27FC236}">
                <a16:creationId xmlns:a16="http://schemas.microsoft.com/office/drawing/2014/main" id="{F3E84EA5-7962-CDD1-64AD-B3905650CC14}"/>
              </a:ext>
            </a:extLst>
          </p:cNvPr>
          <p:cNvSpPr>
            <a:spLocks noGrp="1"/>
          </p:cNvSpPr>
          <p:nvPr>
            <p:ph type="dt" sz="half" idx="10"/>
          </p:nvPr>
        </p:nvSpPr>
        <p:spPr/>
        <p:txBody>
          <a:bodyPr/>
          <a:lstStyle/>
          <a:p>
            <a:fld id="{54DED5A8-5C4E-4DA0-8518-96E3CE629E3C}" type="datetimeFigureOut">
              <a:rPr lang="en-US" smtClean="0"/>
              <a:t>11/5/2025</a:t>
            </a:fld>
            <a:endParaRPr lang="en-US"/>
          </a:p>
        </p:txBody>
      </p:sp>
      <p:sp>
        <p:nvSpPr>
          <p:cNvPr id="4" name="Footer Placeholder 3">
            <a:extLst>
              <a:ext uri="{FF2B5EF4-FFF2-40B4-BE49-F238E27FC236}">
                <a16:creationId xmlns:a16="http://schemas.microsoft.com/office/drawing/2014/main" id="{81727FA6-98B2-C721-9CC4-4A95F52DF91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2B8132-4B94-F446-D912-F1E8A32C7819}"/>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1151401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8BE191-D561-45E5-AB13-2B5ED1434F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FCC26C6-DFB6-48EE-9C25-1B2929E26F4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4D8C740-C109-4F86-9B48-A0D57941E1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D7EA6F5-7495-4F56-8C04-926B4C270FFA}"/>
              </a:ext>
            </a:extLst>
          </p:cNvPr>
          <p:cNvSpPr>
            <a:spLocks noGrp="1"/>
          </p:cNvSpPr>
          <p:nvPr>
            <p:ph type="dt" sz="half" idx="10"/>
          </p:nvPr>
        </p:nvSpPr>
        <p:spPr/>
        <p:txBody>
          <a:bodyPr/>
          <a:lstStyle/>
          <a:p>
            <a:fld id="{54DED5A8-5C4E-4DA0-8518-96E3CE629E3C}" type="datetimeFigureOut">
              <a:rPr lang="en-US" smtClean="0"/>
              <a:t>11/5/2025</a:t>
            </a:fld>
            <a:endParaRPr lang="en-US"/>
          </a:p>
        </p:txBody>
      </p:sp>
      <p:sp>
        <p:nvSpPr>
          <p:cNvPr id="6" name="Footer Placeholder 5">
            <a:extLst>
              <a:ext uri="{FF2B5EF4-FFF2-40B4-BE49-F238E27FC236}">
                <a16:creationId xmlns:a16="http://schemas.microsoft.com/office/drawing/2014/main" id="{139BDE65-61C6-4A5F-B249-FBE3FBAE4C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E00FA0-DDBE-444E-ABCB-47DBF940374C}"/>
              </a:ext>
            </a:extLst>
          </p:cNvPr>
          <p:cNvSpPr>
            <a:spLocks noGrp="1"/>
          </p:cNvSpPr>
          <p:nvPr>
            <p:ph type="sldNum" sz="quarter" idx="12"/>
          </p:nvPr>
        </p:nvSpPr>
        <p:spPr/>
        <p:txBody>
          <a:bodyPr/>
          <a:lstStyle/>
          <a:p>
            <a:fld id="{0AA4F420-37A5-4CB0-AE1B-FF6DF4CEDEA2}" type="slidenum">
              <a:rPr lang="en-US" smtClean="0"/>
              <a:t>‹#›</a:t>
            </a:fld>
            <a:endParaRPr lang="en-US"/>
          </a:p>
        </p:txBody>
      </p:sp>
    </p:spTree>
    <p:extLst>
      <p:ext uri="{BB962C8B-B14F-4D97-AF65-F5344CB8AC3E}">
        <p14:creationId xmlns:p14="http://schemas.microsoft.com/office/powerpoint/2010/main" val="961426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alphaModFix amt="25000"/>
            <a:lum/>
          </a:blip>
          <a:srcRect/>
          <a:stretch>
            <a:fillRect l="18000" t="23000" r="18000" b="1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DC81709-A4F7-400B-A5D8-D7DDFB20035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5C26233-7D55-4481-9BDA-134F1A12EAD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551A5F-2FB8-426D-9BA1-2D6ABB8D1B6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4DED5A8-5C4E-4DA0-8518-96E3CE629E3C}" type="datetimeFigureOut">
              <a:rPr lang="en-US" smtClean="0"/>
              <a:t>11/5/2025</a:t>
            </a:fld>
            <a:endParaRPr lang="en-US"/>
          </a:p>
        </p:txBody>
      </p:sp>
      <p:sp>
        <p:nvSpPr>
          <p:cNvPr id="5" name="Footer Placeholder 4">
            <a:extLst>
              <a:ext uri="{FF2B5EF4-FFF2-40B4-BE49-F238E27FC236}">
                <a16:creationId xmlns:a16="http://schemas.microsoft.com/office/drawing/2014/main" id="{5C80403A-AE9D-4A38-8ECE-D69859AA5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46B6D79-10A4-4335-B199-520DED29982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A4F420-37A5-4CB0-AE1B-FF6DF4CEDEA2}" type="slidenum">
              <a:rPr lang="en-US" smtClean="0"/>
              <a:t>‹#›</a:t>
            </a:fld>
            <a:endParaRPr lang="en-US"/>
          </a:p>
        </p:txBody>
      </p:sp>
    </p:spTree>
    <p:extLst>
      <p:ext uri="{BB962C8B-B14F-4D97-AF65-F5344CB8AC3E}">
        <p14:creationId xmlns:p14="http://schemas.microsoft.com/office/powerpoint/2010/main" val="6960657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anva.com/design/DAGysqCRjNo/ZaEXWXC7AhQrrsNSfgEpDA/view?utm_content=DAGysqCRjNo&amp;utm_campaign=designshare&amp;utm_medium=link2&amp;utm_source=uniquelinks&amp;utlId=h9fae8feddf" TargetMode="External"/><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8.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12.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6.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5.png"/><Relationship Id="rId7" Type="http://schemas.openxmlformats.org/officeDocument/2006/relationships/image" Target="../media/image12.png"/><Relationship Id="rId2" Type="http://schemas.openxmlformats.org/officeDocument/2006/relationships/image" Target="../media/image3.png"/><Relationship Id="rId1" Type="http://schemas.openxmlformats.org/officeDocument/2006/relationships/slideLayout" Target="../slideLayouts/slideLayout7.xml"/><Relationship Id="rId6" Type="http://schemas.openxmlformats.org/officeDocument/2006/relationships/image" Target="../media/image6.png"/><Relationship Id="rId5" Type="http://schemas.microsoft.com/office/2007/relationships/hdphoto" Target="../media/hdphoto1.wdp"/><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12000"/>
            <a:lum/>
          </a:blip>
          <a:srcRect/>
          <a:stretch>
            <a:fillRect l="11000" t="-9000" r="2000" b="-12000"/>
          </a:stretch>
        </a:blipFill>
        <a:effectLst/>
      </p:bgPr>
    </p:bg>
    <p:spTree>
      <p:nvGrpSpPr>
        <p:cNvPr id="1" name="">
          <a:extLst>
            <a:ext uri="{FF2B5EF4-FFF2-40B4-BE49-F238E27FC236}">
              <a16:creationId xmlns:a16="http://schemas.microsoft.com/office/drawing/2014/main" id="{68B7CF42-46B9-1B8D-E833-AFC568BFC8EC}"/>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E6A42281-F022-4F5C-B4A3-37ACE36125B9}"/>
              </a:ext>
            </a:extLst>
          </p:cNvPr>
          <p:cNvSpPr/>
          <p:nvPr/>
        </p:nvSpPr>
        <p:spPr>
          <a:xfrm>
            <a:off x="249917" y="385696"/>
            <a:ext cx="3261486" cy="6748780"/>
          </a:xfrm>
          <a:custGeom>
            <a:avLst/>
            <a:gdLst/>
            <a:ahLst/>
            <a:cxnLst/>
            <a:rect l="l" t="t" r="r" b="b"/>
            <a:pathLst>
              <a:path w="2819400" h="6748780">
                <a:moveTo>
                  <a:pt x="0" y="6748271"/>
                </a:moveTo>
                <a:lnTo>
                  <a:pt x="2819400" y="6748271"/>
                </a:lnTo>
                <a:lnTo>
                  <a:pt x="2819400" y="0"/>
                </a:lnTo>
                <a:lnTo>
                  <a:pt x="0" y="0"/>
                </a:lnTo>
                <a:lnTo>
                  <a:pt x="0" y="6748271"/>
                </a:lnTo>
                <a:close/>
              </a:path>
            </a:pathLst>
          </a:custGeom>
          <a:noFill/>
        </p:spPr>
        <p:txBody>
          <a:bodyPr wrap="square" lIns="0" tIns="0" rIns="0" bIns="0" rtlCol="0"/>
          <a:lstStyle/>
          <a:p>
            <a:endParaRPr/>
          </a:p>
        </p:txBody>
      </p:sp>
      <p:sp>
        <p:nvSpPr>
          <p:cNvPr id="6" name="object 6">
            <a:extLst>
              <a:ext uri="{FF2B5EF4-FFF2-40B4-BE49-F238E27FC236}">
                <a16:creationId xmlns:a16="http://schemas.microsoft.com/office/drawing/2014/main" id="{11B59C9F-A276-ED52-4C26-69052195A46C}"/>
              </a:ext>
            </a:extLst>
          </p:cNvPr>
          <p:cNvSpPr txBox="1"/>
          <p:nvPr/>
        </p:nvSpPr>
        <p:spPr>
          <a:xfrm>
            <a:off x="895885" y="3749541"/>
            <a:ext cx="10400231" cy="2248693"/>
          </a:xfrm>
          <a:prstGeom prst="rect">
            <a:avLst/>
          </a:prstGeom>
        </p:spPr>
        <p:txBody>
          <a:bodyPr vert="horz" wrap="square" lIns="0" tIns="93345" rIns="0" bIns="0" rtlCol="0">
            <a:spAutoFit/>
          </a:bodyPr>
          <a:lstStyle/>
          <a:p>
            <a:pPr marL="12700" algn="ctr">
              <a:spcBef>
                <a:spcPts val="735"/>
              </a:spcBef>
            </a:pPr>
            <a:r>
              <a:rPr lang="en-US" sz="2000" b="1" i="1" spc="-10" dirty="0">
                <a:solidFill>
                  <a:srgbClr val="800000"/>
                </a:solidFill>
                <a:latin typeface="Calibri"/>
                <a:cs typeface="Calibri"/>
              </a:rPr>
              <a:t>We are dedicated to nurturing curious minds and compassionate hearts. We are committed to empowering all students to embrace learning, achieve their personal best, and build their emotional, social, and physical well-being. Our school community values respect, kindness, and perseverance. We work to build a nurturing, joyful, culturally responsive learning environment where every child feels valued, supported, and proud of who they are. Together, we envision a future where every student thrives academically, socially, and emotionally, equipped with the skills and confidence to make a positive impact in our world.</a:t>
            </a:r>
            <a:endParaRPr lang="en-US" sz="2000" spc="-10" dirty="0">
              <a:highlight>
                <a:srgbClr val="FFFF00"/>
              </a:highlight>
              <a:latin typeface="Calibri"/>
              <a:cs typeface="Calibri"/>
            </a:endParaRPr>
          </a:p>
        </p:txBody>
      </p:sp>
      <p:sp>
        <p:nvSpPr>
          <p:cNvPr id="11" name="TextBox 10">
            <a:extLst>
              <a:ext uri="{FF2B5EF4-FFF2-40B4-BE49-F238E27FC236}">
                <a16:creationId xmlns:a16="http://schemas.microsoft.com/office/drawing/2014/main" id="{0134711A-6F9F-DA58-ABEB-964C32047ADF}"/>
              </a:ext>
            </a:extLst>
          </p:cNvPr>
          <p:cNvSpPr txBox="1"/>
          <p:nvPr/>
        </p:nvSpPr>
        <p:spPr>
          <a:xfrm>
            <a:off x="1865616" y="441280"/>
            <a:ext cx="8460768" cy="384720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600" b="1" u="sng" dirty="0">
                <a:latin typeface="Aptos Display" panose="020B0004020202020204" pitchFamily="34" charset="0"/>
              </a:rPr>
              <a:t>2025-2026 School Growth Plan</a:t>
            </a:r>
            <a:endParaRPr lang="en-US" sz="3600" b="1" u="sng" dirty="0">
              <a:solidFill>
                <a:srgbClr val="000000"/>
              </a:solidFill>
              <a:latin typeface="Aptos Display" panose="020B0004020202020204" pitchFamily="34" charset="0"/>
            </a:endParaRPr>
          </a:p>
          <a:p>
            <a:pPr algn="l"/>
            <a:endParaRPr lang="en-US" sz="3600" b="1" dirty="0">
              <a:latin typeface="Aptos Display" panose="020B0004020202020204" pitchFamily="34" charset="0"/>
            </a:endParaRPr>
          </a:p>
          <a:p>
            <a:pPr algn="l"/>
            <a:r>
              <a:rPr lang="en-US" sz="2800" b="1" dirty="0">
                <a:latin typeface="Aptos Display" panose="020B0004020202020204" pitchFamily="34" charset="0"/>
              </a:rPr>
              <a:t>School &amp; Location:  Kitwanga Elementary School</a:t>
            </a:r>
            <a:endParaRPr lang="en-US" sz="2800" dirty="0">
              <a:latin typeface="Aptos Display" panose="020B0004020202020204" pitchFamily="34" charset="0"/>
            </a:endParaRPr>
          </a:p>
          <a:p>
            <a:pPr algn="l"/>
            <a:endParaRPr lang="en-US" sz="2000" b="1" dirty="0">
              <a:latin typeface="Aptos Display" panose="020B0004020202020204" pitchFamily="34" charset="0"/>
            </a:endParaRPr>
          </a:p>
          <a:p>
            <a:pPr algn="l"/>
            <a:r>
              <a:rPr lang="en-US" sz="2800" b="1" dirty="0">
                <a:latin typeface="Aptos Display" panose="020B0004020202020204" pitchFamily="34" charset="0"/>
              </a:rPr>
              <a:t>Principal:  Kassia Nameth</a:t>
            </a:r>
          </a:p>
          <a:p>
            <a:pPr algn="l"/>
            <a:endParaRPr lang="en-US" sz="2000" b="1" dirty="0">
              <a:latin typeface="Aptos Display" panose="020B0004020202020204" pitchFamily="34" charset="0"/>
            </a:endParaRPr>
          </a:p>
          <a:p>
            <a:pPr algn="l"/>
            <a:r>
              <a:rPr lang="en-US" sz="2800" b="1" dirty="0">
                <a:latin typeface="Aptos Display" panose="020B0004020202020204" pitchFamily="34" charset="0"/>
              </a:rPr>
              <a:t>Issue Date:  November 5, 2025</a:t>
            </a:r>
            <a:endParaRPr lang="en-US" sz="2800" dirty="0">
              <a:latin typeface="Aptos Display" panose="020B0004020202020204" pitchFamily="34" charset="0"/>
            </a:endParaRPr>
          </a:p>
          <a:p>
            <a:pPr algn="l"/>
            <a:endParaRPr lang="en-US" sz="2400" b="1" dirty="0"/>
          </a:p>
          <a:p>
            <a:pPr algn="l"/>
            <a:endParaRPr lang="en-US" sz="2400" b="1" dirty="0"/>
          </a:p>
        </p:txBody>
      </p:sp>
      <p:sp>
        <p:nvSpPr>
          <p:cNvPr id="2" name="TextBox 1">
            <a:extLst>
              <a:ext uri="{FF2B5EF4-FFF2-40B4-BE49-F238E27FC236}">
                <a16:creationId xmlns:a16="http://schemas.microsoft.com/office/drawing/2014/main" id="{878FF18B-BBCB-CC7F-57D9-1FEDDB42A777}"/>
              </a:ext>
            </a:extLst>
          </p:cNvPr>
          <p:cNvSpPr txBox="1"/>
          <p:nvPr/>
        </p:nvSpPr>
        <p:spPr>
          <a:xfrm>
            <a:off x="846031" y="6122701"/>
            <a:ext cx="10331867" cy="400110"/>
          </a:xfrm>
          <a:prstGeom prst="rect">
            <a:avLst/>
          </a:prstGeom>
          <a:noFill/>
        </p:spPr>
        <p:txBody>
          <a:bodyPr wrap="square" rtlCol="0">
            <a:spAutoFit/>
          </a:bodyPr>
          <a:lstStyle/>
          <a:p>
            <a:pPr algn="ctr"/>
            <a:r>
              <a:rPr lang="en-US" sz="2000" b="1" i="1" spc="-10" dirty="0">
                <a:solidFill>
                  <a:srgbClr val="800000"/>
                </a:solidFill>
                <a:cs typeface="Calibri"/>
                <a:hlinkClick r:id="rId3"/>
              </a:rPr>
              <a:t>School Video link </a:t>
            </a:r>
            <a:endParaRPr lang="en-US" sz="2000" dirty="0"/>
          </a:p>
        </p:txBody>
      </p:sp>
    </p:spTree>
    <p:extLst>
      <p:ext uri="{BB962C8B-B14F-4D97-AF65-F5344CB8AC3E}">
        <p14:creationId xmlns:p14="http://schemas.microsoft.com/office/powerpoint/2010/main" val="2643556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271C116C-D014-F766-8564-F648C12A72B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4A4CB1B0-8240-803D-1070-61E9ECBDBD62}"/>
              </a:ext>
            </a:extLst>
          </p:cNvPr>
          <p:cNvSpPr/>
          <p:nvPr/>
        </p:nvSpPr>
        <p:spPr>
          <a:xfrm>
            <a:off x="0" y="623851"/>
            <a:ext cx="12191999" cy="419450"/>
          </a:xfrm>
          <a:prstGeom prst="rect">
            <a:avLst/>
          </a:prstGeom>
          <a:solidFill>
            <a:srgbClr val="E43C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pic>
        <p:nvPicPr>
          <p:cNvPr id="7" name="Picture 6">
            <a:extLst>
              <a:ext uri="{FF2B5EF4-FFF2-40B4-BE49-F238E27FC236}">
                <a16:creationId xmlns:a16="http://schemas.microsoft.com/office/drawing/2014/main" id="{D1A686A9-191C-F8FA-6F94-604A899CBE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4597" y="695324"/>
            <a:ext cx="333071" cy="275424"/>
          </a:xfrm>
          <a:prstGeom prst="rect">
            <a:avLst/>
          </a:prstGeom>
        </p:spPr>
      </p:pic>
      <p:sp>
        <p:nvSpPr>
          <p:cNvPr id="8" name="TextBox 7">
            <a:extLst>
              <a:ext uri="{FF2B5EF4-FFF2-40B4-BE49-F238E27FC236}">
                <a16:creationId xmlns:a16="http://schemas.microsoft.com/office/drawing/2014/main" id="{5C785659-22BA-6393-0E70-AFB60B50B8A5}"/>
              </a:ext>
            </a:extLst>
          </p:cNvPr>
          <p:cNvSpPr txBox="1"/>
          <p:nvPr/>
        </p:nvSpPr>
        <p:spPr>
          <a:xfrm>
            <a:off x="5522910" y="661149"/>
            <a:ext cx="1296632"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LITERACY </a:t>
            </a:r>
          </a:p>
        </p:txBody>
      </p:sp>
      <p:sp>
        <p:nvSpPr>
          <p:cNvPr id="23" name="Rectangle 22">
            <a:extLst>
              <a:ext uri="{FF2B5EF4-FFF2-40B4-BE49-F238E27FC236}">
                <a16:creationId xmlns:a16="http://schemas.microsoft.com/office/drawing/2014/main" id="{88520B47-1703-B00F-0092-DA781713D98B}"/>
              </a:ext>
            </a:extLst>
          </p:cNvPr>
          <p:cNvSpPr/>
          <p:nvPr/>
        </p:nvSpPr>
        <p:spPr>
          <a:xfrm>
            <a:off x="3566475" y="2478359"/>
            <a:ext cx="5251279" cy="35509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E43C2F"/>
                </a:solidFill>
                <a:latin typeface="Aptos Display" panose="020B0004020202020204" pitchFamily="34" charset="0"/>
              </a:rPr>
              <a:t>School Actions/Strategy</a:t>
            </a:r>
          </a:p>
          <a:p>
            <a:r>
              <a:rPr lang="en-US" sz="1200" b="1" dirty="0">
                <a:solidFill>
                  <a:schemeClr val="tx1"/>
                </a:solidFill>
                <a:latin typeface="Aptos Display" panose="020B0004020202020204" pitchFamily="34" charset="0"/>
              </a:rPr>
              <a:t>Literacy Actions here:</a:t>
            </a:r>
          </a:p>
          <a:p>
            <a:pPr marL="228600" indent="-228600">
              <a:buAutoNum type="arabicPeriod"/>
            </a:pPr>
            <a:endParaRPr lang="en-US" sz="1200" dirty="0">
              <a:solidFill>
                <a:schemeClr val="tx1"/>
              </a:solidFill>
              <a:latin typeface="Aptos Display" panose="020B0004020202020204" pitchFamily="34" charset="0"/>
            </a:endParaRPr>
          </a:p>
          <a:p>
            <a:pPr marL="228600" indent="-228600">
              <a:buAutoNum type="arabicPeriod"/>
            </a:pPr>
            <a:r>
              <a:rPr lang="en-US" sz="1400" dirty="0">
                <a:solidFill>
                  <a:schemeClr val="tx1"/>
                </a:solidFill>
                <a:latin typeface="Aptos Display" panose="020B0004020202020204" pitchFamily="34" charset="0"/>
              </a:rPr>
              <a:t>Support new teachers with the implementation of UFLI and the use of </a:t>
            </a:r>
            <a:r>
              <a:rPr lang="en-US" sz="1400" dirty="0" err="1">
                <a:solidFill>
                  <a:schemeClr val="tx1"/>
                </a:solidFill>
                <a:latin typeface="Aptos Display" panose="020B0004020202020204" pitchFamily="34" charset="0"/>
              </a:rPr>
              <a:t>Acadience</a:t>
            </a:r>
            <a:r>
              <a:rPr lang="en-US" sz="1400" dirty="0">
                <a:solidFill>
                  <a:schemeClr val="tx1"/>
                </a:solidFill>
                <a:latin typeface="Aptos Display" panose="020B0004020202020204" pitchFamily="34" charset="0"/>
              </a:rPr>
              <a:t> for K-6</a:t>
            </a:r>
          </a:p>
          <a:p>
            <a:pPr marL="228600" indent="-228600">
              <a:buAutoNum type="arabicPeriod"/>
            </a:pPr>
            <a:r>
              <a:rPr lang="en-US" sz="1400" dirty="0">
                <a:solidFill>
                  <a:schemeClr val="tx1"/>
                </a:solidFill>
                <a:latin typeface="Aptos Display" panose="020B0004020202020204" pitchFamily="34" charset="0"/>
              </a:rPr>
              <a:t>Emphasize the benefit of structured literacy programs in classrooms to support literacy learning</a:t>
            </a:r>
          </a:p>
          <a:p>
            <a:pPr marL="228600" indent="-228600">
              <a:buAutoNum type="arabicPeriod"/>
            </a:pPr>
            <a:r>
              <a:rPr lang="en-US" sz="1400" dirty="0">
                <a:solidFill>
                  <a:schemeClr val="tx1"/>
                </a:solidFill>
                <a:latin typeface="Aptos Display" panose="020B0004020202020204" pitchFamily="34" charset="0"/>
              </a:rPr>
              <a:t>Examine </a:t>
            </a:r>
            <a:r>
              <a:rPr lang="en-US" sz="1400" dirty="0" err="1">
                <a:solidFill>
                  <a:schemeClr val="tx1"/>
                </a:solidFill>
                <a:latin typeface="Aptos Display" panose="020B0004020202020204" pitchFamily="34" charset="0"/>
              </a:rPr>
              <a:t>Acadience</a:t>
            </a:r>
            <a:r>
              <a:rPr lang="en-US" sz="1400" dirty="0">
                <a:solidFill>
                  <a:schemeClr val="tx1"/>
                </a:solidFill>
                <a:latin typeface="Aptos Display" panose="020B0004020202020204" pitchFamily="34" charset="0"/>
              </a:rPr>
              <a:t> data in staff meetings after each benchmark to monitor growth and establish plans of support</a:t>
            </a:r>
          </a:p>
          <a:p>
            <a:pPr marL="228600" indent="-228600">
              <a:buAutoNum type="arabicPeriod"/>
            </a:pPr>
            <a:r>
              <a:rPr lang="en-US" sz="1400" dirty="0">
                <a:solidFill>
                  <a:schemeClr val="tx1"/>
                </a:solidFill>
                <a:latin typeface="Aptos Display" panose="020B0004020202020204" pitchFamily="34" charset="0"/>
              </a:rPr>
              <a:t>Work as a school team to support students in yellow and red areas in </a:t>
            </a:r>
            <a:r>
              <a:rPr lang="en-US" sz="1400" dirty="0" err="1">
                <a:solidFill>
                  <a:schemeClr val="tx1"/>
                </a:solidFill>
                <a:latin typeface="Aptos Display" panose="020B0004020202020204" pitchFamily="34" charset="0"/>
              </a:rPr>
              <a:t>Acadience</a:t>
            </a:r>
            <a:endParaRPr lang="en-US" sz="1400" dirty="0">
              <a:solidFill>
                <a:schemeClr val="tx1"/>
              </a:solidFill>
              <a:latin typeface="Aptos Display" panose="020B0004020202020204" pitchFamily="34" charset="0"/>
            </a:endParaRPr>
          </a:p>
          <a:p>
            <a:pPr marL="228600" indent="-228600">
              <a:buAutoNum type="arabicPeriod"/>
            </a:pPr>
            <a:r>
              <a:rPr lang="en-US" sz="1400" dirty="0">
                <a:solidFill>
                  <a:schemeClr val="tx1"/>
                </a:solidFill>
                <a:latin typeface="Aptos Display" panose="020B0004020202020204" pitchFamily="34" charset="0"/>
              </a:rPr>
              <a:t>Weekly visits to the school library to explore stories of various genres and build a love for reading</a:t>
            </a:r>
          </a:p>
          <a:p>
            <a:pPr marL="228600" indent="-228600">
              <a:buAutoNum type="arabicPeriod"/>
            </a:pPr>
            <a:r>
              <a:rPr lang="en-US" sz="1400" dirty="0">
                <a:solidFill>
                  <a:schemeClr val="tx1"/>
                </a:solidFill>
                <a:latin typeface="Aptos Display" panose="020B0004020202020204" pitchFamily="34" charset="0"/>
              </a:rPr>
              <a:t>Build our inventory of culturally relevant stories and high interest stories by collaborating with students to hear their voices</a:t>
            </a:r>
          </a:p>
          <a:p>
            <a:pPr marL="228600" indent="-228600">
              <a:buAutoNum type="arabicPeriod"/>
            </a:pPr>
            <a:r>
              <a:rPr lang="en-US" sz="1400" dirty="0">
                <a:solidFill>
                  <a:schemeClr val="tx1"/>
                </a:solidFill>
                <a:latin typeface="Aptos Display" panose="020B0004020202020204" pitchFamily="34" charset="0"/>
              </a:rPr>
              <a:t>Implementing the REWARDS reading program for Grade 7 students</a:t>
            </a:r>
          </a:p>
          <a:p>
            <a:pPr marL="228600" indent="-228600">
              <a:buAutoNum type="arabicPeriod"/>
            </a:pPr>
            <a:r>
              <a:rPr lang="en-US" sz="1400" dirty="0">
                <a:solidFill>
                  <a:schemeClr val="tx1"/>
                </a:solidFill>
                <a:latin typeface="Aptos Display" panose="020B0004020202020204" pitchFamily="34" charset="0"/>
              </a:rPr>
              <a:t>Provide more choice to enhance student engagement and activity</a:t>
            </a:r>
          </a:p>
          <a:p>
            <a:endParaRPr lang="en-US" sz="200" dirty="0">
              <a:solidFill>
                <a:srgbClr val="E43C2F"/>
              </a:solidFill>
              <a:latin typeface="Aptos Display" panose="020B0004020202020204" pitchFamily="34" charset="0"/>
            </a:endParaRPr>
          </a:p>
          <a:p>
            <a:pPr algn="ctr"/>
            <a:endParaRPr lang="en-US" sz="1100" dirty="0">
              <a:solidFill>
                <a:schemeClr val="tx1"/>
              </a:solidFill>
            </a:endParaRPr>
          </a:p>
        </p:txBody>
      </p:sp>
      <p:sp>
        <p:nvSpPr>
          <p:cNvPr id="24" name="Rectangle 23">
            <a:extLst>
              <a:ext uri="{FF2B5EF4-FFF2-40B4-BE49-F238E27FC236}">
                <a16:creationId xmlns:a16="http://schemas.microsoft.com/office/drawing/2014/main" id="{85C25218-56BD-8A9E-531D-B66BA692F8FB}"/>
              </a:ext>
            </a:extLst>
          </p:cNvPr>
          <p:cNvSpPr/>
          <p:nvPr/>
        </p:nvSpPr>
        <p:spPr>
          <a:xfrm>
            <a:off x="9295432" y="2655192"/>
            <a:ext cx="2657442" cy="30851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E43C2F"/>
                </a:solidFill>
                <a:latin typeface="Aptos Display" panose="020B0004020202020204" pitchFamily="34" charset="0"/>
              </a:rPr>
              <a:t>School Data &amp; Evidence</a:t>
            </a:r>
          </a:p>
          <a:p>
            <a:r>
              <a:rPr lang="en-US" sz="1200" b="1" dirty="0">
                <a:solidFill>
                  <a:schemeClr val="tx1"/>
                </a:solidFill>
                <a:latin typeface="Aptos Display" panose="020B0004020202020204" pitchFamily="34" charset="0"/>
              </a:rPr>
              <a:t>Literacy Measures here:</a:t>
            </a:r>
          </a:p>
          <a:p>
            <a:endParaRPr lang="en-US" sz="200" b="1" dirty="0">
              <a:solidFill>
                <a:srgbClr val="E43C2F"/>
              </a:solidFill>
              <a:latin typeface="Aptos Display" panose="020B0004020202020204" pitchFamily="34" charset="0"/>
            </a:endParaRPr>
          </a:p>
          <a:p>
            <a:endParaRPr lang="en-US" sz="200" dirty="0">
              <a:solidFill>
                <a:schemeClr val="tx1"/>
              </a:solidFill>
              <a:latin typeface="Aptos Display" panose="020B0004020202020204" pitchFamily="34" charset="0"/>
            </a:endParaRPr>
          </a:p>
          <a:p>
            <a:pPr marL="171450" indent="-171450">
              <a:buFont typeface="Arial" panose="020B0604020202020204" pitchFamily="34" charset="0"/>
              <a:buChar char="•"/>
            </a:pPr>
            <a:r>
              <a:rPr lang="en-US" sz="1200" dirty="0">
                <a:solidFill>
                  <a:schemeClr val="tx1"/>
                </a:solidFill>
              </a:rPr>
              <a:t>FSA Grade 4</a:t>
            </a:r>
          </a:p>
          <a:p>
            <a:pPr marL="171450" indent="-171450">
              <a:buFont typeface="Arial" panose="020B0604020202020204" pitchFamily="34" charset="0"/>
              <a:buChar char="•"/>
            </a:pPr>
            <a:r>
              <a:rPr lang="en-US" sz="1200" dirty="0">
                <a:solidFill>
                  <a:schemeClr val="tx1"/>
                </a:solidFill>
              </a:rPr>
              <a:t>School Wide Write</a:t>
            </a:r>
          </a:p>
          <a:p>
            <a:pPr marL="171450" indent="-171450">
              <a:buFont typeface="Arial" panose="020B0604020202020204" pitchFamily="34" charset="0"/>
              <a:buChar char="•"/>
            </a:pPr>
            <a:r>
              <a:rPr lang="en-US" sz="1200" dirty="0" err="1">
                <a:solidFill>
                  <a:schemeClr val="tx1"/>
                </a:solidFill>
              </a:rPr>
              <a:t>Acadience</a:t>
            </a:r>
            <a:r>
              <a:rPr lang="en-US" sz="1200" dirty="0">
                <a:solidFill>
                  <a:schemeClr val="tx1"/>
                </a:solidFill>
              </a:rPr>
              <a:t> Data</a:t>
            </a:r>
          </a:p>
          <a:p>
            <a:pPr marL="171450" indent="-171450">
              <a:buFont typeface="Arial" panose="020B0604020202020204" pitchFamily="34" charset="0"/>
              <a:buChar char="•"/>
            </a:pPr>
            <a:r>
              <a:rPr lang="en-US" sz="1200" dirty="0">
                <a:solidFill>
                  <a:schemeClr val="tx1"/>
                </a:solidFill>
              </a:rPr>
              <a:t>Multi-Tiered Systems of Support (MTSS)</a:t>
            </a:r>
          </a:p>
          <a:p>
            <a:pPr marL="171450" indent="-171450">
              <a:buFont typeface="Arial" panose="020B0604020202020204" pitchFamily="34" charset="0"/>
              <a:buChar char="•"/>
            </a:pPr>
            <a:r>
              <a:rPr lang="en-US" sz="1200" dirty="0">
                <a:solidFill>
                  <a:schemeClr val="tx1"/>
                </a:solidFill>
              </a:rPr>
              <a:t>Individualized Education Plans (IEP)</a:t>
            </a:r>
          </a:p>
        </p:txBody>
      </p:sp>
      <p:pic>
        <p:nvPicPr>
          <p:cNvPr id="6" name="Picture 5">
            <a:extLst>
              <a:ext uri="{FF2B5EF4-FFF2-40B4-BE49-F238E27FC236}">
                <a16:creationId xmlns:a16="http://schemas.microsoft.com/office/drawing/2014/main" id="{6D0FBFDB-2998-65F9-7EC9-A645F4CC5778}"/>
              </a:ext>
            </a:extLst>
          </p:cNvPr>
          <p:cNvPicPr>
            <a:picLocks noChangeAspect="1"/>
          </p:cNvPicPr>
          <p:nvPr/>
        </p:nvPicPr>
        <p:blipFill>
          <a:blip r:embed="rId4"/>
          <a:stretch>
            <a:fillRect/>
          </a:stretch>
        </p:blipFill>
        <p:spPr>
          <a:xfrm>
            <a:off x="119638" y="75636"/>
            <a:ext cx="4051145" cy="540889"/>
          </a:xfrm>
          <a:prstGeom prst="rect">
            <a:avLst/>
          </a:prstGeom>
        </p:spPr>
      </p:pic>
      <p:sp>
        <p:nvSpPr>
          <p:cNvPr id="9" name="Rectangle 8">
            <a:extLst>
              <a:ext uri="{FF2B5EF4-FFF2-40B4-BE49-F238E27FC236}">
                <a16:creationId xmlns:a16="http://schemas.microsoft.com/office/drawing/2014/main" id="{4BBFA75B-640E-D4F0-EF80-48C0B874B52B}"/>
              </a:ext>
            </a:extLst>
          </p:cNvPr>
          <p:cNvSpPr/>
          <p:nvPr/>
        </p:nvSpPr>
        <p:spPr>
          <a:xfrm>
            <a:off x="247646" y="1537257"/>
            <a:ext cx="8788474" cy="7630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Goal</a:t>
            </a:r>
          </a:p>
          <a:p>
            <a:r>
              <a:rPr lang="en-US" sz="1200" dirty="0">
                <a:solidFill>
                  <a:schemeClr val="tx1"/>
                </a:solidFill>
              </a:rPr>
              <a:t>Our focus is building strong phonological awareness, decoding skills, and comprehension in order to build reading and writing confidence while helping students find joy in reading and writing, with the goal of 75% of students having typical progress or above by June 2026.</a:t>
            </a:r>
            <a:endParaRPr lang="en-US" sz="1200" b="1" dirty="0">
              <a:solidFill>
                <a:schemeClr val="tx1"/>
              </a:solidFill>
              <a:latin typeface="Aptos Display" panose="020B0004020202020204" pitchFamily="34" charset="0"/>
            </a:endParaRPr>
          </a:p>
        </p:txBody>
      </p:sp>
      <p:sp>
        <p:nvSpPr>
          <p:cNvPr id="10" name="Rectangle 9">
            <a:extLst>
              <a:ext uri="{FF2B5EF4-FFF2-40B4-BE49-F238E27FC236}">
                <a16:creationId xmlns:a16="http://schemas.microsoft.com/office/drawing/2014/main" id="{87091CFD-6EE2-C259-F38A-34AFC1F0BE2A}"/>
              </a:ext>
            </a:extLst>
          </p:cNvPr>
          <p:cNvSpPr/>
          <p:nvPr/>
        </p:nvSpPr>
        <p:spPr>
          <a:xfrm>
            <a:off x="247646" y="2411604"/>
            <a:ext cx="2974918" cy="22314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Objectives</a:t>
            </a:r>
          </a:p>
          <a:p>
            <a:pPr marL="342900" indent="-342900">
              <a:buAutoNum type="arabicPeriod"/>
            </a:pPr>
            <a:r>
              <a:rPr lang="en-US" sz="1400" dirty="0">
                <a:solidFill>
                  <a:schemeClr val="tx1"/>
                </a:solidFill>
                <a:latin typeface="Aptos Display" panose="020B0004020202020204" pitchFamily="34" charset="0"/>
              </a:rPr>
              <a:t>Use literacy data to drive instruction and differentiate learning in classrooms</a:t>
            </a:r>
          </a:p>
          <a:p>
            <a:pPr marL="342900" indent="-342900">
              <a:buAutoNum type="arabicPeriod"/>
            </a:pPr>
            <a:r>
              <a:rPr lang="en-US" sz="1400" dirty="0">
                <a:solidFill>
                  <a:schemeClr val="tx1"/>
                </a:solidFill>
                <a:latin typeface="Aptos Display" panose="020B0004020202020204" pitchFamily="34" charset="0"/>
              </a:rPr>
              <a:t>Use literacy data to create tier one and two groups to target specific skills</a:t>
            </a:r>
          </a:p>
          <a:p>
            <a:pPr marL="342900" indent="-342900">
              <a:buAutoNum type="arabicPeriod"/>
            </a:pPr>
            <a:r>
              <a:rPr lang="en-US" sz="1400" dirty="0">
                <a:solidFill>
                  <a:schemeClr val="tx1"/>
                </a:solidFill>
                <a:latin typeface="Aptos Display" panose="020B0004020202020204" pitchFamily="34" charset="0"/>
              </a:rPr>
              <a:t>Offer opportunity for students to demonstrate learning in a variety of ways</a:t>
            </a:r>
          </a:p>
        </p:txBody>
      </p:sp>
      <p:sp>
        <p:nvSpPr>
          <p:cNvPr id="12" name="Rectangle 11">
            <a:extLst>
              <a:ext uri="{FF2B5EF4-FFF2-40B4-BE49-F238E27FC236}">
                <a16:creationId xmlns:a16="http://schemas.microsoft.com/office/drawing/2014/main" id="{46E6AE9E-63C3-D071-107D-7F01F549D336}"/>
              </a:ext>
            </a:extLst>
          </p:cNvPr>
          <p:cNvSpPr/>
          <p:nvPr/>
        </p:nvSpPr>
        <p:spPr>
          <a:xfrm>
            <a:off x="240205" y="5038812"/>
            <a:ext cx="3066125" cy="164329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District Data &amp; Evidence</a:t>
            </a:r>
          </a:p>
          <a:p>
            <a:pPr marL="342900" indent="-342900">
              <a:buFont typeface="Arial" panose="020B0604020202020204" pitchFamily="34" charset="0"/>
              <a:buChar char="•"/>
            </a:pPr>
            <a:r>
              <a:rPr lang="en-US" sz="1400" dirty="0">
                <a:solidFill>
                  <a:schemeClr val="tx1"/>
                </a:solidFill>
                <a:latin typeface="Aptos Display" panose="020B0004020202020204" pitchFamily="34" charset="0"/>
              </a:rPr>
              <a:t>FSA 4 (Reading/Writing)</a:t>
            </a:r>
          </a:p>
          <a:p>
            <a:pPr marL="342900" indent="-342900">
              <a:buFont typeface="Arial" panose="020B0604020202020204" pitchFamily="34" charset="0"/>
              <a:buChar char="•"/>
            </a:pPr>
            <a:r>
              <a:rPr lang="en-US" sz="1400" dirty="0">
                <a:solidFill>
                  <a:schemeClr val="tx1"/>
                </a:solidFill>
                <a:latin typeface="Aptos Display" panose="020B0004020202020204" pitchFamily="34" charset="0"/>
              </a:rPr>
              <a:t>FSA 7 (Reading/Writing)</a:t>
            </a:r>
          </a:p>
          <a:p>
            <a:pPr marL="342900" indent="-342900">
              <a:buFont typeface="Arial" panose="020B0604020202020204" pitchFamily="34" charset="0"/>
              <a:buChar char="•"/>
            </a:pPr>
            <a:r>
              <a:rPr lang="en-US" sz="1400" dirty="0" err="1">
                <a:solidFill>
                  <a:schemeClr val="tx1"/>
                </a:solidFill>
                <a:latin typeface="Aptos Display" panose="020B0004020202020204" pitchFamily="34" charset="0"/>
              </a:rPr>
              <a:t>Acadience</a:t>
            </a:r>
            <a:r>
              <a:rPr lang="en-US" sz="1400" dirty="0">
                <a:solidFill>
                  <a:schemeClr val="tx1"/>
                </a:solidFill>
                <a:latin typeface="Aptos Display" panose="020B0004020202020204" pitchFamily="34" charset="0"/>
              </a:rPr>
              <a:t> Data</a:t>
            </a:r>
          </a:p>
          <a:p>
            <a:pPr marL="342900" indent="-342900">
              <a:buFont typeface="Arial" panose="020B0604020202020204" pitchFamily="34" charset="0"/>
              <a:buChar char="•"/>
            </a:pPr>
            <a:r>
              <a:rPr lang="en-US" sz="1400" dirty="0">
                <a:solidFill>
                  <a:schemeClr val="tx1"/>
                </a:solidFill>
                <a:latin typeface="Aptos Display" panose="020B0004020202020204" pitchFamily="34" charset="0"/>
              </a:rPr>
              <a:t>School Wide Write</a:t>
            </a:r>
          </a:p>
          <a:p>
            <a:pPr marL="342900" indent="-342900">
              <a:buFont typeface="Arial" panose="020B0604020202020204" pitchFamily="34" charset="0"/>
              <a:buChar char="•"/>
            </a:pPr>
            <a:r>
              <a:rPr lang="en-US" sz="1400" dirty="0">
                <a:solidFill>
                  <a:schemeClr val="tx1"/>
                </a:solidFill>
                <a:latin typeface="Aptos Display" panose="020B0004020202020204" pitchFamily="34" charset="0"/>
              </a:rPr>
              <a:t>Kindergarten Screener</a:t>
            </a:r>
            <a:endParaRPr lang="en-US" sz="1050" dirty="0">
              <a:solidFill>
                <a:schemeClr val="tx1"/>
              </a:solidFill>
              <a:latin typeface="Aptos Display" panose="020B0004020202020204" pitchFamily="34" charset="0"/>
            </a:endParaRPr>
          </a:p>
        </p:txBody>
      </p:sp>
      <p:sp>
        <p:nvSpPr>
          <p:cNvPr id="13" name="TextBox 12">
            <a:extLst>
              <a:ext uri="{FF2B5EF4-FFF2-40B4-BE49-F238E27FC236}">
                <a16:creationId xmlns:a16="http://schemas.microsoft.com/office/drawing/2014/main" id="{39B06165-65B2-2B5F-9714-1E876B050DDF}"/>
              </a:ext>
            </a:extLst>
          </p:cNvPr>
          <p:cNvSpPr txBox="1"/>
          <p:nvPr/>
        </p:nvSpPr>
        <p:spPr>
          <a:xfrm>
            <a:off x="247646" y="1132732"/>
            <a:ext cx="7674305" cy="400110"/>
          </a:xfrm>
          <a:prstGeom prst="rect">
            <a:avLst/>
          </a:prstGeom>
          <a:noFill/>
        </p:spPr>
        <p:txBody>
          <a:bodyPr wrap="square" rtlCol="0">
            <a:spAutoFit/>
          </a:bodyPr>
          <a:lstStyle/>
          <a:p>
            <a:r>
              <a:rPr lang="en-US" sz="2000" b="1" dirty="0">
                <a:latin typeface="Aptos Display" panose="020B0004020202020204" pitchFamily="34" charset="0"/>
              </a:rPr>
              <a:t>Kitwanga Elementary School</a:t>
            </a:r>
            <a:endParaRPr lang="en-US" sz="1200" b="1" dirty="0">
              <a:latin typeface="Aptos Display" panose="020B0004020202020204" pitchFamily="34" charset="0"/>
            </a:endParaRPr>
          </a:p>
        </p:txBody>
      </p:sp>
      <p:pic>
        <p:nvPicPr>
          <p:cNvPr id="15" name="Picture 14" descr="A red and black tribal art&#10;&#10;AI-generated content may be incorrect.">
            <a:extLst>
              <a:ext uri="{FF2B5EF4-FFF2-40B4-BE49-F238E27FC236}">
                <a16:creationId xmlns:a16="http://schemas.microsoft.com/office/drawing/2014/main" id="{7FF7DE37-62B2-9B9E-2E77-545A28E0C5FA}"/>
              </a:ext>
            </a:extLst>
          </p:cNvPr>
          <p:cNvPicPr>
            <a:picLocks noChangeAspect="1"/>
          </p:cNvPicPr>
          <p:nvPr/>
        </p:nvPicPr>
        <p:blipFill>
          <a:blip r:embed="rId5">
            <a:extLst>
              <a:ext uri="{28A0092B-C50C-407E-A947-70E740481C1C}">
                <a14:useLocalDpi xmlns:a14="http://schemas.microsoft.com/office/drawing/2010/main" val="0"/>
              </a:ext>
            </a:extLst>
          </a:blip>
          <a:srcRect l="9571" t="3262" r="11655" b="2035"/>
          <a:stretch>
            <a:fillRect/>
          </a:stretch>
        </p:blipFill>
        <p:spPr>
          <a:xfrm>
            <a:off x="9957459" y="1216661"/>
            <a:ext cx="1130772" cy="1359432"/>
          </a:xfrm>
          <a:prstGeom prst="rect">
            <a:avLst/>
          </a:prstGeom>
        </p:spPr>
      </p:pic>
      <p:pic>
        <p:nvPicPr>
          <p:cNvPr id="17" name="Picture 16" descr="A pie chart with numbers and text&#10;&#10;AI-generated content may be incorrect.">
            <a:extLst>
              <a:ext uri="{FF2B5EF4-FFF2-40B4-BE49-F238E27FC236}">
                <a16:creationId xmlns:a16="http://schemas.microsoft.com/office/drawing/2014/main" id="{A8771667-F2EE-2967-D79C-271EA46D631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067872" y="4134563"/>
            <a:ext cx="3085333" cy="2314000"/>
          </a:xfrm>
          <a:prstGeom prst="rect">
            <a:avLst/>
          </a:prstGeom>
        </p:spPr>
      </p:pic>
      <p:sp>
        <p:nvSpPr>
          <p:cNvPr id="19" name="TextBox 18">
            <a:extLst>
              <a:ext uri="{FF2B5EF4-FFF2-40B4-BE49-F238E27FC236}">
                <a16:creationId xmlns:a16="http://schemas.microsoft.com/office/drawing/2014/main" id="{9DB2A971-F164-3047-8731-1564C5B54F82}"/>
              </a:ext>
            </a:extLst>
          </p:cNvPr>
          <p:cNvSpPr txBox="1"/>
          <p:nvPr/>
        </p:nvSpPr>
        <p:spPr>
          <a:xfrm>
            <a:off x="8777412" y="6408589"/>
            <a:ext cx="3693481" cy="400110"/>
          </a:xfrm>
          <a:prstGeom prst="rect">
            <a:avLst/>
          </a:prstGeom>
          <a:noFill/>
        </p:spPr>
        <p:txBody>
          <a:bodyPr wrap="square">
            <a:spAutoFit/>
          </a:bodyPr>
          <a:lstStyle/>
          <a:p>
            <a:pPr algn="ctr"/>
            <a:r>
              <a:rPr lang="en-US" sz="1000" i="1" dirty="0" err="1">
                <a:latin typeface="Aptos Display" panose="020B0004020202020204" pitchFamily="34" charset="0"/>
              </a:rPr>
              <a:t>Acadience</a:t>
            </a:r>
            <a:r>
              <a:rPr lang="en-US" sz="1000" i="1" dirty="0">
                <a:latin typeface="Aptos Display" panose="020B0004020202020204" pitchFamily="34" charset="0"/>
              </a:rPr>
              <a:t> pathways of progress data from </a:t>
            </a:r>
          </a:p>
          <a:p>
            <a:pPr algn="ctr"/>
            <a:r>
              <a:rPr lang="en-US" sz="1000" i="1" dirty="0">
                <a:latin typeface="Aptos Display" panose="020B0004020202020204" pitchFamily="34" charset="0"/>
              </a:rPr>
              <a:t>2024-2025 school year</a:t>
            </a:r>
          </a:p>
        </p:txBody>
      </p:sp>
    </p:spTree>
    <p:extLst>
      <p:ext uri="{BB962C8B-B14F-4D97-AF65-F5344CB8AC3E}">
        <p14:creationId xmlns:p14="http://schemas.microsoft.com/office/powerpoint/2010/main" val="115835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E1400AE5-E3DF-E1F4-6F1C-70BDA1578E2F}"/>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D9A509B2-0D80-18FE-4763-9B227CA22F32}"/>
              </a:ext>
            </a:extLst>
          </p:cNvPr>
          <p:cNvSpPr/>
          <p:nvPr/>
        </p:nvSpPr>
        <p:spPr>
          <a:xfrm>
            <a:off x="0" y="623851"/>
            <a:ext cx="12191999" cy="419450"/>
          </a:xfrm>
          <a:prstGeom prst="rect">
            <a:avLst/>
          </a:prstGeom>
          <a:solidFill>
            <a:srgbClr val="F5A7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TextBox 7">
            <a:extLst>
              <a:ext uri="{FF2B5EF4-FFF2-40B4-BE49-F238E27FC236}">
                <a16:creationId xmlns:a16="http://schemas.microsoft.com/office/drawing/2014/main" id="{D0A55EBE-AB64-A3D6-A4E7-E2B7E087509D}"/>
              </a:ext>
            </a:extLst>
          </p:cNvPr>
          <p:cNvSpPr txBox="1"/>
          <p:nvPr/>
        </p:nvSpPr>
        <p:spPr>
          <a:xfrm>
            <a:off x="5189626" y="652603"/>
            <a:ext cx="1453770" cy="400110"/>
          </a:xfrm>
          <a:prstGeom prst="rect">
            <a:avLst/>
          </a:prstGeom>
          <a:noFill/>
        </p:spPr>
        <p:txBody>
          <a:bodyPr wrap="square" rtlCol="0">
            <a:spAutoFit/>
          </a:bodyPr>
          <a:lstStyle/>
          <a:p>
            <a:r>
              <a:rPr lang="en-US" sz="2000" b="1" dirty="0">
                <a:solidFill>
                  <a:schemeClr val="bg1"/>
                </a:solidFill>
              </a:rPr>
              <a:t>NUMERACY</a:t>
            </a:r>
          </a:p>
        </p:txBody>
      </p:sp>
      <p:sp>
        <p:nvSpPr>
          <p:cNvPr id="23" name="Rectangle 22">
            <a:extLst>
              <a:ext uri="{FF2B5EF4-FFF2-40B4-BE49-F238E27FC236}">
                <a16:creationId xmlns:a16="http://schemas.microsoft.com/office/drawing/2014/main" id="{0F3D8D86-2A91-41F4-1710-E85750C6F064}"/>
              </a:ext>
            </a:extLst>
          </p:cNvPr>
          <p:cNvSpPr/>
          <p:nvPr/>
        </p:nvSpPr>
        <p:spPr>
          <a:xfrm>
            <a:off x="3221629" y="2506865"/>
            <a:ext cx="5748744" cy="38975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F5A706"/>
                </a:solidFill>
                <a:latin typeface="Aptos Display" panose="020B0004020202020204" pitchFamily="34" charset="0"/>
              </a:rPr>
              <a:t>School Actions/Strategy</a:t>
            </a:r>
          </a:p>
          <a:p>
            <a:r>
              <a:rPr lang="en-US" sz="1200" b="1" dirty="0">
                <a:solidFill>
                  <a:schemeClr val="tx1"/>
                </a:solidFill>
                <a:latin typeface="Aptos Display" panose="020B0004020202020204" pitchFamily="34" charset="0"/>
              </a:rPr>
              <a:t>Numeracy Actions here:</a:t>
            </a:r>
          </a:p>
          <a:p>
            <a:pPr marL="228600" indent="-228600">
              <a:buFont typeface="+mj-lt"/>
              <a:buAutoNum type="arabicPeriod"/>
            </a:pPr>
            <a:r>
              <a:rPr lang="en-US" sz="1300" dirty="0">
                <a:solidFill>
                  <a:schemeClr val="tx1"/>
                </a:solidFill>
                <a:latin typeface="Aptos Display" panose="020B0004020202020204" pitchFamily="34" charset="0"/>
              </a:rPr>
              <a:t>Foster a growth mindset and build a positive attitude towards math, emphasizing that everyone is capable of learning.</a:t>
            </a:r>
          </a:p>
          <a:p>
            <a:pPr marL="228600" indent="-228600">
              <a:buFont typeface="+mj-lt"/>
              <a:buAutoNum type="arabicPeriod"/>
            </a:pPr>
            <a:r>
              <a:rPr lang="en-US" sz="1300" dirty="0">
                <a:solidFill>
                  <a:schemeClr val="tx1"/>
                </a:solidFill>
                <a:latin typeface="Aptos Display" panose="020B0004020202020204" pitchFamily="34" charset="0"/>
              </a:rPr>
              <a:t>Collect and analyze data (</a:t>
            </a:r>
            <a:r>
              <a:rPr lang="en-US" sz="1300" dirty="0" err="1">
                <a:solidFill>
                  <a:schemeClr val="tx1"/>
                </a:solidFill>
                <a:latin typeface="Aptos Display" panose="020B0004020202020204" pitchFamily="34" charset="0"/>
              </a:rPr>
              <a:t>e.g</a:t>
            </a:r>
            <a:r>
              <a:rPr lang="en-US" sz="1300" dirty="0">
                <a:solidFill>
                  <a:schemeClr val="tx1"/>
                </a:solidFill>
                <a:latin typeface="Aptos Display" panose="020B0004020202020204" pitchFamily="34" charset="0"/>
              </a:rPr>
              <a:t> standardized assessments, classroom assessments, report card marks).</a:t>
            </a:r>
          </a:p>
          <a:p>
            <a:pPr marL="228600" indent="-228600">
              <a:buFont typeface="+mj-lt"/>
              <a:buAutoNum type="arabicPeriod"/>
            </a:pPr>
            <a:r>
              <a:rPr lang="en-US" sz="1300" dirty="0">
                <a:solidFill>
                  <a:schemeClr val="tx1"/>
                </a:solidFill>
                <a:latin typeface="Aptos Display" panose="020B0004020202020204" pitchFamily="34" charset="0"/>
              </a:rPr>
              <a:t>Embed formative assessment practices to guide instruction.</a:t>
            </a:r>
          </a:p>
          <a:p>
            <a:pPr marL="228600" indent="-228600">
              <a:buFont typeface="+mj-lt"/>
              <a:buAutoNum type="arabicPeriod"/>
            </a:pPr>
            <a:r>
              <a:rPr lang="en-US" sz="1300" dirty="0">
                <a:solidFill>
                  <a:schemeClr val="tx1"/>
                </a:solidFill>
                <a:latin typeface="Aptos Display" panose="020B0004020202020204" pitchFamily="34" charset="0"/>
              </a:rPr>
              <a:t>Identify achievement gaps by grade levels, class, and student subgroups.</a:t>
            </a:r>
          </a:p>
          <a:p>
            <a:pPr marL="228600" indent="-228600">
              <a:buFont typeface="+mj-lt"/>
              <a:buAutoNum type="arabicPeriod"/>
            </a:pPr>
            <a:r>
              <a:rPr lang="en-US" sz="1300" dirty="0">
                <a:solidFill>
                  <a:schemeClr val="tx1"/>
                </a:solidFill>
                <a:latin typeface="Aptos Display" panose="020B0004020202020204" pitchFamily="34" charset="0"/>
              </a:rPr>
              <a:t>Implement tiered intervention based on school data.</a:t>
            </a:r>
          </a:p>
          <a:p>
            <a:pPr marL="228600" indent="-228600">
              <a:buFont typeface="+mj-lt"/>
              <a:buAutoNum type="arabicPeriod"/>
            </a:pPr>
            <a:r>
              <a:rPr lang="en-US" sz="1300" dirty="0">
                <a:solidFill>
                  <a:schemeClr val="tx1"/>
                </a:solidFill>
                <a:latin typeface="Aptos Display" panose="020B0004020202020204" pitchFamily="34" charset="0"/>
              </a:rPr>
              <a:t>Develop functional math skills for everyday life, including numerical literacy, logical problem-solving, and the ability to interpret and use mathematical information in all contexts, not just academic settings.</a:t>
            </a:r>
          </a:p>
          <a:p>
            <a:pPr marL="228600" indent="-228600">
              <a:buFont typeface="+mj-lt"/>
              <a:buAutoNum type="arabicPeriod"/>
            </a:pPr>
            <a:r>
              <a:rPr lang="en-US" sz="1300" dirty="0">
                <a:solidFill>
                  <a:schemeClr val="tx1"/>
                </a:solidFill>
                <a:latin typeface="Aptos Display" panose="020B0004020202020204" pitchFamily="34" charset="0"/>
              </a:rPr>
              <a:t>Provide mathematics professional development and exploration in staff meetings throughout the year (math instruction, math assessment, math interventions).</a:t>
            </a:r>
          </a:p>
          <a:p>
            <a:pPr marL="228600" indent="-228600">
              <a:buFont typeface="+mj-lt"/>
              <a:buAutoNum type="arabicPeriod"/>
            </a:pPr>
            <a:r>
              <a:rPr lang="en-US" sz="1300" dirty="0">
                <a:solidFill>
                  <a:schemeClr val="tx1"/>
                </a:solidFill>
                <a:latin typeface="Aptos Display" panose="020B0004020202020204" pitchFamily="34" charset="0"/>
              </a:rPr>
              <a:t>Use diverse approaches to teach mathematics by implementing hands-on learning, visuals, manipulatives, games, and multimodal techniques, including assistive technology, to promote understanding. </a:t>
            </a:r>
          </a:p>
          <a:p>
            <a:pPr marL="228600" indent="-228600">
              <a:buFont typeface="+mj-lt"/>
              <a:buAutoNum type="arabicPeriod"/>
            </a:pPr>
            <a:endParaRPr lang="en-US" sz="1200" dirty="0">
              <a:solidFill>
                <a:schemeClr val="tx1"/>
              </a:solidFill>
              <a:latin typeface="Aptos Display" panose="020B0004020202020204" pitchFamily="34" charset="0"/>
            </a:endParaRPr>
          </a:p>
          <a:p>
            <a:pPr marL="228600" indent="-228600">
              <a:buFont typeface="+mj-lt"/>
              <a:buAutoNum type="arabicPeriod"/>
            </a:pPr>
            <a:endParaRPr lang="en-US" sz="1200" dirty="0">
              <a:solidFill>
                <a:schemeClr val="tx1"/>
              </a:solidFill>
              <a:latin typeface="Aptos Display" panose="020B0004020202020204" pitchFamily="34" charset="0"/>
            </a:endParaRPr>
          </a:p>
          <a:p>
            <a:endParaRPr lang="en-US" sz="200" b="1" dirty="0">
              <a:solidFill>
                <a:schemeClr val="tx1"/>
              </a:solidFill>
              <a:latin typeface="Aptos Display" panose="020B0004020202020204" pitchFamily="34" charset="0"/>
            </a:endParaRPr>
          </a:p>
          <a:p>
            <a:pPr algn="ctr"/>
            <a:endParaRPr lang="en-US" sz="1100" dirty="0">
              <a:solidFill>
                <a:schemeClr val="tx1"/>
              </a:solidFill>
            </a:endParaRPr>
          </a:p>
        </p:txBody>
      </p:sp>
      <p:sp>
        <p:nvSpPr>
          <p:cNvPr id="24" name="Rectangle 23">
            <a:extLst>
              <a:ext uri="{FF2B5EF4-FFF2-40B4-BE49-F238E27FC236}">
                <a16:creationId xmlns:a16="http://schemas.microsoft.com/office/drawing/2014/main" id="{BB89788B-007D-2322-7E03-49BA94A3BC22}"/>
              </a:ext>
            </a:extLst>
          </p:cNvPr>
          <p:cNvSpPr/>
          <p:nvPr/>
        </p:nvSpPr>
        <p:spPr>
          <a:xfrm>
            <a:off x="9272203" y="2765643"/>
            <a:ext cx="2666610" cy="30803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F5A706"/>
                </a:solidFill>
                <a:latin typeface="Aptos Display" panose="020B0004020202020204" pitchFamily="34" charset="0"/>
              </a:rPr>
              <a:t>School Data &amp; Evidence</a:t>
            </a:r>
          </a:p>
          <a:p>
            <a:r>
              <a:rPr lang="en-US" sz="1200" b="1" dirty="0">
                <a:solidFill>
                  <a:schemeClr val="tx1"/>
                </a:solidFill>
                <a:latin typeface="Aptos Display" panose="020B0004020202020204" pitchFamily="34" charset="0"/>
              </a:rPr>
              <a:t>Numerary Measures here:</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Report Card Results</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District Numeracy Data</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Anecdotal observations and conversations from staff members and learner support teams</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FSA results for Grade 4’s and Grade 7’s</a:t>
            </a:r>
          </a:p>
          <a:p>
            <a:endParaRPr lang="en-US" sz="200" b="1" dirty="0">
              <a:solidFill>
                <a:srgbClr val="F5A706"/>
              </a:solidFill>
              <a:latin typeface="Aptos Display" panose="020B0004020202020204" pitchFamily="34" charset="0"/>
            </a:endParaRPr>
          </a:p>
        </p:txBody>
      </p:sp>
      <p:pic>
        <p:nvPicPr>
          <p:cNvPr id="6" name="Picture 5">
            <a:extLst>
              <a:ext uri="{FF2B5EF4-FFF2-40B4-BE49-F238E27FC236}">
                <a16:creationId xmlns:a16="http://schemas.microsoft.com/office/drawing/2014/main" id="{E6CEF544-1177-F038-14D9-431FE1925A37}"/>
              </a:ext>
            </a:extLst>
          </p:cNvPr>
          <p:cNvPicPr>
            <a:picLocks noChangeAspect="1"/>
          </p:cNvPicPr>
          <p:nvPr/>
        </p:nvPicPr>
        <p:blipFill>
          <a:blip r:embed="rId4"/>
          <a:stretch>
            <a:fillRect/>
          </a:stretch>
        </p:blipFill>
        <p:spPr>
          <a:xfrm>
            <a:off x="128969" y="66305"/>
            <a:ext cx="4051145" cy="540889"/>
          </a:xfrm>
          <a:prstGeom prst="rect">
            <a:avLst/>
          </a:prstGeom>
        </p:spPr>
      </p:pic>
      <p:sp>
        <p:nvSpPr>
          <p:cNvPr id="9" name="Rectangle 8">
            <a:extLst>
              <a:ext uri="{FF2B5EF4-FFF2-40B4-BE49-F238E27FC236}">
                <a16:creationId xmlns:a16="http://schemas.microsoft.com/office/drawing/2014/main" id="{7558E820-30F9-420D-33AC-CBF86236A99E}"/>
              </a:ext>
            </a:extLst>
          </p:cNvPr>
          <p:cNvSpPr/>
          <p:nvPr/>
        </p:nvSpPr>
        <p:spPr>
          <a:xfrm>
            <a:off x="244357" y="1458958"/>
            <a:ext cx="8796305" cy="9354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Goal</a:t>
            </a:r>
          </a:p>
          <a:p>
            <a:r>
              <a:rPr lang="en-US" sz="1400" dirty="0">
                <a:solidFill>
                  <a:schemeClr val="tx1"/>
                </a:solidFill>
                <a:latin typeface="Aptos Display" panose="020B0004020202020204" pitchFamily="34" charset="0"/>
              </a:rPr>
              <a:t>We are dedicated to building curious and confident mathematic learners working towards proficiency in all areas of numeracy. This growth will be supported through inclusive teaching practices and a focus on real-world problem-solving to build engagement through practical mathematical skills. </a:t>
            </a:r>
          </a:p>
        </p:txBody>
      </p:sp>
      <p:sp>
        <p:nvSpPr>
          <p:cNvPr id="10" name="Rectangle 9">
            <a:extLst>
              <a:ext uri="{FF2B5EF4-FFF2-40B4-BE49-F238E27FC236}">
                <a16:creationId xmlns:a16="http://schemas.microsoft.com/office/drawing/2014/main" id="{96023A0F-A44E-71A1-074C-DE01A8C78548}"/>
              </a:ext>
            </a:extLst>
          </p:cNvPr>
          <p:cNvSpPr/>
          <p:nvPr/>
        </p:nvSpPr>
        <p:spPr>
          <a:xfrm>
            <a:off x="222191" y="2518359"/>
            <a:ext cx="2929149" cy="23842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Objectives</a:t>
            </a:r>
          </a:p>
          <a:p>
            <a:pPr marL="342900" indent="-342900">
              <a:buFont typeface="+mj-lt"/>
              <a:buAutoNum type="arabicPeriod"/>
            </a:pPr>
            <a:r>
              <a:rPr lang="en-US" sz="1300" dirty="0">
                <a:solidFill>
                  <a:schemeClr val="tx1"/>
                </a:solidFill>
                <a:latin typeface="Aptos Display" panose="020B0004020202020204" pitchFamily="34" charset="0"/>
              </a:rPr>
              <a:t>Increase the number of students meeting or exceeding expectations in numeracy by 5% each year.</a:t>
            </a:r>
          </a:p>
          <a:p>
            <a:pPr marL="342900" indent="-342900">
              <a:buFont typeface="+mj-lt"/>
              <a:buAutoNum type="arabicPeriod"/>
            </a:pPr>
            <a:r>
              <a:rPr lang="en-US" sz="1300" dirty="0">
                <a:solidFill>
                  <a:schemeClr val="tx1"/>
                </a:solidFill>
                <a:latin typeface="Aptos Display" panose="020B0004020202020204" pitchFamily="34" charset="0"/>
              </a:rPr>
              <a:t>Review numeracy data after assessments to create data driven instructional interventions for students</a:t>
            </a:r>
          </a:p>
          <a:p>
            <a:pPr marL="342900" indent="-342900">
              <a:buFont typeface="+mj-lt"/>
              <a:buAutoNum type="arabicPeriod"/>
            </a:pPr>
            <a:r>
              <a:rPr lang="en-US" sz="1300" dirty="0">
                <a:solidFill>
                  <a:schemeClr val="tx1"/>
                </a:solidFill>
                <a:latin typeface="Aptos Display" panose="020B0004020202020204" pitchFamily="34" charset="0"/>
              </a:rPr>
              <a:t>Provide professional development opportunities for teachers to explore multiple methods and philosophies of teaching math</a:t>
            </a:r>
          </a:p>
        </p:txBody>
      </p:sp>
      <p:pic>
        <p:nvPicPr>
          <p:cNvPr id="2" name="Picture 1">
            <a:extLst>
              <a:ext uri="{FF2B5EF4-FFF2-40B4-BE49-F238E27FC236}">
                <a16:creationId xmlns:a16="http://schemas.microsoft.com/office/drawing/2014/main" id="{67B10375-89C7-7289-37F1-68D534105E0A}"/>
              </a:ext>
            </a:extLst>
          </p:cNvPr>
          <p:cNvPicPr>
            <a:picLocks noChangeAspect="1"/>
          </p:cNvPicPr>
          <p:nvPr/>
        </p:nvPicPr>
        <p:blipFill>
          <a:blip r:embed="rId5"/>
          <a:stretch>
            <a:fillRect/>
          </a:stretch>
        </p:blipFill>
        <p:spPr>
          <a:xfrm>
            <a:off x="4839155" y="696404"/>
            <a:ext cx="274344" cy="274344"/>
          </a:xfrm>
          <a:prstGeom prst="rect">
            <a:avLst/>
          </a:prstGeom>
        </p:spPr>
      </p:pic>
      <p:sp>
        <p:nvSpPr>
          <p:cNvPr id="21" name="Rectangle 20">
            <a:extLst>
              <a:ext uri="{FF2B5EF4-FFF2-40B4-BE49-F238E27FC236}">
                <a16:creationId xmlns:a16="http://schemas.microsoft.com/office/drawing/2014/main" id="{EF746EC4-7DD4-9A48-BF0C-70994865C060}"/>
              </a:ext>
            </a:extLst>
          </p:cNvPr>
          <p:cNvSpPr/>
          <p:nvPr/>
        </p:nvSpPr>
        <p:spPr>
          <a:xfrm>
            <a:off x="0" y="622861"/>
            <a:ext cx="12191999" cy="419450"/>
          </a:xfrm>
          <a:prstGeom prst="rect">
            <a:avLst/>
          </a:prstGeom>
          <a:solidFill>
            <a:srgbClr val="F5A70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TextBox 21">
            <a:extLst>
              <a:ext uri="{FF2B5EF4-FFF2-40B4-BE49-F238E27FC236}">
                <a16:creationId xmlns:a16="http://schemas.microsoft.com/office/drawing/2014/main" id="{BC9E42FA-24EB-4945-C9AE-BA651D19FAE5}"/>
              </a:ext>
            </a:extLst>
          </p:cNvPr>
          <p:cNvSpPr txBox="1"/>
          <p:nvPr/>
        </p:nvSpPr>
        <p:spPr>
          <a:xfrm>
            <a:off x="5478911" y="659486"/>
            <a:ext cx="1671848"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NUMERACY </a:t>
            </a:r>
          </a:p>
        </p:txBody>
      </p:sp>
      <p:pic>
        <p:nvPicPr>
          <p:cNvPr id="26" name="Picture 25">
            <a:extLst>
              <a:ext uri="{FF2B5EF4-FFF2-40B4-BE49-F238E27FC236}">
                <a16:creationId xmlns:a16="http://schemas.microsoft.com/office/drawing/2014/main" id="{D41B1A95-DB89-8083-4F04-4447047C7B8C}"/>
              </a:ext>
            </a:extLst>
          </p:cNvPr>
          <p:cNvPicPr>
            <a:picLocks noChangeAspect="1"/>
          </p:cNvPicPr>
          <p:nvPr/>
        </p:nvPicPr>
        <p:blipFill>
          <a:blip r:embed="rId4"/>
          <a:stretch>
            <a:fillRect/>
          </a:stretch>
        </p:blipFill>
        <p:spPr>
          <a:xfrm>
            <a:off x="128969" y="65315"/>
            <a:ext cx="4051145" cy="540889"/>
          </a:xfrm>
          <a:prstGeom prst="rect">
            <a:avLst/>
          </a:prstGeom>
        </p:spPr>
      </p:pic>
      <p:sp>
        <p:nvSpPr>
          <p:cNvPr id="29" name="Rectangle 28">
            <a:extLst>
              <a:ext uri="{FF2B5EF4-FFF2-40B4-BE49-F238E27FC236}">
                <a16:creationId xmlns:a16="http://schemas.microsoft.com/office/drawing/2014/main" id="{11072297-5B75-6F39-9647-6F10C91B131A}"/>
              </a:ext>
            </a:extLst>
          </p:cNvPr>
          <p:cNvSpPr/>
          <p:nvPr/>
        </p:nvSpPr>
        <p:spPr>
          <a:xfrm>
            <a:off x="292481" y="5029670"/>
            <a:ext cx="2929148" cy="13072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District Data &amp; Evidence</a:t>
            </a:r>
          </a:p>
          <a:p>
            <a:pPr marL="285750" indent="-285750">
              <a:buFont typeface="Arial" panose="020B0604020202020204" pitchFamily="34" charset="0"/>
              <a:buChar char="•"/>
            </a:pPr>
            <a:r>
              <a:rPr lang="en-US" sz="1200" dirty="0">
                <a:solidFill>
                  <a:schemeClr val="tx1"/>
                </a:solidFill>
                <a:latin typeface="Aptos Display" panose="020B0004020202020204" pitchFamily="34" charset="0"/>
              </a:rPr>
              <a:t>Grade 4 FSA</a:t>
            </a:r>
          </a:p>
          <a:p>
            <a:pPr marL="285750" indent="-285750">
              <a:buFont typeface="Arial" panose="020B0604020202020204" pitchFamily="34" charset="0"/>
              <a:buChar char="•"/>
            </a:pPr>
            <a:r>
              <a:rPr lang="en-US" sz="1200" dirty="0">
                <a:solidFill>
                  <a:schemeClr val="tx1"/>
                </a:solidFill>
                <a:latin typeface="Aptos Display" panose="020B0004020202020204" pitchFamily="34" charset="0"/>
              </a:rPr>
              <a:t>Grade 7 FSA</a:t>
            </a:r>
          </a:p>
          <a:p>
            <a:pPr marL="285750" indent="-285750">
              <a:buFont typeface="Arial" panose="020B0604020202020204" pitchFamily="34" charset="0"/>
              <a:buChar char="•"/>
            </a:pPr>
            <a:r>
              <a:rPr lang="en-US" sz="1200" dirty="0">
                <a:solidFill>
                  <a:schemeClr val="tx1"/>
                </a:solidFill>
                <a:latin typeface="Aptos Display" panose="020B0004020202020204" pitchFamily="34" charset="0"/>
              </a:rPr>
              <a:t>District Numeracy Assessment</a:t>
            </a:r>
          </a:p>
          <a:p>
            <a:pPr marL="285750" indent="-285750">
              <a:buFont typeface="Arial" panose="020B0604020202020204" pitchFamily="34" charset="0"/>
              <a:buChar char="•"/>
            </a:pPr>
            <a:r>
              <a:rPr lang="en-US" sz="1200" dirty="0">
                <a:solidFill>
                  <a:schemeClr val="tx1"/>
                </a:solidFill>
                <a:latin typeface="Aptos Display" panose="020B0004020202020204" pitchFamily="34" charset="0"/>
              </a:rPr>
              <a:t>K-7 Report Card Data</a:t>
            </a:r>
          </a:p>
        </p:txBody>
      </p:sp>
      <p:pic>
        <p:nvPicPr>
          <p:cNvPr id="30" name="Picture 29">
            <a:extLst>
              <a:ext uri="{FF2B5EF4-FFF2-40B4-BE49-F238E27FC236}">
                <a16:creationId xmlns:a16="http://schemas.microsoft.com/office/drawing/2014/main" id="{F860DF68-A455-E52F-236D-500E78F07E34}"/>
              </a:ext>
            </a:extLst>
          </p:cNvPr>
          <p:cNvPicPr>
            <a:picLocks noChangeAspect="1"/>
          </p:cNvPicPr>
          <p:nvPr/>
        </p:nvPicPr>
        <p:blipFill>
          <a:blip r:embed="rId5"/>
          <a:stretch>
            <a:fillRect/>
          </a:stretch>
        </p:blipFill>
        <p:spPr>
          <a:xfrm>
            <a:off x="5144548" y="696404"/>
            <a:ext cx="274344" cy="274344"/>
          </a:xfrm>
          <a:prstGeom prst="rect">
            <a:avLst/>
          </a:prstGeom>
        </p:spPr>
      </p:pic>
      <p:sp>
        <p:nvSpPr>
          <p:cNvPr id="3" name="TextBox 2">
            <a:extLst>
              <a:ext uri="{FF2B5EF4-FFF2-40B4-BE49-F238E27FC236}">
                <a16:creationId xmlns:a16="http://schemas.microsoft.com/office/drawing/2014/main" id="{4A70A7EE-E6DA-0CF9-0D03-CE56AD69835F}"/>
              </a:ext>
            </a:extLst>
          </p:cNvPr>
          <p:cNvSpPr txBox="1"/>
          <p:nvPr/>
        </p:nvSpPr>
        <p:spPr>
          <a:xfrm>
            <a:off x="244357" y="1115863"/>
            <a:ext cx="7637004" cy="400110"/>
          </a:xfrm>
          <a:prstGeom prst="rect">
            <a:avLst/>
          </a:prstGeom>
          <a:noFill/>
        </p:spPr>
        <p:txBody>
          <a:bodyPr wrap="square" rtlCol="0">
            <a:spAutoFit/>
          </a:bodyPr>
          <a:lstStyle/>
          <a:p>
            <a:r>
              <a:rPr lang="en-US" sz="2000" b="1" dirty="0">
                <a:latin typeface="Aptos Display" panose="020B0004020202020204" pitchFamily="34" charset="0"/>
              </a:rPr>
              <a:t>Kitwanga Elementary School</a:t>
            </a:r>
            <a:endParaRPr lang="en-US" sz="1200" b="1" dirty="0">
              <a:latin typeface="Aptos Display" panose="020B0004020202020204" pitchFamily="34" charset="0"/>
            </a:endParaRPr>
          </a:p>
        </p:txBody>
      </p:sp>
      <p:pic>
        <p:nvPicPr>
          <p:cNvPr id="11" name="Picture 10" descr="A red and black tribal art&#10;&#10;AI-generated content may be incorrect.">
            <a:extLst>
              <a:ext uri="{FF2B5EF4-FFF2-40B4-BE49-F238E27FC236}">
                <a16:creationId xmlns:a16="http://schemas.microsoft.com/office/drawing/2014/main" id="{B3820FF7-314C-491F-DB57-A4C243B348EE}"/>
              </a:ext>
            </a:extLst>
          </p:cNvPr>
          <p:cNvPicPr>
            <a:picLocks noChangeAspect="1"/>
          </p:cNvPicPr>
          <p:nvPr/>
        </p:nvPicPr>
        <p:blipFill>
          <a:blip r:embed="rId6">
            <a:extLst>
              <a:ext uri="{28A0092B-C50C-407E-A947-70E740481C1C}">
                <a14:useLocalDpi xmlns:a14="http://schemas.microsoft.com/office/drawing/2010/main" val="0"/>
              </a:ext>
            </a:extLst>
          </a:blip>
          <a:srcRect l="9571" t="3262" r="11655" b="2035"/>
          <a:stretch>
            <a:fillRect/>
          </a:stretch>
        </p:blipFill>
        <p:spPr>
          <a:xfrm>
            <a:off x="9957459" y="1216661"/>
            <a:ext cx="1130772" cy="1359432"/>
          </a:xfrm>
          <a:prstGeom prst="rect">
            <a:avLst/>
          </a:prstGeom>
        </p:spPr>
      </p:pic>
      <p:sp>
        <p:nvSpPr>
          <p:cNvPr id="4" name="TextBox 3">
            <a:extLst>
              <a:ext uri="{FF2B5EF4-FFF2-40B4-BE49-F238E27FC236}">
                <a16:creationId xmlns:a16="http://schemas.microsoft.com/office/drawing/2014/main" id="{DEE09BC7-243E-AAB1-926C-B405DDD53003}"/>
              </a:ext>
            </a:extLst>
          </p:cNvPr>
          <p:cNvSpPr txBox="1"/>
          <p:nvPr/>
        </p:nvSpPr>
        <p:spPr>
          <a:xfrm>
            <a:off x="8684424" y="6424087"/>
            <a:ext cx="3693481" cy="246221"/>
          </a:xfrm>
          <a:prstGeom prst="rect">
            <a:avLst/>
          </a:prstGeom>
          <a:noFill/>
        </p:spPr>
        <p:txBody>
          <a:bodyPr wrap="square">
            <a:spAutoFit/>
          </a:bodyPr>
          <a:lstStyle/>
          <a:p>
            <a:pPr algn="ctr"/>
            <a:r>
              <a:rPr lang="en-US" sz="1000" i="1" dirty="0">
                <a:latin typeface="Aptos Display" panose="020B0004020202020204" pitchFamily="34" charset="0"/>
              </a:rPr>
              <a:t>Data from District Numeracy Assessment Grades 2-7</a:t>
            </a:r>
          </a:p>
        </p:txBody>
      </p:sp>
      <p:pic>
        <p:nvPicPr>
          <p:cNvPr id="12" name="Picture 11" descr="A red and yellow pie chart&#10;&#10;AI-generated content may be incorrect.">
            <a:extLst>
              <a:ext uri="{FF2B5EF4-FFF2-40B4-BE49-F238E27FC236}">
                <a16:creationId xmlns:a16="http://schemas.microsoft.com/office/drawing/2014/main" id="{B0798561-6E06-D234-8FD2-AE0770A786F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318976" y="4578503"/>
            <a:ext cx="2437773" cy="1828330"/>
          </a:xfrm>
          <a:prstGeom prst="rect">
            <a:avLst/>
          </a:prstGeom>
        </p:spPr>
      </p:pic>
    </p:spTree>
    <p:extLst>
      <p:ext uri="{BB962C8B-B14F-4D97-AF65-F5344CB8AC3E}">
        <p14:creationId xmlns:p14="http://schemas.microsoft.com/office/powerpoint/2010/main" val="33869725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1BB00D47-C932-D4C6-F54C-02AF43BC21A0}"/>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31F69BE9-6A19-402B-F917-3A46C74DD349}"/>
              </a:ext>
            </a:extLst>
          </p:cNvPr>
          <p:cNvSpPr/>
          <p:nvPr/>
        </p:nvSpPr>
        <p:spPr>
          <a:xfrm>
            <a:off x="0" y="623851"/>
            <a:ext cx="12191999" cy="419450"/>
          </a:xfrm>
          <a:prstGeom prst="rect">
            <a:avLst/>
          </a:prstGeom>
          <a:solidFill>
            <a:srgbClr val="6699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6699FF"/>
              </a:solidFill>
            </a:endParaRPr>
          </a:p>
        </p:txBody>
      </p:sp>
      <p:sp>
        <p:nvSpPr>
          <p:cNvPr id="8" name="TextBox 7">
            <a:extLst>
              <a:ext uri="{FF2B5EF4-FFF2-40B4-BE49-F238E27FC236}">
                <a16:creationId xmlns:a16="http://schemas.microsoft.com/office/drawing/2014/main" id="{BCDEF959-AE49-171F-6B74-BD36EC4C8066}"/>
              </a:ext>
            </a:extLst>
          </p:cNvPr>
          <p:cNvSpPr txBox="1"/>
          <p:nvPr/>
        </p:nvSpPr>
        <p:spPr>
          <a:xfrm>
            <a:off x="4984522" y="652603"/>
            <a:ext cx="2689596"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INCLUSION</a:t>
            </a:r>
          </a:p>
        </p:txBody>
      </p:sp>
      <p:sp>
        <p:nvSpPr>
          <p:cNvPr id="23" name="Rectangle 22">
            <a:extLst>
              <a:ext uri="{FF2B5EF4-FFF2-40B4-BE49-F238E27FC236}">
                <a16:creationId xmlns:a16="http://schemas.microsoft.com/office/drawing/2014/main" id="{45AEB94F-9F83-31A1-F9E8-F5B3CBFAC890}"/>
              </a:ext>
            </a:extLst>
          </p:cNvPr>
          <p:cNvSpPr/>
          <p:nvPr/>
        </p:nvSpPr>
        <p:spPr>
          <a:xfrm>
            <a:off x="3336323" y="2560542"/>
            <a:ext cx="5714445" cy="44558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6699FF"/>
                </a:solidFill>
                <a:latin typeface="Aptos Display" panose="020B0004020202020204" pitchFamily="34" charset="0"/>
              </a:rPr>
              <a:t>School Actions/Strategy</a:t>
            </a:r>
          </a:p>
          <a:p>
            <a:r>
              <a:rPr lang="en-US" sz="1200" b="1" dirty="0">
                <a:solidFill>
                  <a:schemeClr val="tx1"/>
                </a:solidFill>
                <a:latin typeface="Aptos Display" panose="020B0004020202020204" pitchFamily="34" charset="0"/>
              </a:rPr>
              <a:t>Inclusion Actions here:</a:t>
            </a:r>
          </a:p>
          <a:p>
            <a:endParaRPr lang="en-US" sz="200" b="1" dirty="0">
              <a:solidFill>
                <a:srgbClr val="6699FF"/>
              </a:solidFill>
              <a:latin typeface="Aptos Display" panose="020B0004020202020204" pitchFamily="34" charset="0"/>
            </a:endParaRPr>
          </a:p>
          <a:p>
            <a:pPr marL="342900" indent="-342900">
              <a:buFont typeface="+mj-lt"/>
              <a:buAutoNum type="arabicPeriod"/>
            </a:pPr>
            <a:r>
              <a:rPr lang="en-US" sz="1200" dirty="0">
                <a:solidFill>
                  <a:schemeClr val="tx1"/>
                </a:solidFill>
                <a:latin typeface="Aptos Display" panose="020B0004020202020204" pitchFamily="34" charset="0"/>
              </a:rPr>
              <a:t>Establish regular procedures to track and monitor student attendance through </a:t>
            </a:r>
            <a:r>
              <a:rPr lang="en-US" sz="1200" dirty="0" err="1">
                <a:solidFill>
                  <a:schemeClr val="tx1"/>
                </a:solidFill>
                <a:latin typeface="Aptos Display" panose="020B0004020202020204" pitchFamily="34" charset="0"/>
              </a:rPr>
              <a:t>MyEd</a:t>
            </a:r>
            <a:r>
              <a:rPr lang="en-US" sz="1200" dirty="0">
                <a:solidFill>
                  <a:schemeClr val="tx1"/>
                </a:solidFill>
                <a:latin typeface="Aptos Display" panose="020B0004020202020204" pitchFamily="34" charset="0"/>
              </a:rPr>
              <a:t> and implement interventions to support student engagement at school and reduce chronic absenteeism</a:t>
            </a:r>
          </a:p>
          <a:p>
            <a:pPr marL="342900" indent="-342900">
              <a:buFont typeface="+mj-lt"/>
              <a:buAutoNum type="arabicPeriod"/>
            </a:pPr>
            <a:r>
              <a:rPr lang="en-US" sz="1200" dirty="0">
                <a:solidFill>
                  <a:schemeClr val="tx1"/>
                </a:solidFill>
                <a:latin typeface="Aptos Display" panose="020B0004020202020204" pitchFamily="34" charset="0"/>
              </a:rPr>
              <a:t>Embed anti-racism and cultural responsiveness in year plans, lesson plans and school events across all grade levels</a:t>
            </a:r>
          </a:p>
          <a:p>
            <a:pPr marL="342900" indent="-342900">
              <a:buFont typeface="+mj-lt"/>
              <a:buAutoNum type="arabicPeriod"/>
            </a:pPr>
            <a:r>
              <a:rPr lang="en-US" sz="1200" dirty="0">
                <a:solidFill>
                  <a:schemeClr val="tx1"/>
                </a:solidFill>
                <a:latin typeface="Aptos Display" panose="020B0004020202020204" pitchFamily="34" charset="0"/>
              </a:rPr>
              <a:t>Integrate Gitxsan language and culture learning into all classrooms, not just during language a culture class. As a school, we will also strive to have a culturally relevant school-wide event each term.</a:t>
            </a:r>
          </a:p>
          <a:p>
            <a:pPr marL="342900" indent="-342900">
              <a:buFont typeface="+mj-lt"/>
              <a:buAutoNum type="arabicPeriod"/>
            </a:pPr>
            <a:r>
              <a:rPr lang="en-US" sz="1200" dirty="0">
                <a:solidFill>
                  <a:schemeClr val="tx1"/>
                </a:solidFill>
                <a:latin typeface="Aptos Display" panose="020B0004020202020204" pitchFamily="34" charset="0"/>
              </a:rPr>
              <a:t>Strengthen family and community partnerships to build strong, supportive relationships that help all learners succeed. </a:t>
            </a:r>
          </a:p>
          <a:p>
            <a:pPr marL="342900" indent="-342900">
              <a:buFont typeface="+mj-lt"/>
              <a:buAutoNum type="arabicPeriod"/>
            </a:pPr>
            <a:r>
              <a:rPr lang="en-US" sz="1200" dirty="0">
                <a:solidFill>
                  <a:schemeClr val="tx1"/>
                </a:solidFill>
                <a:latin typeface="Aptos Display" panose="020B0004020202020204" pitchFamily="34" charset="0"/>
              </a:rPr>
              <a:t>Purchase diverse curricula and materials for the school &amp; library including literature, resources, and activities that represent various cultures, languages, abilities, family structures, genders, and perspectives to engage and represent all students and human diversity.</a:t>
            </a:r>
          </a:p>
          <a:p>
            <a:pPr marL="342900" indent="-342900">
              <a:buFont typeface="+mj-lt"/>
              <a:buAutoNum type="arabicPeriod"/>
            </a:pPr>
            <a:r>
              <a:rPr lang="en-US" sz="1200" dirty="0">
                <a:solidFill>
                  <a:schemeClr val="tx1"/>
                </a:solidFill>
                <a:latin typeface="Aptos Display" panose="020B0004020202020204" pitchFamily="34" charset="0"/>
              </a:rPr>
              <a:t>Review assessment practices throughout the school to work to adapt assessment methods to align with different student abilities, such as written, performance-based, or drawing assessments to ensure inclusive assessment.</a:t>
            </a:r>
          </a:p>
          <a:p>
            <a:pPr marL="342900" indent="-342900">
              <a:buFont typeface="+mj-lt"/>
              <a:buAutoNum type="arabicPeriod"/>
            </a:pPr>
            <a:r>
              <a:rPr lang="en-US" sz="1200" dirty="0">
                <a:solidFill>
                  <a:schemeClr val="tx1"/>
                </a:solidFill>
                <a:latin typeface="Aptos Display" panose="020B0004020202020204" pitchFamily="34" charset="0"/>
              </a:rPr>
              <a:t>Empower students to have their voices heard and partner with them in shaping learning environments that reflect their identities. </a:t>
            </a:r>
          </a:p>
        </p:txBody>
      </p:sp>
      <p:sp>
        <p:nvSpPr>
          <p:cNvPr id="24" name="Rectangle 23">
            <a:extLst>
              <a:ext uri="{FF2B5EF4-FFF2-40B4-BE49-F238E27FC236}">
                <a16:creationId xmlns:a16="http://schemas.microsoft.com/office/drawing/2014/main" id="{01DB02A8-2FFC-F763-B41F-E37D6D4FBB3B}"/>
              </a:ext>
            </a:extLst>
          </p:cNvPr>
          <p:cNvSpPr/>
          <p:nvPr/>
        </p:nvSpPr>
        <p:spPr>
          <a:xfrm>
            <a:off x="9292576" y="2764356"/>
            <a:ext cx="2269417" cy="289801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6699FF"/>
                </a:solidFill>
                <a:latin typeface="Aptos Display" panose="020B0004020202020204" pitchFamily="34" charset="0"/>
              </a:rPr>
              <a:t>School Data &amp; Evidence</a:t>
            </a:r>
          </a:p>
          <a:p>
            <a:r>
              <a:rPr lang="en-US" sz="1200" b="1" dirty="0">
                <a:solidFill>
                  <a:schemeClr val="tx1"/>
                </a:solidFill>
                <a:latin typeface="Aptos Display" panose="020B0004020202020204" pitchFamily="34" charset="0"/>
              </a:rPr>
              <a:t>Inclusion Measures here:</a:t>
            </a:r>
          </a:p>
          <a:p>
            <a:endParaRPr lang="en-US" sz="200" b="1" dirty="0">
              <a:solidFill>
                <a:srgbClr val="6699FF"/>
              </a:solidFill>
              <a:latin typeface="Aptos Display" panose="020B0004020202020204" pitchFamily="34" charset="0"/>
            </a:endParaRP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Report Cards</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Tracking Attendance</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LEA Deliverables</a:t>
            </a:r>
          </a:p>
          <a:p>
            <a:pPr marL="171450" indent="-171450">
              <a:buFont typeface="Arial" panose="020B0604020202020204" pitchFamily="34" charset="0"/>
              <a:buChar char="•"/>
            </a:pPr>
            <a:r>
              <a:rPr lang="en-US" sz="1200" dirty="0" err="1">
                <a:solidFill>
                  <a:schemeClr val="tx1"/>
                </a:solidFill>
                <a:latin typeface="Aptos Display" panose="020B0004020202020204" pitchFamily="34" charset="0"/>
              </a:rPr>
              <a:t>EdPlan</a:t>
            </a:r>
            <a:r>
              <a:rPr lang="en-US" sz="1200" dirty="0">
                <a:solidFill>
                  <a:schemeClr val="tx1"/>
                </a:solidFill>
                <a:latin typeface="Aptos Display" panose="020B0004020202020204" pitchFamily="34" charset="0"/>
              </a:rPr>
              <a:t> Insight</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Numeracy Assessments</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Literacy Assessments </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Student Learning Surveys Grades 4 &amp; 7</a:t>
            </a:r>
          </a:p>
          <a:p>
            <a:endParaRPr lang="en-US" sz="1100" dirty="0">
              <a:solidFill>
                <a:schemeClr val="tx1"/>
              </a:solidFill>
            </a:endParaRPr>
          </a:p>
          <a:p>
            <a:endParaRPr lang="en-US" sz="1100" dirty="0">
              <a:solidFill>
                <a:schemeClr val="tx1"/>
              </a:solidFill>
            </a:endParaRPr>
          </a:p>
        </p:txBody>
      </p:sp>
      <p:pic>
        <p:nvPicPr>
          <p:cNvPr id="6" name="Picture 5">
            <a:extLst>
              <a:ext uri="{FF2B5EF4-FFF2-40B4-BE49-F238E27FC236}">
                <a16:creationId xmlns:a16="http://schemas.microsoft.com/office/drawing/2014/main" id="{B21AAF9C-B4B2-4EA8-D6F6-F3AC6E13D6D8}"/>
              </a:ext>
            </a:extLst>
          </p:cNvPr>
          <p:cNvPicPr>
            <a:picLocks noChangeAspect="1"/>
          </p:cNvPicPr>
          <p:nvPr/>
        </p:nvPicPr>
        <p:blipFill>
          <a:blip r:embed="rId3"/>
          <a:stretch>
            <a:fillRect/>
          </a:stretch>
        </p:blipFill>
        <p:spPr>
          <a:xfrm>
            <a:off x="138299" y="64219"/>
            <a:ext cx="4051145" cy="540889"/>
          </a:xfrm>
          <a:prstGeom prst="rect">
            <a:avLst/>
          </a:prstGeom>
        </p:spPr>
      </p:pic>
      <p:sp>
        <p:nvSpPr>
          <p:cNvPr id="9" name="Rectangle 8">
            <a:extLst>
              <a:ext uri="{FF2B5EF4-FFF2-40B4-BE49-F238E27FC236}">
                <a16:creationId xmlns:a16="http://schemas.microsoft.com/office/drawing/2014/main" id="{7AD17297-BBD3-F421-7BE5-53DAAFF269C0}"/>
              </a:ext>
            </a:extLst>
          </p:cNvPr>
          <p:cNvSpPr/>
          <p:nvPr/>
        </p:nvSpPr>
        <p:spPr>
          <a:xfrm>
            <a:off x="290730" y="1541785"/>
            <a:ext cx="9001846" cy="10409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Goal</a:t>
            </a:r>
          </a:p>
          <a:p>
            <a:r>
              <a:rPr lang="en-US" sz="1200" dirty="0">
                <a:solidFill>
                  <a:schemeClr val="tx1"/>
                </a:solidFill>
                <a:latin typeface="Aptos Display" panose="020B0004020202020204" pitchFamily="34" charset="0"/>
              </a:rPr>
              <a:t>Our focus is on fostering an environment that honors, celebrates, and respects culture and diversity throughout our school. We work to build a strong sense of belonging for all students, ensuring they feel seen, heard, and understood. Our goal is to create a community where all learners can thrive together, support one another, and achieve their individual goals. </a:t>
            </a:r>
          </a:p>
        </p:txBody>
      </p:sp>
      <p:sp>
        <p:nvSpPr>
          <p:cNvPr id="10" name="Rectangle 9">
            <a:extLst>
              <a:ext uri="{FF2B5EF4-FFF2-40B4-BE49-F238E27FC236}">
                <a16:creationId xmlns:a16="http://schemas.microsoft.com/office/drawing/2014/main" id="{BE01B0E5-4EB8-C7C5-E964-6DB537493430}"/>
              </a:ext>
            </a:extLst>
          </p:cNvPr>
          <p:cNvSpPr/>
          <p:nvPr/>
        </p:nvSpPr>
        <p:spPr>
          <a:xfrm>
            <a:off x="256547" y="2529419"/>
            <a:ext cx="2884686" cy="24337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Objectives</a:t>
            </a:r>
          </a:p>
          <a:p>
            <a:pPr marL="342900" indent="-342900">
              <a:buFont typeface="+mj-lt"/>
              <a:buAutoNum type="arabicPeriod"/>
            </a:pPr>
            <a:r>
              <a:rPr lang="en-US" sz="1200" dirty="0">
                <a:solidFill>
                  <a:schemeClr val="tx1"/>
                </a:solidFill>
                <a:latin typeface="Aptos Display" panose="020B0004020202020204" pitchFamily="34" charset="0"/>
              </a:rPr>
              <a:t>Implement ongoing anti-racism education for staff and students to build awareness, challenge biases, and dismantle systemic racism within the school environment.</a:t>
            </a:r>
          </a:p>
          <a:p>
            <a:pPr marL="342900" indent="-342900">
              <a:buFont typeface="+mj-lt"/>
              <a:buAutoNum type="arabicPeriod"/>
            </a:pPr>
            <a:r>
              <a:rPr lang="en-US" sz="1200" dirty="0">
                <a:solidFill>
                  <a:schemeClr val="tx1"/>
                </a:solidFill>
                <a:latin typeface="Aptos Display" panose="020B0004020202020204" pitchFamily="34" charset="0"/>
              </a:rPr>
              <a:t>Enhance achievement of all learners with emphasis on Indigenous learners, children and youth in care, and students with designations.</a:t>
            </a:r>
          </a:p>
          <a:p>
            <a:pPr marL="342900" indent="-342900">
              <a:buFont typeface="+mj-lt"/>
              <a:buAutoNum type="arabicPeriod"/>
            </a:pPr>
            <a:r>
              <a:rPr lang="en-US" sz="1200" dirty="0">
                <a:solidFill>
                  <a:schemeClr val="tx1"/>
                </a:solidFill>
                <a:latin typeface="Aptos Display" panose="020B0004020202020204" pitchFamily="34" charset="0"/>
              </a:rPr>
              <a:t>Work to reduce the percent of students who miss 20 or more school days in a year. </a:t>
            </a:r>
          </a:p>
          <a:p>
            <a:endParaRPr lang="en-US" sz="1600" b="1" dirty="0">
              <a:solidFill>
                <a:schemeClr val="tx1"/>
              </a:solidFill>
            </a:endParaRPr>
          </a:p>
        </p:txBody>
      </p:sp>
      <p:sp>
        <p:nvSpPr>
          <p:cNvPr id="12" name="Rectangle 11">
            <a:extLst>
              <a:ext uri="{FF2B5EF4-FFF2-40B4-BE49-F238E27FC236}">
                <a16:creationId xmlns:a16="http://schemas.microsoft.com/office/drawing/2014/main" id="{09C14724-1D20-74B9-87B7-01FFCFC2F2FC}"/>
              </a:ext>
            </a:extLst>
          </p:cNvPr>
          <p:cNvSpPr/>
          <p:nvPr/>
        </p:nvSpPr>
        <p:spPr>
          <a:xfrm>
            <a:off x="256547" y="5142038"/>
            <a:ext cx="2884686" cy="15695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District Data &amp; Evidence</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Student Learning Survey Grade 4 &amp; 7</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Open Parachute Well-Being Report</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Local Education Agreement (LEA)</a:t>
            </a:r>
          </a:p>
          <a:p>
            <a:pPr marL="171450" indent="-171450">
              <a:buFont typeface="Arial" panose="020B0604020202020204" pitchFamily="34" charset="0"/>
              <a:buChar char="•"/>
            </a:pPr>
            <a:r>
              <a:rPr lang="en-US" sz="1200" dirty="0">
                <a:solidFill>
                  <a:schemeClr val="tx1"/>
                </a:solidFill>
                <a:latin typeface="Aptos Display" panose="020B0004020202020204" pitchFamily="34" charset="0"/>
              </a:rPr>
              <a:t>Foundational Skills Assessment Grade 4 &amp; 7</a:t>
            </a:r>
          </a:p>
          <a:p>
            <a:pPr marL="171450" indent="-171450">
              <a:buFont typeface="Arial" panose="020B0604020202020204" pitchFamily="34" charset="0"/>
              <a:buChar char="•"/>
            </a:pPr>
            <a:endParaRPr lang="en-US" sz="1200" dirty="0">
              <a:solidFill>
                <a:schemeClr val="tx1"/>
              </a:solidFill>
              <a:latin typeface="Aptos Display" panose="020B0004020202020204" pitchFamily="34" charset="0"/>
            </a:endParaRPr>
          </a:p>
          <a:p>
            <a:pPr marL="171450" indent="-171450">
              <a:buFont typeface="Arial" panose="020B0604020202020204" pitchFamily="34" charset="0"/>
              <a:buChar char="•"/>
            </a:pPr>
            <a:endParaRPr lang="en-US" sz="1100" dirty="0">
              <a:solidFill>
                <a:schemeClr val="tx1"/>
              </a:solidFill>
              <a:latin typeface="Aptos Display" panose="020B0004020202020204" pitchFamily="34" charset="0"/>
            </a:endParaRPr>
          </a:p>
        </p:txBody>
      </p:sp>
      <p:pic>
        <p:nvPicPr>
          <p:cNvPr id="17" name="Picture 16">
            <a:extLst>
              <a:ext uri="{FF2B5EF4-FFF2-40B4-BE49-F238E27FC236}">
                <a16:creationId xmlns:a16="http://schemas.microsoft.com/office/drawing/2014/main" id="{CF3B8D32-DAA8-4BBC-A565-F108CF90FC43}"/>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4622573" y="686533"/>
            <a:ext cx="288539" cy="275424"/>
          </a:xfrm>
          <a:prstGeom prst="rect">
            <a:avLst/>
          </a:prstGeom>
        </p:spPr>
      </p:pic>
      <p:sp>
        <p:nvSpPr>
          <p:cNvPr id="2" name="TextBox 1">
            <a:extLst>
              <a:ext uri="{FF2B5EF4-FFF2-40B4-BE49-F238E27FC236}">
                <a16:creationId xmlns:a16="http://schemas.microsoft.com/office/drawing/2014/main" id="{65D5C753-2C3F-CAF9-E0B1-0C12EF049203}"/>
              </a:ext>
            </a:extLst>
          </p:cNvPr>
          <p:cNvSpPr txBox="1"/>
          <p:nvPr/>
        </p:nvSpPr>
        <p:spPr>
          <a:xfrm>
            <a:off x="256547" y="1173527"/>
            <a:ext cx="7674305" cy="400110"/>
          </a:xfrm>
          <a:prstGeom prst="rect">
            <a:avLst/>
          </a:prstGeom>
          <a:noFill/>
        </p:spPr>
        <p:txBody>
          <a:bodyPr wrap="square" rtlCol="0">
            <a:spAutoFit/>
          </a:bodyPr>
          <a:lstStyle/>
          <a:p>
            <a:r>
              <a:rPr lang="en-US" sz="2000" b="1" dirty="0">
                <a:latin typeface="Aptos Display" panose="020B0004020202020204" pitchFamily="34" charset="0"/>
              </a:rPr>
              <a:t>Kitwanga Elementary School</a:t>
            </a:r>
            <a:endParaRPr lang="en-US" sz="1200" b="1" dirty="0">
              <a:latin typeface="Aptos Display" panose="020B0004020202020204" pitchFamily="34" charset="0"/>
            </a:endParaRPr>
          </a:p>
        </p:txBody>
      </p:sp>
      <p:pic>
        <p:nvPicPr>
          <p:cNvPr id="4" name="Picture 3" descr="A red and black tribal art&#10;&#10;AI-generated content may be incorrect.">
            <a:extLst>
              <a:ext uri="{FF2B5EF4-FFF2-40B4-BE49-F238E27FC236}">
                <a16:creationId xmlns:a16="http://schemas.microsoft.com/office/drawing/2014/main" id="{7C7B84E2-118C-239D-2EED-9C9F000F4DE4}"/>
              </a:ext>
            </a:extLst>
          </p:cNvPr>
          <p:cNvPicPr>
            <a:picLocks noChangeAspect="1"/>
          </p:cNvPicPr>
          <p:nvPr/>
        </p:nvPicPr>
        <p:blipFill>
          <a:blip r:embed="rId5">
            <a:extLst>
              <a:ext uri="{28A0092B-C50C-407E-A947-70E740481C1C}">
                <a14:useLocalDpi xmlns:a14="http://schemas.microsoft.com/office/drawing/2010/main" val="0"/>
              </a:ext>
            </a:extLst>
          </a:blip>
          <a:srcRect l="9571" t="3262" r="11655" b="2035"/>
          <a:stretch>
            <a:fillRect/>
          </a:stretch>
        </p:blipFill>
        <p:spPr>
          <a:xfrm>
            <a:off x="9957459" y="1216661"/>
            <a:ext cx="1130772" cy="1359432"/>
          </a:xfrm>
          <a:prstGeom prst="rect">
            <a:avLst/>
          </a:prstGeom>
        </p:spPr>
      </p:pic>
      <p:pic>
        <p:nvPicPr>
          <p:cNvPr id="7" name="Picture 6">
            <a:extLst>
              <a:ext uri="{FF2B5EF4-FFF2-40B4-BE49-F238E27FC236}">
                <a16:creationId xmlns:a16="http://schemas.microsoft.com/office/drawing/2014/main" id="{5D801583-FDC2-8A9F-8C34-5A545133725F}"/>
              </a:ext>
            </a:extLst>
          </p:cNvPr>
          <p:cNvPicPr>
            <a:picLocks noChangeAspect="1"/>
          </p:cNvPicPr>
          <p:nvPr/>
        </p:nvPicPr>
        <p:blipFill>
          <a:blip r:embed="rId6"/>
          <a:stretch>
            <a:fillRect/>
          </a:stretch>
        </p:blipFill>
        <p:spPr>
          <a:xfrm>
            <a:off x="8911525" y="5959117"/>
            <a:ext cx="3191907" cy="438583"/>
          </a:xfrm>
          <a:prstGeom prst="rect">
            <a:avLst/>
          </a:prstGeom>
        </p:spPr>
      </p:pic>
      <p:pic>
        <p:nvPicPr>
          <p:cNvPr id="11" name="Picture 10">
            <a:extLst>
              <a:ext uri="{FF2B5EF4-FFF2-40B4-BE49-F238E27FC236}">
                <a16:creationId xmlns:a16="http://schemas.microsoft.com/office/drawing/2014/main" id="{0CBE35C5-8524-C6EE-1FAB-F5B464D9EBA9}"/>
              </a:ext>
            </a:extLst>
          </p:cNvPr>
          <p:cNvPicPr>
            <a:picLocks noChangeAspect="1"/>
          </p:cNvPicPr>
          <p:nvPr/>
        </p:nvPicPr>
        <p:blipFill>
          <a:blip r:embed="rId7"/>
          <a:stretch>
            <a:fillRect/>
          </a:stretch>
        </p:blipFill>
        <p:spPr>
          <a:xfrm>
            <a:off x="9779341" y="4873108"/>
            <a:ext cx="1533525" cy="962025"/>
          </a:xfrm>
          <a:prstGeom prst="rect">
            <a:avLst/>
          </a:prstGeom>
        </p:spPr>
      </p:pic>
      <p:sp>
        <p:nvSpPr>
          <p:cNvPr id="3" name="TextBox 2">
            <a:extLst>
              <a:ext uri="{FF2B5EF4-FFF2-40B4-BE49-F238E27FC236}">
                <a16:creationId xmlns:a16="http://schemas.microsoft.com/office/drawing/2014/main" id="{D9E13417-9779-B26E-1E30-9BFD8A822850}"/>
              </a:ext>
            </a:extLst>
          </p:cNvPr>
          <p:cNvSpPr txBox="1"/>
          <p:nvPr/>
        </p:nvSpPr>
        <p:spPr>
          <a:xfrm>
            <a:off x="8668926" y="6408589"/>
            <a:ext cx="3693481" cy="246221"/>
          </a:xfrm>
          <a:prstGeom prst="rect">
            <a:avLst/>
          </a:prstGeom>
          <a:noFill/>
        </p:spPr>
        <p:txBody>
          <a:bodyPr wrap="square">
            <a:spAutoFit/>
          </a:bodyPr>
          <a:lstStyle/>
          <a:p>
            <a:pPr algn="ctr"/>
            <a:r>
              <a:rPr lang="en-US" sz="1000" i="1" dirty="0">
                <a:latin typeface="Aptos Display" panose="020B0004020202020204" pitchFamily="34" charset="0"/>
              </a:rPr>
              <a:t>Open Parachute Well-Being Report data from Grades 4-7 </a:t>
            </a:r>
          </a:p>
        </p:txBody>
      </p:sp>
    </p:spTree>
    <p:extLst>
      <p:ext uri="{BB962C8B-B14F-4D97-AF65-F5344CB8AC3E}">
        <p14:creationId xmlns:p14="http://schemas.microsoft.com/office/powerpoint/2010/main" val="2815336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22000"/>
            <a:lum/>
          </a:blip>
          <a:srcRect/>
          <a:stretch>
            <a:fillRect l="20000" t="12000" r="20000" b="-4000"/>
          </a:stretch>
        </a:blipFill>
        <a:effectLst/>
      </p:bgPr>
    </p:bg>
    <p:spTree>
      <p:nvGrpSpPr>
        <p:cNvPr id="1" name="">
          <a:extLst>
            <a:ext uri="{FF2B5EF4-FFF2-40B4-BE49-F238E27FC236}">
              <a16:creationId xmlns:a16="http://schemas.microsoft.com/office/drawing/2014/main" id="{851C78FF-E0F5-E360-B0B8-36ED9CC5961A}"/>
            </a:ext>
          </a:extLst>
        </p:cNvPr>
        <p:cNvGrpSpPr/>
        <p:nvPr/>
      </p:nvGrpSpPr>
      <p:grpSpPr>
        <a:xfrm>
          <a:off x="0" y="0"/>
          <a:ext cx="0" cy="0"/>
          <a:chOff x="0" y="0"/>
          <a:chExt cx="0" cy="0"/>
        </a:xfrm>
      </p:grpSpPr>
      <p:sp>
        <p:nvSpPr>
          <p:cNvPr id="5" name="Rectangle 4">
            <a:extLst>
              <a:ext uri="{FF2B5EF4-FFF2-40B4-BE49-F238E27FC236}">
                <a16:creationId xmlns:a16="http://schemas.microsoft.com/office/drawing/2014/main" id="{B0DCCF14-55FF-B4E5-3070-38E62E4BA0C4}"/>
              </a:ext>
            </a:extLst>
          </p:cNvPr>
          <p:cNvSpPr/>
          <p:nvPr/>
        </p:nvSpPr>
        <p:spPr>
          <a:xfrm>
            <a:off x="0" y="623851"/>
            <a:ext cx="12191999" cy="41945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TextBox 7">
            <a:extLst>
              <a:ext uri="{FF2B5EF4-FFF2-40B4-BE49-F238E27FC236}">
                <a16:creationId xmlns:a16="http://schemas.microsoft.com/office/drawing/2014/main" id="{7F67042D-5AC6-1EA8-10A0-7593AA66E0BF}"/>
              </a:ext>
            </a:extLst>
          </p:cNvPr>
          <p:cNvSpPr txBox="1"/>
          <p:nvPr/>
        </p:nvSpPr>
        <p:spPr>
          <a:xfrm>
            <a:off x="4264309" y="647707"/>
            <a:ext cx="3756796" cy="400110"/>
          </a:xfrm>
          <a:prstGeom prst="rect">
            <a:avLst/>
          </a:prstGeom>
          <a:noFill/>
        </p:spPr>
        <p:txBody>
          <a:bodyPr wrap="square" rtlCol="0">
            <a:spAutoFit/>
          </a:bodyPr>
          <a:lstStyle/>
          <a:p>
            <a:r>
              <a:rPr lang="en-US" sz="2000" b="1" dirty="0">
                <a:solidFill>
                  <a:schemeClr val="bg1"/>
                </a:solidFill>
                <a:latin typeface="Aptos Display" panose="020B0004020202020204" pitchFamily="34" charset="0"/>
              </a:rPr>
              <a:t>MENTAL HEALTH &amp; WELL-BEING</a:t>
            </a:r>
          </a:p>
        </p:txBody>
      </p:sp>
      <p:sp>
        <p:nvSpPr>
          <p:cNvPr id="23" name="Rectangle 22">
            <a:extLst>
              <a:ext uri="{FF2B5EF4-FFF2-40B4-BE49-F238E27FC236}">
                <a16:creationId xmlns:a16="http://schemas.microsoft.com/office/drawing/2014/main" id="{043E84DF-0013-7626-FD55-3946A5EABC1D}"/>
              </a:ext>
            </a:extLst>
          </p:cNvPr>
          <p:cNvSpPr/>
          <p:nvPr/>
        </p:nvSpPr>
        <p:spPr>
          <a:xfrm>
            <a:off x="3246490" y="2789607"/>
            <a:ext cx="5471885" cy="38886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accent6"/>
                </a:solidFill>
                <a:latin typeface="Aptos Display" panose="020B0004020202020204" pitchFamily="34" charset="0"/>
              </a:rPr>
              <a:t>School Actions/Strategy</a:t>
            </a:r>
          </a:p>
          <a:p>
            <a:r>
              <a:rPr lang="en-US" sz="1200" b="1" dirty="0">
                <a:solidFill>
                  <a:schemeClr val="tx1"/>
                </a:solidFill>
                <a:latin typeface="Aptos Display" panose="020B0004020202020204" pitchFamily="34" charset="0"/>
              </a:rPr>
              <a:t>Mental Health &amp; Well-Being Actions here:</a:t>
            </a:r>
          </a:p>
          <a:p>
            <a:pPr marL="228600" indent="-228600">
              <a:buFont typeface="+mj-lt"/>
              <a:buAutoNum type="arabicPeriod"/>
            </a:pPr>
            <a:r>
              <a:rPr lang="en-US" sz="1200" dirty="0">
                <a:solidFill>
                  <a:schemeClr val="tx1"/>
                </a:solidFill>
                <a:latin typeface="Aptos Display" panose="020B0004020202020204" pitchFamily="34" charset="0"/>
              </a:rPr>
              <a:t>Daily morning mindfulness throughout each classroom to start the day</a:t>
            </a:r>
          </a:p>
          <a:p>
            <a:pPr marL="228600" indent="-228600">
              <a:buFont typeface="+mj-lt"/>
              <a:buAutoNum type="arabicPeriod"/>
            </a:pPr>
            <a:r>
              <a:rPr lang="en-US" sz="1200" dirty="0">
                <a:solidFill>
                  <a:schemeClr val="tx1"/>
                </a:solidFill>
                <a:latin typeface="Aptos Display" panose="020B0004020202020204" pitchFamily="34" charset="0"/>
              </a:rPr>
              <a:t>Implement the use of Open Parachute that includes ready-to-use lessons, check-in prompts, and reflection activities aligned with core competencies such as self-awareness, empathy, and responsible decision-making.</a:t>
            </a:r>
          </a:p>
          <a:p>
            <a:pPr marL="228600" indent="-228600">
              <a:buFont typeface="+mj-lt"/>
              <a:buAutoNum type="arabicPeriod"/>
            </a:pPr>
            <a:r>
              <a:rPr lang="en-US" sz="1200" dirty="0">
                <a:solidFill>
                  <a:schemeClr val="tx1"/>
                </a:solidFill>
                <a:latin typeface="Aptos Display" panose="020B0004020202020204" pitchFamily="34" charset="0"/>
              </a:rPr>
              <a:t>Collaboration with organizations such as Child and Youth Mental Health and Gitxsan Child and Family Services to support students with counselling services, zones of regulation groups, and mindfulness art programs</a:t>
            </a:r>
          </a:p>
          <a:p>
            <a:pPr marL="228600" indent="-228600">
              <a:buFont typeface="+mj-lt"/>
              <a:buAutoNum type="arabicPeriod"/>
            </a:pPr>
            <a:r>
              <a:rPr lang="en-US" sz="1200" dirty="0">
                <a:solidFill>
                  <a:schemeClr val="tx1"/>
                </a:solidFill>
                <a:latin typeface="Aptos Display" panose="020B0004020202020204" pitchFamily="34" charset="0"/>
              </a:rPr>
              <a:t>Implement whole school Positive </a:t>
            </a:r>
            <a:r>
              <a:rPr lang="en-US" sz="1200" dirty="0" err="1">
                <a:solidFill>
                  <a:schemeClr val="tx1"/>
                </a:solidFill>
                <a:latin typeface="Aptos Display" panose="020B0004020202020204" pitchFamily="34" charset="0"/>
              </a:rPr>
              <a:t>Behaviour</a:t>
            </a:r>
            <a:r>
              <a:rPr lang="en-US" sz="1200" dirty="0">
                <a:solidFill>
                  <a:schemeClr val="tx1"/>
                </a:solidFill>
                <a:latin typeface="Aptos Display" panose="020B0004020202020204" pitchFamily="34" charset="0"/>
              </a:rPr>
              <a:t> Interventions and Supports</a:t>
            </a:r>
          </a:p>
          <a:p>
            <a:pPr marL="228600" indent="-228600">
              <a:buFont typeface="+mj-lt"/>
              <a:buAutoNum type="arabicPeriod"/>
            </a:pPr>
            <a:r>
              <a:rPr lang="en-US" sz="1200" dirty="0">
                <a:solidFill>
                  <a:schemeClr val="tx1"/>
                </a:solidFill>
                <a:latin typeface="Aptos Display" panose="020B0004020202020204" pitchFamily="34" charset="0"/>
              </a:rPr>
              <a:t>Highlight a Gitxsan Value &amp; Belief each month for students to learn about and practice</a:t>
            </a:r>
          </a:p>
          <a:p>
            <a:pPr marL="228600" indent="-228600">
              <a:buFont typeface="+mj-lt"/>
              <a:buAutoNum type="arabicPeriod"/>
            </a:pPr>
            <a:r>
              <a:rPr lang="en-US" sz="1200" dirty="0">
                <a:solidFill>
                  <a:schemeClr val="tx1"/>
                </a:solidFill>
                <a:latin typeface="Aptos Display" panose="020B0004020202020204" pitchFamily="34" charset="0"/>
              </a:rPr>
              <a:t>Expand clubs and extracurricular opportunities for students.  </a:t>
            </a:r>
          </a:p>
          <a:p>
            <a:pPr marL="228600" indent="-228600">
              <a:buFont typeface="+mj-lt"/>
              <a:buAutoNum type="arabicPeriod"/>
            </a:pPr>
            <a:r>
              <a:rPr lang="en-US" sz="1200" dirty="0">
                <a:solidFill>
                  <a:schemeClr val="tx1"/>
                </a:solidFill>
                <a:latin typeface="Aptos Display" panose="020B0004020202020204" pitchFamily="34" charset="0"/>
              </a:rPr>
              <a:t>Provide learners with additional opportunities for ongoing input and involvement in school wide plans and activities – this could be done with the help of a student leadership group or student advisory group </a:t>
            </a:r>
          </a:p>
          <a:p>
            <a:pPr marL="228600" indent="-228600">
              <a:buFont typeface="+mj-lt"/>
              <a:buAutoNum type="arabicPeriod"/>
            </a:pPr>
            <a:r>
              <a:rPr lang="en-US" sz="1200" dirty="0">
                <a:solidFill>
                  <a:schemeClr val="tx1"/>
                </a:solidFill>
                <a:latin typeface="Aptos Display" panose="020B0004020202020204" pitchFamily="34" charset="0"/>
              </a:rPr>
              <a:t>Reconnect with our families and local community by welcoming and inviting them to the school on a regular and ongoing basis </a:t>
            </a:r>
          </a:p>
          <a:p>
            <a:pPr marL="228600" indent="-228600">
              <a:buFont typeface="+mj-lt"/>
              <a:buAutoNum type="arabicPeriod"/>
            </a:pPr>
            <a:endParaRPr lang="en-US" sz="1200" dirty="0">
              <a:solidFill>
                <a:schemeClr val="tx1"/>
              </a:solidFill>
              <a:latin typeface="Aptos Display" panose="020B0004020202020204" pitchFamily="34" charset="0"/>
            </a:endParaRPr>
          </a:p>
          <a:p>
            <a:endParaRPr lang="en-US" sz="200" dirty="0">
              <a:solidFill>
                <a:schemeClr val="tx1"/>
              </a:solidFill>
              <a:highlight>
                <a:srgbClr val="FFFF00"/>
              </a:highlight>
              <a:latin typeface="Aptos Display" panose="020B0004020202020204" pitchFamily="34" charset="0"/>
            </a:endParaRPr>
          </a:p>
          <a:p>
            <a:pPr algn="ctr"/>
            <a:endParaRPr lang="en-US" sz="1100" dirty="0">
              <a:solidFill>
                <a:schemeClr val="tx1"/>
              </a:solidFill>
            </a:endParaRPr>
          </a:p>
        </p:txBody>
      </p:sp>
      <p:sp>
        <p:nvSpPr>
          <p:cNvPr id="24" name="Rectangle 23">
            <a:extLst>
              <a:ext uri="{FF2B5EF4-FFF2-40B4-BE49-F238E27FC236}">
                <a16:creationId xmlns:a16="http://schemas.microsoft.com/office/drawing/2014/main" id="{0034374F-8577-0612-8D65-861522F2162D}"/>
              </a:ext>
            </a:extLst>
          </p:cNvPr>
          <p:cNvSpPr/>
          <p:nvPr/>
        </p:nvSpPr>
        <p:spPr>
          <a:xfrm>
            <a:off x="9351253" y="2850435"/>
            <a:ext cx="2399214" cy="243007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accent6"/>
                </a:solidFill>
                <a:latin typeface="Aptos Display" panose="020B0004020202020204" pitchFamily="34" charset="0"/>
              </a:rPr>
              <a:t>School Data &amp; Evidence</a:t>
            </a:r>
          </a:p>
          <a:p>
            <a:r>
              <a:rPr lang="en-US" sz="1200" b="1" dirty="0">
                <a:solidFill>
                  <a:schemeClr val="tx1"/>
                </a:solidFill>
                <a:latin typeface="Aptos Display" panose="020B0004020202020204" pitchFamily="34" charset="0"/>
              </a:rPr>
              <a:t>Mental Health &amp; Well Being Measures here:</a:t>
            </a:r>
          </a:p>
          <a:p>
            <a:endParaRPr lang="en-US" sz="200" b="1" dirty="0">
              <a:solidFill>
                <a:schemeClr val="accent6"/>
              </a:solidFill>
              <a:latin typeface="Aptos Display" panose="020B0004020202020204" pitchFamily="34" charset="0"/>
            </a:endParaRPr>
          </a:p>
          <a:p>
            <a:pPr marL="285750" indent="-285750">
              <a:buFont typeface="Arial" panose="020B0604020202020204" pitchFamily="34" charset="0"/>
              <a:buChar char="•"/>
            </a:pPr>
            <a:r>
              <a:rPr lang="en-US" sz="1200" dirty="0">
                <a:solidFill>
                  <a:schemeClr val="tx1"/>
                </a:solidFill>
                <a:latin typeface="Aptos Display" panose="020B0004020202020204" pitchFamily="34" charset="0"/>
              </a:rPr>
              <a:t>Student learning survey Grade 4 &amp; 7</a:t>
            </a:r>
          </a:p>
          <a:p>
            <a:pPr marL="285750" indent="-285750">
              <a:buFont typeface="Arial" panose="020B0604020202020204" pitchFamily="34" charset="0"/>
              <a:buChar char="•"/>
            </a:pPr>
            <a:r>
              <a:rPr lang="en-US" sz="1200" dirty="0">
                <a:solidFill>
                  <a:schemeClr val="tx1"/>
                </a:solidFill>
                <a:latin typeface="Aptos Display" panose="020B0004020202020204" pitchFamily="34" charset="0"/>
              </a:rPr>
              <a:t>Open Parachute Well-Being Report</a:t>
            </a:r>
          </a:p>
          <a:p>
            <a:pPr marL="171450" indent="-171450">
              <a:buFont typeface="Arial" panose="020B0604020202020204" pitchFamily="34" charset="0"/>
              <a:buChar char="•"/>
            </a:pPr>
            <a:endParaRPr lang="en-US" sz="1100" dirty="0">
              <a:solidFill>
                <a:schemeClr val="tx1"/>
              </a:solidFill>
            </a:endParaRPr>
          </a:p>
        </p:txBody>
      </p:sp>
      <p:pic>
        <p:nvPicPr>
          <p:cNvPr id="6" name="Picture 5">
            <a:extLst>
              <a:ext uri="{FF2B5EF4-FFF2-40B4-BE49-F238E27FC236}">
                <a16:creationId xmlns:a16="http://schemas.microsoft.com/office/drawing/2014/main" id="{6DF778C4-5223-6CF7-D3F4-3A3C22412CEA}"/>
              </a:ext>
            </a:extLst>
          </p:cNvPr>
          <p:cNvPicPr>
            <a:picLocks noChangeAspect="1"/>
          </p:cNvPicPr>
          <p:nvPr/>
        </p:nvPicPr>
        <p:blipFill>
          <a:blip r:embed="rId3"/>
          <a:stretch>
            <a:fillRect/>
          </a:stretch>
        </p:blipFill>
        <p:spPr>
          <a:xfrm>
            <a:off x="119638" y="56974"/>
            <a:ext cx="4051145" cy="540889"/>
          </a:xfrm>
          <a:prstGeom prst="rect">
            <a:avLst/>
          </a:prstGeom>
        </p:spPr>
      </p:pic>
      <p:sp>
        <p:nvSpPr>
          <p:cNvPr id="9" name="Rectangle 8">
            <a:extLst>
              <a:ext uri="{FF2B5EF4-FFF2-40B4-BE49-F238E27FC236}">
                <a16:creationId xmlns:a16="http://schemas.microsoft.com/office/drawing/2014/main" id="{15842715-8886-6B80-BD47-31A7D98C985C}"/>
              </a:ext>
            </a:extLst>
          </p:cNvPr>
          <p:cNvSpPr/>
          <p:nvPr/>
        </p:nvSpPr>
        <p:spPr>
          <a:xfrm>
            <a:off x="247645" y="1508813"/>
            <a:ext cx="8964594" cy="9235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Goal</a:t>
            </a:r>
          </a:p>
          <a:p>
            <a:r>
              <a:rPr lang="en-US" sz="1200" dirty="0">
                <a:solidFill>
                  <a:schemeClr val="tx1"/>
                </a:solidFill>
              </a:rPr>
              <a:t>Our focus is to help our learners develop, practice, and demonstrate their Social Emotional Learning skills in order to be regulated, ready for learning, and actively contribute to a culture of caring throughout the school. The Open Parachute Student Well-Being Report highlighted that our students seek improvement in the areas of school belonging, absence of sadness, and absence of worries. Our goal is to see a 15% increase in thriving students in the categories of self-management, mental health, and supportive school environment by June 2026.</a:t>
            </a:r>
            <a:endParaRPr lang="en-US" sz="1200" dirty="0">
              <a:solidFill>
                <a:schemeClr val="tx1"/>
              </a:solidFill>
              <a:latin typeface="Aptos Display" panose="020B0004020202020204" pitchFamily="34" charset="0"/>
            </a:endParaRPr>
          </a:p>
        </p:txBody>
      </p:sp>
      <p:sp>
        <p:nvSpPr>
          <p:cNvPr id="12" name="Rectangle 11">
            <a:extLst>
              <a:ext uri="{FF2B5EF4-FFF2-40B4-BE49-F238E27FC236}">
                <a16:creationId xmlns:a16="http://schemas.microsoft.com/office/drawing/2014/main" id="{48F40431-C530-B6F6-BB7D-3395EB1DC9A4}"/>
              </a:ext>
            </a:extLst>
          </p:cNvPr>
          <p:cNvSpPr/>
          <p:nvPr/>
        </p:nvSpPr>
        <p:spPr>
          <a:xfrm>
            <a:off x="212107" y="5236369"/>
            <a:ext cx="2785760" cy="13677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District Data &amp; Evidence</a:t>
            </a:r>
          </a:p>
          <a:p>
            <a:pPr marL="285750" indent="-285750">
              <a:buFont typeface="Arial" panose="020B0604020202020204" pitchFamily="34" charset="0"/>
              <a:buChar char="•"/>
            </a:pPr>
            <a:r>
              <a:rPr lang="en-US" sz="1400" dirty="0">
                <a:solidFill>
                  <a:schemeClr val="tx1"/>
                </a:solidFill>
                <a:latin typeface="Aptos Display" panose="020B0004020202020204" pitchFamily="34" charset="0"/>
              </a:rPr>
              <a:t>Student learning survey Grade 4 &amp; 7</a:t>
            </a:r>
          </a:p>
          <a:p>
            <a:pPr marL="285750" indent="-285750">
              <a:buFont typeface="Arial" panose="020B0604020202020204" pitchFamily="34" charset="0"/>
              <a:buChar char="•"/>
            </a:pPr>
            <a:r>
              <a:rPr lang="en-US" sz="1400" dirty="0">
                <a:solidFill>
                  <a:schemeClr val="tx1"/>
                </a:solidFill>
                <a:latin typeface="Aptos Display" panose="020B0004020202020204" pitchFamily="34" charset="0"/>
              </a:rPr>
              <a:t>EDI (early years)</a:t>
            </a:r>
          </a:p>
          <a:p>
            <a:pPr marL="285750" indent="-285750">
              <a:buFont typeface="Arial" panose="020B0604020202020204" pitchFamily="34" charset="0"/>
              <a:buChar char="•"/>
            </a:pPr>
            <a:r>
              <a:rPr lang="en-US" sz="1400" dirty="0">
                <a:solidFill>
                  <a:schemeClr val="tx1"/>
                </a:solidFill>
                <a:latin typeface="Aptos Display" panose="020B0004020202020204" pitchFamily="34" charset="0"/>
              </a:rPr>
              <a:t>Open Parachute Well-Being Report</a:t>
            </a:r>
          </a:p>
        </p:txBody>
      </p:sp>
      <p:sp>
        <p:nvSpPr>
          <p:cNvPr id="2" name="Rectangle 1">
            <a:extLst>
              <a:ext uri="{FF2B5EF4-FFF2-40B4-BE49-F238E27FC236}">
                <a16:creationId xmlns:a16="http://schemas.microsoft.com/office/drawing/2014/main" id="{4B2C41C4-0888-3154-C167-EC3FB3BE5B7D}"/>
              </a:ext>
            </a:extLst>
          </p:cNvPr>
          <p:cNvSpPr/>
          <p:nvPr/>
        </p:nvSpPr>
        <p:spPr>
          <a:xfrm>
            <a:off x="242922" y="2704503"/>
            <a:ext cx="2754945" cy="2294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chemeClr val="tx1"/>
                </a:solidFill>
                <a:latin typeface="Aptos Display" panose="020B0004020202020204" pitchFamily="34" charset="0"/>
              </a:rPr>
              <a:t>Objectives</a:t>
            </a:r>
          </a:p>
          <a:p>
            <a:pPr marL="342900" indent="-342900">
              <a:buFont typeface="+mj-lt"/>
              <a:buAutoNum type="arabicPeriod"/>
            </a:pPr>
            <a:r>
              <a:rPr lang="en-US" sz="1400" dirty="0">
                <a:solidFill>
                  <a:schemeClr val="tx1"/>
                </a:solidFill>
                <a:latin typeface="Aptos Display" panose="020B0004020202020204" pitchFamily="34" charset="0"/>
              </a:rPr>
              <a:t>Embed mental health and wellness strategies in classroom instruction</a:t>
            </a:r>
          </a:p>
          <a:p>
            <a:pPr marL="342900" indent="-342900">
              <a:buFont typeface="+mj-lt"/>
              <a:buAutoNum type="arabicPeriod"/>
            </a:pPr>
            <a:r>
              <a:rPr lang="en-US" sz="1400" dirty="0">
                <a:solidFill>
                  <a:schemeClr val="tx1"/>
                </a:solidFill>
                <a:latin typeface="Aptos Display" panose="020B0004020202020204" pitchFamily="34" charset="0"/>
              </a:rPr>
              <a:t>Involve students in planning and evaluating well-being initiative</a:t>
            </a:r>
          </a:p>
          <a:p>
            <a:pPr marL="342900" indent="-342900">
              <a:buFont typeface="+mj-lt"/>
              <a:buAutoNum type="arabicPeriod"/>
            </a:pPr>
            <a:r>
              <a:rPr lang="en-US" sz="1400" dirty="0">
                <a:solidFill>
                  <a:schemeClr val="tx1"/>
                </a:solidFill>
                <a:latin typeface="Aptos Display" panose="020B0004020202020204" pitchFamily="34" charset="0"/>
              </a:rPr>
              <a:t>Collaboration with families and community organization to support children’s mental health</a:t>
            </a:r>
          </a:p>
          <a:p>
            <a:pPr marL="228600" indent="-228600">
              <a:buAutoNum type="arabicPeriod"/>
            </a:pPr>
            <a:r>
              <a:rPr lang="en-US" sz="1100" dirty="0"/>
              <a:t>Create peer support networks and</a:t>
            </a:r>
            <a:endParaRPr lang="en-US" sz="1100" dirty="0">
              <a:solidFill>
                <a:schemeClr val="tx1"/>
              </a:solidFill>
            </a:endParaRPr>
          </a:p>
        </p:txBody>
      </p:sp>
      <p:pic>
        <p:nvPicPr>
          <p:cNvPr id="17" name="Picture 16">
            <a:extLst>
              <a:ext uri="{FF2B5EF4-FFF2-40B4-BE49-F238E27FC236}">
                <a16:creationId xmlns:a16="http://schemas.microsoft.com/office/drawing/2014/main" id="{9A4F0E7E-DF21-1BF7-48CD-FB3C30DBFAED}"/>
              </a:ext>
            </a:extLst>
          </p:cNvPr>
          <p:cNvPicPr>
            <a:picLocks noChangeAspect="1"/>
          </p:cNvPicPr>
          <p:nvPr/>
        </p:nvPicPr>
        <p:blipFill>
          <a:blip r:embed="rId4">
            <a:clrChange>
              <a:clrFrom>
                <a:srgbClr val="FFFFFF"/>
              </a:clrFrom>
              <a:clrTo>
                <a:srgbClr val="FFFFFF">
                  <a:alpha val="0"/>
                </a:srgbClr>
              </a:clrTo>
            </a:clrChange>
            <a:duotone>
              <a:schemeClr val="bg2">
                <a:shade val="45000"/>
                <a:satMod val="135000"/>
              </a:schemeClr>
              <a:prstClr val="white"/>
            </a:duotone>
            <a:extLst>
              <a:ext uri="{BEBA8EAE-BF5A-486C-A8C5-ECC9F3942E4B}">
                <a14:imgProps xmlns:a14="http://schemas.microsoft.com/office/drawing/2010/main">
                  <a14:imgLayer r:embed="rId5">
                    <a14:imgEffect>
                      <a14:saturation sat="66000"/>
                    </a14:imgEffect>
                  </a14:imgLayer>
                </a14:imgProps>
              </a:ext>
            </a:extLst>
          </a:blip>
          <a:srcRect l="13999" t="6232" r="16202" b="16491"/>
          <a:stretch/>
        </p:blipFill>
        <p:spPr>
          <a:xfrm>
            <a:off x="3923630" y="633263"/>
            <a:ext cx="361857" cy="400626"/>
          </a:xfrm>
          <a:prstGeom prst="rect">
            <a:avLst/>
          </a:prstGeom>
          <a:solidFill>
            <a:schemeClr val="accent6"/>
          </a:solidFill>
        </p:spPr>
      </p:pic>
      <p:sp>
        <p:nvSpPr>
          <p:cNvPr id="3" name="TextBox 2">
            <a:extLst>
              <a:ext uri="{FF2B5EF4-FFF2-40B4-BE49-F238E27FC236}">
                <a16:creationId xmlns:a16="http://schemas.microsoft.com/office/drawing/2014/main" id="{2B802574-7FEE-1939-AE76-D5DA11B7A533}"/>
              </a:ext>
            </a:extLst>
          </p:cNvPr>
          <p:cNvSpPr txBox="1"/>
          <p:nvPr/>
        </p:nvSpPr>
        <p:spPr>
          <a:xfrm>
            <a:off x="233231" y="1112369"/>
            <a:ext cx="8062155" cy="400110"/>
          </a:xfrm>
          <a:prstGeom prst="rect">
            <a:avLst/>
          </a:prstGeom>
          <a:noFill/>
        </p:spPr>
        <p:txBody>
          <a:bodyPr wrap="square" rtlCol="0">
            <a:spAutoFit/>
          </a:bodyPr>
          <a:lstStyle/>
          <a:p>
            <a:r>
              <a:rPr lang="en-US" sz="2000" b="1" dirty="0">
                <a:latin typeface="Aptos Display" panose="020B0004020202020204" pitchFamily="34" charset="0"/>
              </a:rPr>
              <a:t>Kitwanga Elementary School</a:t>
            </a:r>
            <a:endParaRPr lang="en-US" sz="1200" b="1" dirty="0">
              <a:latin typeface="Aptos Display" panose="020B0004020202020204" pitchFamily="34" charset="0"/>
            </a:endParaRPr>
          </a:p>
        </p:txBody>
      </p:sp>
      <p:pic>
        <p:nvPicPr>
          <p:cNvPr id="7" name="Picture 6" descr="A red and black tribal art&#10;&#10;AI-generated content may be incorrect.">
            <a:extLst>
              <a:ext uri="{FF2B5EF4-FFF2-40B4-BE49-F238E27FC236}">
                <a16:creationId xmlns:a16="http://schemas.microsoft.com/office/drawing/2014/main" id="{2D30EF00-347D-56DC-AB27-AE4B237BFDD1}"/>
              </a:ext>
            </a:extLst>
          </p:cNvPr>
          <p:cNvPicPr>
            <a:picLocks noChangeAspect="1"/>
          </p:cNvPicPr>
          <p:nvPr/>
        </p:nvPicPr>
        <p:blipFill>
          <a:blip r:embed="rId6">
            <a:extLst>
              <a:ext uri="{28A0092B-C50C-407E-A947-70E740481C1C}">
                <a14:useLocalDpi xmlns:a14="http://schemas.microsoft.com/office/drawing/2010/main" val="0"/>
              </a:ext>
            </a:extLst>
          </a:blip>
          <a:srcRect l="9571" t="3262" r="11655" b="2035"/>
          <a:stretch>
            <a:fillRect/>
          </a:stretch>
        </p:blipFill>
        <p:spPr>
          <a:xfrm>
            <a:off x="9957459" y="1216661"/>
            <a:ext cx="1130772" cy="1359432"/>
          </a:xfrm>
          <a:prstGeom prst="rect">
            <a:avLst/>
          </a:prstGeom>
        </p:spPr>
      </p:pic>
      <p:pic>
        <p:nvPicPr>
          <p:cNvPr id="15" name="Picture 14">
            <a:extLst>
              <a:ext uri="{FF2B5EF4-FFF2-40B4-BE49-F238E27FC236}">
                <a16:creationId xmlns:a16="http://schemas.microsoft.com/office/drawing/2014/main" id="{8202FF35-FF87-FC0C-7B2A-C36392631001}"/>
              </a:ext>
            </a:extLst>
          </p:cNvPr>
          <p:cNvPicPr>
            <a:picLocks noChangeAspect="1"/>
          </p:cNvPicPr>
          <p:nvPr/>
        </p:nvPicPr>
        <p:blipFill>
          <a:blip r:embed="rId7"/>
          <a:stretch>
            <a:fillRect/>
          </a:stretch>
        </p:blipFill>
        <p:spPr>
          <a:xfrm>
            <a:off x="9756082" y="4446347"/>
            <a:ext cx="1533525" cy="962025"/>
          </a:xfrm>
          <a:prstGeom prst="rect">
            <a:avLst/>
          </a:prstGeom>
        </p:spPr>
      </p:pic>
      <p:pic>
        <p:nvPicPr>
          <p:cNvPr id="10" name="Picture 9">
            <a:extLst>
              <a:ext uri="{FF2B5EF4-FFF2-40B4-BE49-F238E27FC236}">
                <a16:creationId xmlns:a16="http://schemas.microsoft.com/office/drawing/2014/main" id="{EAB257F7-2F83-09B0-4E1A-4AD3DBE20B90}"/>
              </a:ext>
            </a:extLst>
          </p:cNvPr>
          <p:cNvPicPr>
            <a:picLocks noChangeAspect="1"/>
          </p:cNvPicPr>
          <p:nvPr/>
        </p:nvPicPr>
        <p:blipFill>
          <a:blip r:embed="rId8"/>
          <a:stretch>
            <a:fillRect/>
          </a:stretch>
        </p:blipFill>
        <p:spPr>
          <a:xfrm>
            <a:off x="8901057" y="5423870"/>
            <a:ext cx="3171825" cy="800100"/>
          </a:xfrm>
          <a:prstGeom prst="rect">
            <a:avLst/>
          </a:prstGeom>
        </p:spPr>
      </p:pic>
      <p:sp>
        <p:nvSpPr>
          <p:cNvPr id="4" name="TextBox 3">
            <a:extLst>
              <a:ext uri="{FF2B5EF4-FFF2-40B4-BE49-F238E27FC236}">
                <a16:creationId xmlns:a16="http://schemas.microsoft.com/office/drawing/2014/main" id="{0AE9F8C1-22BF-49BC-D25F-989265F74C48}"/>
              </a:ext>
            </a:extLst>
          </p:cNvPr>
          <p:cNvSpPr txBox="1"/>
          <p:nvPr/>
        </p:nvSpPr>
        <p:spPr>
          <a:xfrm>
            <a:off x="8715420" y="6346597"/>
            <a:ext cx="3693481" cy="246221"/>
          </a:xfrm>
          <a:prstGeom prst="rect">
            <a:avLst/>
          </a:prstGeom>
          <a:noFill/>
        </p:spPr>
        <p:txBody>
          <a:bodyPr wrap="square">
            <a:spAutoFit/>
          </a:bodyPr>
          <a:lstStyle/>
          <a:p>
            <a:pPr algn="ctr"/>
            <a:r>
              <a:rPr lang="en-US" sz="1000" i="1" dirty="0">
                <a:latin typeface="Aptos Display" panose="020B0004020202020204" pitchFamily="34" charset="0"/>
              </a:rPr>
              <a:t>Open Parachute Well-Being Report data from Grades 4-7 </a:t>
            </a:r>
          </a:p>
        </p:txBody>
      </p:sp>
    </p:spTree>
    <p:extLst>
      <p:ext uri="{BB962C8B-B14F-4D97-AF65-F5344CB8AC3E}">
        <p14:creationId xmlns:p14="http://schemas.microsoft.com/office/powerpoint/2010/main" val="18909242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4FA9F3C48974047A9B6C8BBA59CEB7E" ma:contentTypeVersion="11" ma:contentTypeDescription="Create a new document." ma:contentTypeScope="" ma:versionID="071dba89f56b6dc93b6a1c9960ef269e">
  <xsd:schema xmlns:xsd="http://www.w3.org/2001/XMLSchema" xmlns:xs="http://www.w3.org/2001/XMLSchema" xmlns:p="http://schemas.microsoft.com/office/2006/metadata/properties" xmlns:ns2="928a1279-e4d8-4693-bbff-7209efd9f1a0" xmlns:ns3="5b6b0dba-89a0-4d6e-89a6-c305fc05013e" targetNamespace="http://schemas.microsoft.com/office/2006/metadata/properties" ma:root="true" ma:fieldsID="55f74288b1739de363f91fcb54f34a45" ns2:_="" ns3:_="">
    <xsd:import namespace="928a1279-e4d8-4693-bbff-7209efd9f1a0"/>
    <xsd:import namespace="5b6b0dba-89a0-4d6e-89a6-c305fc05013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28a1279-e4d8-4693-bbff-7209efd9f1a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8566be50-d797-45d1-b002-cdd72d45a40a"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b6b0dba-89a0-4d6e-89a6-c305fc05013e"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782d2c03-3833-4560-b275-fdaca5b1c3c7}" ma:internalName="TaxCatchAll" ma:showField="CatchAllData" ma:web="5b6b0dba-89a0-4d6e-89a6-c305fc0501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b6b0dba-89a0-4d6e-89a6-c305fc05013e" xsi:nil="true"/>
    <lcf76f155ced4ddcb4097134ff3c332f xmlns="928a1279-e4d8-4693-bbff-7209efd9f1a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4AB6DB0-A02C-4E90-837C-119F219491BE}"/>
</file>

<file path=customXml/itemProps2.xml><?xml version="1.0" encoding="utf-8"?>
<ds:datastoreItem xmlns:ds="http://schemas.openxmlformats.org/officeDocument/2006/customXml" ds:itemID="{A1F71C6C-BCF6-4D7F-8898-B0CAEBC2634D}"/>
</file>

<file path=customXml/itemProps3.xml><?xml version="1.0" encoding="utf-8"?>
<ds:datastoreItem xmlns:ds="http://schemas.openxmlformats.org/officeDocument/2006/customXml" ds:itemID="{B436E854-66AD-4F91-83FF-1E1CA3D4F350}"/>
</file>

<file path=docProps/app.xml><?xml version="1.0" encoding="utf-8"?>
<Properties xmlns="http://schemas.openxmlformats.org/officeDocument/2006/extended-properties" xmlns:vt="http://schemas.openxmlformats.org/officeDocument/2006/docPropsVTypes">
  <TotalTime>7613</TotalTime>
  <Words>1481</Words>
  <Application>Microsoft Office PowerPoint</Application>
  <PresentationFormat>Widescreen</PresentationFormat>
  <Paragraphs>143</Paragraphs>
  <Slides>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Aptos</vt:lpstr>
      <vt:lpstr>Aptos Display</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Rubio</dc:creator>
  <cp:lastModifiedBy>Kassia Nameth</cp:lastModifiedBy>
  <cp:revision>37</cp:revision>
  <cp:lastPrinted>2025-07-14T17:04:26Z</cp:lastPrinted>
  <dcterms:created xsi:type="dcterms:W3CDTF">2021-06-07T17:31:30Z</dcterms:created>
  <dcterms:modified xsi:type="dcterms:W3CDTF">2025-11-05T21:12:24Z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0x01010054FA9F3C48974047A9B6C8BBA59CEB7E</vt:lpwstr>
  </property>
  <property fmtid="{D5CDD505-2E9C-101B-9397-08002B2CF9AE}" pid="3" name="Order">
    <vt:r8>241500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ies>
</file>