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71" r:id="rId5"/>
    <p:sldId id="266" r:id="rId6"/>
    <p:sldId id="268" r:id="rId7"/>
    <p:sldId id="267" r:id="rId8"/>
    <p:sldId id="269" r:id="rId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an" initials="R" lastIdx="1" clrIdx="0">
    <p:extLst>
      <p:ext uri="{19B8F6BF-5375-455C-9EA6-DF929625EA0E}">
        <p15:presenceInfo xmlns:p15="http://schemas.microsoft.com/office/powerpoint/2012/main" userId="S::Rohan_Arul@sd33.bc.ca::368aa7cc-3a5f-450e-9dc4-c7deba13de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33CC33"/>
    <a:srgbClr val="F5A706"/>
    <a:srgbClr val="6699FF"/>
    <a:srgbClr val="CC66FF"/>
    <a:srgbClr val="9966FF"/>
    <a:srgbClr val="E2B833"/>
    <a:srgbClr val="E77204"/>
    <a:srgbClr val="E43C2F"/>
    <a:srgbClr val="FDF9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0419C-E3B3-48B2-BAEF-8F048A8AD1D9}" v="3" dt="2025-11-05T22:25:27.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830" tIns="46415" rIns="92830" bIns="46415" rtlCol="0"/>
          <a:lstStyle>
            <a:lvl1pPr algn="r">
              <a:defRPr sz="1200"/>
            </a:lvl1pPr>
          </a:lstStyle>
          <a:p>
            <a:fld id="{DE0D06E7-FB82-4AAD-9BB5-7E24C2373678}" type="datetimeFigureOut">
              <a:rPr lang="en-US" smtClean="0"/>
              <a:t>11/5/2025</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830" tIns="46415" rIns="92830" bIns="46415" rtlCol="0" anchor="b"/>
          <a:lstStyle>
            <a:lvl1pPr algn="r">
              <a:defRPr sz="1200"/>
            </a:lvl1pPr>
          </a:lstStyle>
          <a:p>
            <a:fld id="{6E74FDF7-8B7E-47EE-A293-336F7D62BA8E}" type="slidenum">
              <a:rPr lang="en-US" smtClean="0"/>
              <a:t>‹#›</a:t>
            </a:fld>
            <a:endParaRPr lang="en-US"/>
          </a:p>
        </p:txBody>
      </p:sp>
    </p:spTree>
    <p:extLst>
      <p:ext uri="{BB962C8B-B14F-4D97-AF65-F5344CB8AC3E}">
        <p14:creationId xmlns:p14="http://schemas.microsoft.com/office/powerpoint/2010/main" val="407763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DA6D-CC55-4EB2-ABB3-6D984A81A7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9B6A37-F235-45A3-8670-97066F300A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14BEC7-30F1-4A69-A26C-F4C6637C5972}"/>
              </a:ext>
            </a:extLst>
          </p:cNvPr>
          <p:cNvSpPr>
            <a:spLocks noGrp="1"/>
          </p:cNvSpPr>
          <p:nvPr>
            <p:ph type="dt" sz="half" idx="10"/>
          </p:nvPr>
        </p:nvSpPr>
        <p:spPr/>
        <p:txBody>
          <a:bodyPr/>
          <a:lstStyle/>
          <a:p>
            <a:fld id="{54DED5A8-5C4E-4DA0-8518-96E3CE629E3C}" type="datetimeFigureOut">
              <a:rPr lang="en-US" smtClean="0"/>
              <a:t>11/5/2025</a:t>
            </a:fld>
            <a:endParaRPr lang="en-US"/>
          </a:p>
        </p:txBody>
      </p:sp>
      <p:sp>
        <p:nvSpPr>
          <p:cNvPr id="5" name="Footer Placeholder 4">
            <a:extLst>
              <a:ext uri="{FF2B5EF4-FFF2-40B4-BE49-F238E27FC236}">
                <a16:creationId xmlns:a16="http://schemas.microsoft.com/office/drawing/2014/main" id="{5DC4A0F7-347A-4EB5-AB30-A9E12F3FE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8F288-8277-4CAF-B8A7-CFFEDDE155E6}"/>
              </a:ext>
            </a:extLst>
          </p:cNvPr>
          <p:cNvSpPr>
            <a:spLocks noGrp="1"/>
          </p:cNvSpPr>
          <p:nvPr>
            <p:ph type="sldNum" sz="quarter" idx="12"/>
          </p:nvPr>
        </p:nvSpPr>
        <p:spPr/>
        <p:txBody>
          <a:bodyPr/>
          <a:lstStyle/>
          <a:p>
            <a:fld id="{0AA4F420-37A5-4CB0-AE1B-FF6DF4CEDEA2}" type="slidenum">
              <a:rPr lang="en-US" smtClean="0"/>
              <a:t>‹#›</a:t>
            </a:fld>
            <a:endParaRPr lang="en-US"/>
          </a:p>
        </p:txBody>
      </p:sp>
    </p:spTree>
    <p:extLst>
      <p:ext uri="{BB962C8B-B14F-4D97-AF65-F5344CB8AC3E}">
        <p14:creationId xmlns:p14="http://schemas.microsoft.com/office/powerpoint/2010/main" val="184446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0E58-98E7-429E-AE6C-3691C24091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BAF784-29F3-4274-8734-0AEE762D9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6EA7FA-7F7D-429A-B7D9-C8AF0FBBA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F61A8-4076-4251-AF96-1FAA88588486}"/>
              </a:ext>
            </a:extLst>
          </p:cNvPr>
          <p:cNvSpPr>
            <a:spLocks noGrp="1"/>
          </p:cNvSpPr>
          <p:nvPr>
            <p:ph type="dt" sz="half" idx="10"/>
          </p:nvPr>
        </p:nvSpPr>
        <p:spPr/>
        <p:txBody>
          <a:bodyPr/>
          <a:lstStyle/>
          <a:p>
            <a:fld id="{54DED5A8-5C4E-4DA0-8518-96E3CE629E3C}" type="datetimeFigureOut">
              <a:rPr lang="en-US" smtClean="0"/>
              <a:t>11/5/2025</a:t>
            </a:fld>
            <a:endParaRPr lang="en-US"/>
          </a:p>
        </p:txBody>
      </p:sp>
      <p:sp>
        <p:nvSpPr>
          <p:cNvPr id="6" name="Footer Placeholder 5">
            <a:extLst>
              <a:ext uri="{FF2B5EF4-FFF2-40B4-BE49-F238E27FC236}">
                <a16:creationId xmlns:a16="http://schemas.microsoft.com/office/drawing/2014/main" id="{3AD07AF7-A512-49F4-B84D-FD856A2AF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DB1BA-48E9-4477-B60E-07D98AC72AF7}"/>
              </a:ext>
            </a:extLst>
          </p:cNvPr>
          <p:cNvSpPr>
            <a:spLocks noGrp="1"/>
          </p:cNvSpPr>
          <p:nvPr>
            <p:ph type="sldNum" sz="quarter" idx="12"/>
          </p:nvPr>
        </p:nvSpPr>
        <p:spPr/>
        <p:txBody>
          <a:bodyPr/>
          <a:lstStyle/>
          <a:p>
            <a:fld id="{0AA4F420-37A5-4CB0-AE1B-FF6DF4CEDEA2}" type="slidenum">
              <a:rPr lang="en-US" smtClean="0"/>
              <a:t>‹#›</a:t>
            </a:fld>
            <a:endParaRPr lang="en-US"/>
          </a:p>
        </p:txBody>
      </p:sp>
    </p:spTree>
    <p:extLst>
      <p:ext uri="{BB962C8B-B14F-4D97-AF65-F5344CB8AC3E}">
        <p14:creationId xmlns:p14="http://schemas.microsoft.com/office/powerpoint/2010/main" val="323527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5FCF-8104-45C9-B7F3-016057DC3B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7E8430-E9F9-4AB9-A283-83348D7D88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894AC-E946-4621-80EA-B745788D0DF5}"/>
              </a:ext>
            </a:extLst>
          </p:cNvPr>
          <p:cNvSpPr>
            <a:spLocks noGrp="1"/>
          </p:cNvSpPr>
          <p:nvPr>
            <p:ph type="dt" sz="half" idx="10"/>
          </p:nvPr>
        </p:nvSpPr>
        <p:spPr/>
        <p:txBody>
          <a:bodyPr/>
          <a:lstStyle/>
          <a:p>
            <a:fld id="{54DED5A8-5C4E-4DA0-8518-96E3CE629E3C}" type="datetimeFigureOut">
              <a:rPr lang="en-US" smtClean="0"/>
              <a:t>11/5/2025</a:t>
            </a:fld>
            <a:endParaRPr lang="en-US"/>
          </a:p>
        </p:txBody>
      </p:sp>
      <p:sp>
        <p:nvSpPr>
          <p:cNvPr id="5" name="Footer Placeholder 4">
            <a:extLst>
              <a:ext uri="{FF2B5EF4-FFF2-40B4-BE49-F238E27FC236}">
                <a16:creationId xmlns:a16="http://schemas.microsoft.com/office/drawing/2014/main" id="{D7495E0E-314C-4559-9076-48FAB7A6D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11C97-A55C-4543-B50A-5AE71822AAEF}"/>
              </a:ext>
            </a:extLst>
          </p:cNvPr>
          <p:cNvSpPr>
            <a:spLocks noGrp="1"/>
          </p:cNvSpPr>
          <p:nvPr>
            <p:ph type="sldNum" sz="quarter" idx="12"/>
          </p:nvPr>
        </p:nvSpPr>
        <p:spPr/>
        <p:txBody>
          <a:bodyPr/>
          <a:lstStyle/>
          <a:p>
            <a:fld id="{0AA4F420-37A5-4CB0-AE1B-FF6DF4CEDEA2}" type="slidenum">
              <a:rPr lang="en-US" smtClean="0"/>
              <a:t>‹#›</a:t>
            </a:fld>
            <a:endParaRPr lang="en-US"/>
          </a:p>
        </p:txBody>
      </p:sp>
    </p:spTree>
    <p:extLst>
      <p:ext uri="{BB962C8B-B14F-4D97-AF65-F5344CB8AC3E}">
        <p14:creationId xmlns:p14="http://schemas.microsoft.com/office/powerpoint/2010/main" val="2776479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1A23B5-BABA-4BFC-B3CF-3D0FC4C269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BD01EB-B29D-4723-AB65-45E96422BA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4DBE3-E192-4AD3-9020-633F27F58DA6}"/>
              </a:ext>
            </a:extLst>
          </p:cNvPr>
          <p:cNvSpPr>
            <a:spLocks noGrp="1"/>
          </p:cNvSpPr>
          <p:nvPr>
            <p:ph type="dt" sz="half" idx="10"/>
          </p:nvPr>
        </p:nvSpPr>
        <p:spPr/>
        <p:txBody>
          <a:bodyPr/>
          <a:lstStyle/>
          <a:p>
            <a:fld id="{54DED5A8-5C4E-4DA0-8518-96E3CE629E3C}" type="datetimeFigureOut">
              <a:rPr lang="en-US" smtClean="0"/>
              <a:t>11/5/2025</a:t>
            </a:fld>
            <a:endParaRPr lang="en-US"/>
          </a:p>
        </p:txBody>
      </p:sp>
      <p:sp>
        <p:nvSpPr>
          <p:cNvPr id="5" name="Footer Placeholder 4">
            <a:extLst>
              <a:ext uri="{FF2B5EF4-FFF2-40B4-BE49-F238E27FC236}">
                <a16:creationId xmlns:a16="http://schemas.microsoft.com/office/drawing/2014/main" id="{E66CD5EF-87CF-48D8-A550-3795ADFC0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1B122-CA60-4F4A-A946-B2BAE15BE1FB}"/>
              </a:ext>
            </a:extLst>
          </p:cNvPr>
          <p:cNvSpPr>
            <a:spLocks noGrp="1"/>
          </p:cNvSpPr>
          <p:nvPr>
            <p:ph type="sldNum" sz="quarter" idx="12"/>
          </p:nvPr>
        </p:nvSpPr>
        <p:spPr/>
        <p:txBody>
          <a:bodyPr/>
          <a:lstStyle/>
          <a:p>
            <a:fld id="{0AA4F420-37A5-4CB0-AE1B-FF6DF4CEDEA2}" type="slidenum">
              <a:rPr lang="en-US" smtClean="0"/>
              <a:t>‹#›</a:t>
            </a:fld>
            <a:endParaRPr lang="en-US"/>
          </a:p>
        </p:txBody>
      </p:sp>
    </p:spTree>
    <p:extLst>
      <p:ext uri="{BB962C8B-B14F-4D97-AF65-F5344CB8AC3E}">
        <p14:creationId xmlns:p14="http://schemas.microsoft.com/office/powerpoint/2010/main" val="90759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D159-C15E-4951-8141-FAAB1E95F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FF81E-CAC1-4F9B-8108-504CABF577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51D60-5E8F-4F3D-B0CF-4A3E275717F0}"/>
              </a:ext>
            </a:extLst>
          </p:cNvPr>
          <p:cNvSpPr>
            <a:spLocks noGrp="1"/>
          </p:cNvSpPr>
          <p:nvPr>
            <p:ph type="dt" sz="half" idx="10"/>
          </p:nvPr>
        </p:nvSpPr>
        <p:spPr/>
        <p:txBody>
          <a:bodyPr/>
          <a:lstStyle/>
          <a:p>
            <a:fld id="{54DED5A8-5C4E-4DA0-8518-96E3CE629E3C}" type="datetimeFigureOut">
              <a:rPr lang="en-US" smtClean="0"/>
              <a:t>11/5/2025</a:t>
            </a:fld>
            <a:endParaRPr lang="en-US"/>
          </a:p>
        </p:txBody>
      </p:sp>
      <p:sp>
        <p:nvSpPr>
          <p:cNvPr id="5" name="Footer Placeholder 4">
            <a:extLst>
              <a:ext uri="{FF2B5EF4-FFF2-40B4-BE49-F238E27FC236}">
                <a16:creationId xmlns:a16="http://schemas.microsoft.com/office/drawing/2014/main" id="{CF801675-D2A7-4C14-A4AE-AC611C304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1DCC6-1C9E-45B4-98B6-C36CE666E12F}"/>
              </a:ext>
            </a:extLst>
          </p:cNvPr>
          <p:cNvSpPr>
            <a:spLocks noGrp="1"/>
          </p:cNvSpPr>
          <p:nvPr>
            <p:ph type="sldNum" sz="quarter" idx="12"/>
          </p:nvPr>
        </p:nvSpPr>
        <p:spPr/>
        <p:txBody>
          <a:bodyPr/>
          <a:lstStyle/>
          <a:p>
            <a:fld id="{0AA4F420-37A5-4CB0-AE1B-FF6DF4CEDEA2}" type="slidenum">
              <a:rPr lang="en-US" smtClean="0"/>
              <a:t>‹#›</a:t>
            </a:fld>
            <a:endParaRPr lang="en-US"/>
          </a:p>
        </p:txBody>
      </p:sp>
    </p:spTree>
    <p:extLst>
      <p:ext uri="{BB962C8B-B14F-4D97-AF65-F5344CB8AC3E}">
        <p14:creationId xmlns:p14="http://schemas.microsoft.com/office/powerpoint/2010/main" val="386669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4ECE-5BA7-4404-AEF6-F1C8F5231B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99C6C-607E-4966-B3F7-732AED5025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AEC5D-1808-47A6-9D9D-BEB96C9C18F2}"/>
              </a:ext>
            </a:extLst>
          </p:cNvPr>
          <p:cNvSpPr>
            <a:spLocks noGrp="1"/>
          </p:cNvSpPr>
          <p:nvPr>
            <p:ph type="dt" sz="half" idx="10"/>
          </p:nvPr>
        </p:nvSpPr>
        <p:spPr/>
        <p:txBody>
          <a:bodyPr/>
          <a:lstStyle/>
          <a:p>
            <a:fld id="{54DED5A8-5C4E-4DA0-8518-96E3CE629E3C}" type="datetimeFigureOut">
              <a:rPr lang="en-US" smtClean="0"/>
              <a:t>11/5/2025</a:t>
            </a:fld>
            <a:endParaRPr lang="en-US"/>
          </a:p>
        </p:txBody>
      </p:sp>
      <p:sp>
        <p:nvSpPr>
          <p:cNvPr id="5" name="Footer Placeholder 4">
            <a:extLst>
              <a:ext uri="{FF2B5EF4-FFF2-40B4-BE49-F238E27FC236}">
                <a16:creationId xmlns:a16="http://schemas.microsoft.com/office/drawing/2014/main" id="{EC92E6C0-A340-4C01-9CF5-A1F6943CD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502E9-5530-4D79-94A9-29C1FC3274D2}"/>
              </a:ext>
            </a:extLst>
          </p:cNvPr>
          <p:cNvSpPr>
            <a:spLocks noGrp="1"/>
          </p:cNvSpPr>
          <p:nvPr>
            <p:ph type="sldNum" sz="quarter" idx="12"/>
          </p:nvPr>
        </p:nvSpPr>
        <p:spPr/>
        <p:txBody>
          <a:bodyPr/>
          <a:lstStyle/>
          <a:p>
            <a:fld id="{0AA4F420-37A5-4CB0-AE1B-FF6DF4CEDEA2}" type="slidenum">
              <a:rPr lang="en-US" smtClean="0"/>
              <a:t>‹#›</a:t>
            </a:fld>
            <a:endParaRPr lang="en-US"/>
          </a:p>
        </p:txBody>
      </p:sp>
    </p:spTree>
    <p:extLst>
      <p:ext uri="{BB962C8B-B14F-4D97-AF65-F5344CB8AC3E}">
        <p14:creationId xmlns:p14="http://schemas.microsoft.com/office/powerpoint/2010/main" val="68430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51BC-390F-4D31-9EFE-7EEB6115C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7C5C8-C638-427D-97E5-1529790936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8AEC31-2555-403C-B0EC-F8E2B43886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540F7B-29BF-47D1-BC6F-AD4A92AFD671}"/>
              </a:ext>
            </a:extLst>
          </p:cNvPr>
          <p:cNvSpPr>
            <a:spLocks noGrp="1"/>
          </p:cNvSpPr>
          <p:nvPr>
            <p:ph type="dt" sz="half" idx="10"/>
          </p:nvPr>
        </p:nvSpPr>
        <p:spPr/>
        <p:txBody>
          <a:bodyPr/>
          <a:lstStyle/>
          <a:p>
            <a:fld id="{54DED5A8-5C4E-4DA0-8518-96E3CE629E3C}" type="datetimeFigureOut">
              <a:rPr lang="en-US" smtClean="0"/>
              <a:t>11/5/2025</a:t>
            </a:fld>
            <a:endParaRPr lang="en-US"/>
          </a:p>
        </p:txBody>
      </p:sp>
      <p:sp>
        <p:nvSpPr>
          <p:cNvPr id="6" name="Footer Placeholder 5">
            <a:extLst>
              <a:ext uri="{FF2B5EF4-FFF2-40B4-BE49-F238E27FC236}">
                <a16:creationId xmlns:a16="http://schemas.microsoft.com/office/drawing/2014/main" id="{F90D90B4-B2B7-4A03-A4BE-AE1DDDD649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8269BB-282C-4CFB-B503-1AAFF2E9B668}"/>
              </a:ext>
            </a:extLst>
          </p:cNvPr>
          <p:cNvSpPr>
            <a:spLocks noGrp="1"/>
          </p:cNvSpPr>
          <p:nvPr>
            <p:ph type="sldNum" sz="quarter" idx="12"/>
          </p:nvPr>
        </p:nvSpPr>
        <p:spPr/>
        <p:txBody>
          <a:bodyPr/>
          <a:lstStyle/>
          <a:p>
            <a:fld id="{0AA4F420-37A5-4CB0-AE1B-FF6DF4CEDEA2}" type="slidenum">
              <a:rPr lang="en-US" smtClean="0"/>
              <a:t>‹#›</a:t>
            </a:fld>
            <a:endParaRPr lang="en-US"/>
          </a:p>
        </p:txBody>
      </p:sp>
    </p:spTree>
    <p:extLst>
      <p:ext uri="{BB962C8B-B14F-4D97-AF65-F5344CB8AC3E}">
        <p14:creationId xmlns:p14="http://schemas.microsoft.com/office/powerpoint/2010/main" val="458538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C1CB-4795-4CE9-89E6-CEC13C2C15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BC9DB8-74A2-449C-8FEA-79BD3CC51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E5112E-A0F8-4910-9307-645F5E1AAB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B5728-316C-4E5D-A493-3DE8E7A43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6D1F0D-15A3-480A-835F-928E2ABEAF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71B3F7-E9AD-45B0-BC51-1D749D8AEBAA}"/>
              </a:ext>
            </a:extLst>
          </p:cNvPr>
          <p:cNvSpPr>
            <a:spLocks noGrp="1"/>
          </p:cNvSpPr>
          <p:nvPr>
            <p:ph type="dt" sz="half" idx="10"/>
          </p:nvPr>
        </p:nvSpPr>
        <p:spPr/>
        <p:txBody>
          <a:bodyPr/>
          <a:lstStyle/>
          <a:p>
            <a:fld id="{54DED5A8-5C4E-4DA0-8518-96E3CE629E3C}" type="datetimeFigureOut">
              <a:rPr lang="en-US" smtClean="0"/>
              <a:t>11/5/2025</a:t>
            </a:fld>
            <a:endParaRPr lang="en-US"/>
          </a:p>
        </p:txBody>
      </p:sp>
      <p:sp>
        <p:nvSpPr>
          <p:cNvPr id="8" name="Footer Placeholder 7">
            <a:extLst>
              <a:ext uri="{FF2B5EF4-FFF2-40B4-BE49-F238E27FC236}">
                <a16:creationId xmlns:a16="http://schemas.microsoft.com/office/drawing/2014/main" id="{60DCFAA0-5198-4658-8AE3-25FF270701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7047-A97B-48D9-AEAC-6BFC29B46E28}"/>
              </a:ext>
            </a:extLst>
          </p:cNvPr>
          <p:cNvSpPr>
            <a:spLocks noGrp="1"/>
          </p:cNvSpPr>
          <p:nvPr>
            <p:ph type="sldNum" sz="quarter" idx="12"/>
          </p:nvPr>
        </p:nvSpPr>
        <p:spPr/>
        <p:txBody>
          <a:bodyPr/>
          <a:lstStyle/>
          <a:p>
            <a:fld id="{0AA4F420-37A5-4CB0-AE1B-FF6DF4CEDEA2}" type="slidenum">
              <a:rPr lang="en-US" smtClean="0"/>
              <a:t>‹#›</a:t>
            </a:fld>
            <a:endParaRPr lang="en-US"/>
          </a:p>
        </p:txBody>
      </p:sp>
    </p:spTree>
    <p:extLst>
      <p:ext uri="{BB962C8B-B14F-4D97-AF65-F5344CB8AC3E}">
        <p14:creationId xmlns:p14="http://schemas.microsoft.com/office/powerpoint/2010/main" val="416696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0880-46E3-4B9B-BFF6-528B8A017A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3D4050-79D8-4115-B44A-DD780215B266}"/>
              </a:ext>
            </a:extLst>
          </p:cNvPr>
          <p:cNvSpPr>
            <a:spLocks noGrp="1"/>
          </p:cNvSpPr>
          <p:nvPr>
            <p:ph type="dt" sz="half" idx="10"/>
          </p:nvPr>
        </p:nvSpPr>
        <p:spPr/>
        <p:txBody>
          <a:bodyPr/>
          <a:lstStyle/>
          <a:p>
            <a:fld id="{54DED5A8-5C4E-4DA0-8518-96E3CE629E3C}" type="datetimeFigureOut">
              <a:rPr lang="en-US" smtClean="0"/>
              <a:t>11/5/2025</a:t>
            </a:fld>
            <a:endParaRPr lang="en-US"/>
          </a:p>
        </p:txBody>
      </p:sp>
      <p:sp>
        <p:nvSpPr>
          <p:cNvPr id="4" name="Footer Placeholder 3">
            <a:extLst>
              <a:ext uri="{FF2B5EF4-FFF2-40B4-BE49-F238E27FC236}">
                <a16:creationId xmlns:a16="http://schemas.microsoft.com/office/drawing/2014/main" id="{D8B7A38F-9F94-4760-9332-0F3C81BD09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5A5E8D-0C2E-49A7-8B44-B1F21C08BBD9}"/>
              </a:ext>
            </a:extLst>
          </p:cNvPr>
          <p:cNvSpPr>
            <a:spLocks noGrp="1"/>
          </p:cNvSpPr>
          <p:nvPr>
            <p:ph type="sldNum" sz="quarter" idx="12"/>
          </p:nvPr>
        </p:nvSpPr>
        <p:spPr/>
        <p:txBody>
          <a:bodyPr/>
          <a:lstStyle/>
          <a:p>
            <a:fld id="{0AA4F420-37A5-4CB0-AE1B-FF6DF4CEDEA2}" type="slidenum">
              <a:rPr lang="en-US" smtClean="0"/>
              <a:t>‹#›</a:t>
            </a:fld>
            <a:endParaRPr lang="en-US"/>
          </a:p>
        </p:txBody>
      </p:sp>
    </p:spTree>
    <p:extLst>
      <p:ext uri="{BB962C8B-B14F-4D97-AF65-F5344CB8AC3E}">
        <p14:creationId xmlns:p14="http://schemas.microsoft.com/office/powerpoint/2010/main" val="192932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64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55CF-00C9-9346-F85F-F47A5782987D}"/>
              </a:ext>
            </a:extLst>
          </p:cNvPr>
          <p:cNvSpPr>
            <a:spLocks noGrp="1"/>
          </p:cNvSpPr>
          <p:nvPr>
            <p:ph type="title"/>
          </p:nvPr>
        </p:nvSpPr>
        <p:spPr>
          <a:xfrm>
            <a:off x="2238374" y="495300"/>
            <a:ext cx="7829551" cy="5305426"/>
          </a:xfrm>
          <a:blipFill>
            <a:blip r:embed="rId2">
              <a:alphaModFix amt="32000"/>
            </a:blip>
            <a:stretch>
              <a:fillRect/>
            </a:stretch>
          </a:blipFill>
        </p:spPr>
        <p:txBody>
          <a:bodyPr/>
          <a:lstStyle/>
          <a:p>
            <a:endParaRPr lang="en-US"/>
          </a:p>
        </p:txBody>
      </p:sp>
      <p:sp>
        <p:nvSpPr>
          <p:cNvPr id="3" name="Date Placeholder 2">
            <a:extLst>
              <a:ext uri="{FF2B5EF4-FFF2-40B4-BE49-F238E27FC236}">
                <a16:creationId xmlns:a16="http://schemas.microsoft.com/office/drawing/2014/main" id="{F3E84EA5-7962-CDD1-64AD-B3905650CC14}"/>
              </a:ext>
            </a:extLst>
          </p:cNvPr>
          <p:cNvSpPr>
            <a:spLocks noGrp="1"/>
          </p:cNvSpPr>
          <p:nvPr>
            <p:ph type="dt" sz="half" idx="10"/>
          </p:nvPr>
        </p:nvSpPr>
        <p:spPr/>
        <p:txBody>
          <a:bodyPr/>
          <a:lstStyle/>
          <a:p>
            <a:fld id="{54DED5A8-5C4E-4DA0-8518-96E3CE629E3C}" type="datetimeFigureOut">
              <a:rPr lang="en-US" smtClean="0"/>
              <a:t>11/5/2025</a:t>
            </a:fld>
            <a:endParaRPr lang="en-US"/>
          </a:p>
        </p:txBody>
      </p:sp>
      <p:sp>
        <p:nvSpPr>
          <p:cNvPr id="4" name="Footer Placeholder 3">
            <a:extLst>
              <a:ext uri="{FF2B5EF4-FFF2-40B4-BE49-F238E27FC236}">
                <a16:creationId xmlns:a16="http://schemas.microsoft.com/office/drawing/2014/main" id="{81727FA6-98B2-C721-9CC4-4A95F52DF9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2B8132-4B94-F446-D912-F1E8A32C7819}"/>
              </a:ext>
            </a:extLst>
          </p:cNvPr>
          <p:cNvSpPr>
            <a:spLocks noGrp="1"/>
          </p:cNvSpPr>
          <p:nvPr>
            <p:ph type="sldNum" sz="quarter" idx="12"/>
          </p:nvPr>
        </p:nvSpPr>
        <p:spPr/>
        <p:txBody>
          <a:bodyPr/>
          <a:lstStyle/>
          <a:p>
            <a:fld id="{0AA4F420-37A5-4CB0-AE1B-FF6DF4CEDEA2}" type="slidenum">
              <a:rPr lang="en-US" smtClean="0"/>
              <a:t>‹#›</a:t>
            </a:fld>
            <a:endParaRPr lang="en-US"/>
          </a:p>
        </p:txBody>
      </p:sp>
    </p:spTree>
    <p:extLst>
      <p:ext uri="{BB962C8B-B14F-4D97-AF65-F5344CB8AC3E}">
        <p14:creationId xmlns:p14="http://schemas.microsoft.com/office/powerpoint/2010/main" val="115140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E191-D561-45E5-AB13-2B5ED1434F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CC26C6-DFB6-48EE-9C25-1B2929E26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D8C740-C109-4F86-9B48-A0D57941E1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7EA6F5-7495-4F56-8C04-926B4C270FFA}"/>
              </a:ext>
            </a:extLst>
          </p:cNvPr>
          <p:cNvSpPr>
            <a:spLocks noGrp="1"/>
          </p:cNvSpPr>
          <p:nvPr>
            <p:ph type="dt" sz="half" idx="10"/>
          </p:nvPr>
        </p:nvSpPr>
        <p:spPr/>
        <p:txBody>
          <a:bodyPr/>
          <a:lstStyle/>
          <a:p>
            <a:fld id="{54DED5A8-5C4E-4DA0-8518-96E3CE629E3C}" type="datetimeFigureOut">
              <a:rPr lang="en-US" smtClean="0"/>
              <a:t>11/5/2025</a:t>
            </a:fld>
            <a:endParaRPr lang="en-US"/>
          </a:p>
        </p:txBody>
      </p:sp>
      <p:sp>
        <p:nvSpPr>
          <p:cNvPr id="6" name="Footer Placeholder 5">
            <a:extLst>
              <a:ext uri="{FF2B5EF4-FFF2-40B4-BE49-F238E27FC236}">
                <a16:creationId xmlns:a16="http://schemas.microsoft.com/office/drawing/2014/main" id="{139BDE65-61C6-4A5F-B249-FBE3FBAE4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00FA0-DDBE-444E-ABCB-47DBF940374C}"/>
              </a:ext>
            </a:extLst>
          </p:cNvPr>
          <p:cNvSpPr>
            <a:spLocks noGrp="1"/>
          </p:cNvSpPr>
          <p:nvPr>
            <p:ph type="sldNum" sz="quarter" idx="12"/>
          </p:nvPr>
        </p:nvSpPr>
        <p:spPr/>
        <p:txBody>
          <a:bodyPr/>
          <a:lstStyle/>
          <a:p>
            <a:fld id="{0AA4F420-37A5-4CB0-AE1B-FF6DF4CEDEA2}" type="slidenum">
              <a:rPr lang="en-US" smtClean="0"/>
              <a:t>‹#›</a:t>
            </a:fld>
            <a:endParaRPr lang="en-US"/>
          </a:p>
        </p:txBody>
      </p:sp>
    </p:spTree>
    <p:extLst>
      <p:ext uri="{BB962C8B-B14F-4D97-AF65-F5344CB8AC3E}">
        <p14:creationId xmlns:p14="http://schemas.microsoft.com/office/powerpoint/2010/main" val="96142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5000"/>
            <a:lum/>
          </a:blip>
          <a:srcRect/>
          <a:stretch>
            <a:fillRect l="18000" t="23000" r="18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81709-A4F7-400B-A5D8-D7DDFB200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C26233-7D55-4481-9BDA-134F1A12E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51A5F-2FB8-426D-9BA1-2D6ABB8D1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ED5A8-5C4E-4DA0-8518-96E3CE629E3C}" type="datetimeFigureOut">
              <a:rPr lang="en-US" smtClean="0"/>
              <a:t>11/5/2025</a:t>
            </a:fld>
            <a:endParaRPr lang="en-US"/>
          </a:p>
        </p:txBody>
      </p:sp>
      <p:sp>
        <p:nvSpPr>
          <p:cNvPr id="5" name="Footer Placeholder 4">
            <a:extLst>
              <a:ext uri="{FF2B5EF4-FFF2-40B4-BE49-F238E27FC236}">
                <a16:creationId xmlns:a16="http://schemas.microsoft.com/office/drawing/2014/main" id="{5C80403A-AE9D-4A38-8ECE-D69859AA5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6B6D79-10A4-4335-B199-520DED299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4F420-37A5-4CB0-AE1B-FF6DF4CEDEA2}" type="slidenum">
              <a:rPr lang="en-US" smtClean="0"/>
              <a:t>‹#›</a:t>
            </a:fld>
            <a:endParaRPr lang="en-US"/>
          </a:p>
        </p:txBody>
      </p:sp>
    </p:spTree>
    <p:extLst>
      <p:ext uri="{BB962C8B-B14F-4D97-AF65-F5344CB8AC3E}">
        <p14:creationId xmlns:p14="http://schemas.microsoft.com/office/powerpoint/2010/main" val="696065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1000" t="-9000" r="2000" b="-12000"/>
          </a:stretch>
        </a:blipFill>
        <a:effectLst/>
      </p:bgPr>
    </p:bg>
    <p:spTree>
      <p:nvGrpSpPr>
        <p:cNvPr id="1" name="">
          <a:extLst>
            <a:ext uri="{FF2B5EF4-FFF2-40B4-BE49-F238E27FC236}">
              <a16:creationId xmlns:a16="http://schemas.microsoft.com/office/drawing/2014/main" id="{68B7CF42-46B9-1B8D-E833-AFC568BFC8EC}"/>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E6A42281-F022-4F5C-B4A3-37ACE36125B9}"/>
              </a:ext>
            </a:extLst>
          </p:cNvPr>
          <p:cNvSpPr/>
          <p:nvPr/>
        </p:nvSpPr>
        <p:spPr>
          <a:xfrm>
            <a:off x="249917" y="385696"/>
            <a:ext cx="3261486" cy="6748780"/>
          </a:xfrm>
          <a:custGeom>
            <a:avLst/>
            <a:gdLst/>
            <a:ahLst/>
            <a:cxnLst/>
            <a:rect l="l" t="t" r="r" b="b"/>
            <a:pathLst>
              <a:path w="2819400" h="6748780">
                <a:moveTo>
                  <a:pt x="0" y="6748271"/>
                </a:moveTo>
                <a:lnTo>
                  <a:pt x="2819400" y="6748271"/>
                </a:lnTo>
                <a:lnTo>
                  <a:pt x="2819400" y="0"/>
                </a:lnTo>
                <a:lnTo>
                  <a:pt x="0" y="0"/>
                </a:lnTo>
                <a:lnTo>
                  <a:pt x="0" y="6748271"/>
                </a:lnTo>
                <a:close/>
              </a:path>
            </a:pathLst>
          </a:custGeom>
          <a:noFill/>
        </p:spPr>
        <p:txBody>
          <a:bodyPr wrap="square" lIns="0" tIns="0" rIns="0" bIns="0" rtlCol="0"/>
          <a:lstStyle/>
          <a:p>
            <a:endParaRPr/>
          </a:p>
        </p:txBody>
      </p:sp>
      <p:sp>
        <p:nvSpPr>
          <p:cNvPr id="6" name="object 6">
            <a:extLst>
              <a:ext uri="{FF2B5EF4-FFF2-40B4-BE49-F238E27FC236}">
                <a16:creationId xmlns:a16="http://schemas.microsoft.com/office/drawing/2014/main" id="{11B59C9F-A276-ED52-4C26-69052195A46C}"/>
              </a:ext>
            </a:extLst>
          </p:cNvPr>
          <p:cNvSpPr txBox="1"/>
          <p:nvPr/>
        </p:nvSpPr>
        <p:spPr>
          <a:xfrm>
            <a:off x="895884" y="3760086"/>
            <a:ext cx="10400231" cy="1633139"/>
          </a:xfrm>
          <a:prstGeom prst="rect">
            <a:avLst/>
          </a:prstGeom>
        </p:spPr>
        <p:txBody>
          <a:bodyPr vert="horz" wrap="square" lIns="0" tIns="93345" rIns="0" bIns="0" rtlCol="0">
            <a:spAutoFit/>
          </a:bodyPr>
          <a:lstStyle/>
          <a:p>
            <a:pPr marL="12700">
              <a:spcBef>
                <a:spcPts val="735"/>
              </a:spcBef>
            </a:pPr>
            <a:r>
              <a:rPr lang="en-US" sz="2000" b="1" i="1" spc="-10">
                <a:solidFill>
                  <a:srgbClr val="800000"/>
                </a:solidFill>
                <a:latin typeface="Calibri"/>
                <a:cs typeface="Calibri"/>
              </a:rPr>
              <a:t>Theme &amp; A </a:t>
            </a:r>
            <a:r>
              <a:rPr sz="2000" b="1" i="1" spc="-10">
                <a:solidFill>
                  <a:srgbClr val="800000"/>
                </a:solidFill>
                <a:latin typeface="Calibri"/>
                <a:cs typeface="Calibri"/>
              </a:rPr>
              <a:t>Statement</a:t>
            </a:r>
            <a:r>
              <a:rPr sz="2000" b="1" i="1" spc="-5">
                <a:solidFill>
                  <a:srgbClr val="800000"/>
                </a:solidFill>
                <a:latin typeface="Calibri"/>
                <a:cs typeface="Calibri"/>
              </a:rPr>
              <a:t> </a:t>
            </a:r>
            <a:r>
              <a:rPr lang="en-US" sz="2000" b="1" i="1" spc="-5">
                <a:solidFill>
                  <a:srgbClr val="800000"/>
                </a:solidFill>
                <a:latin typeface="Calibri"/>
                <a:cs typeface="Calibri"/>
              </a:rPr>
              <a:t>a</a:t>
            </a:r>
            <a:r>
              <a:rPr sz="2000" b="1" i="1">
                <a:solidFill>
                  <a:srgbClr val="800000"/>
                </a:solidFill>
                <a:latin typeface="Calibri"/>
                <a:cs typeface="Calibri"/>
              </a:rPr>
              <a:t>bo</a:t>
            </a:r>
            <a:r>
              <a:rPr lang="en-US" sz="2000" b="1" i="1">
                <a:solidFill>
                  <a:srgbClr val="800000"/>
                </a:solidFill>
                <a:latin typeface="Calibri"/>
                <a:cs typeface="Calibri"/>
              </a:rPr>
              <a:t>u</a:t>
            </a:r>
            <a:r>
              <a:rPr sz="2000" b="1" i="1">
                <a:solidFill>
                  <a:srgbClr val="800000"/>
                </a:solidFill>
                <a:latin typeface="Calibri"/>
                <a:cs typeface="Calibri"/>
              </a:rPr>
              <a:t>t</a:t>
            </a:r>
            <a:r>
              <a:rPr sz="2000" b="1" i="1" spc="-5">
                <a:solidFill>
                  <a:srgbClr val="800000"/>
                </a:solidFill>
                <a:latin typeface="Calibri"/>
                <a:cs typeface="Calibri"/>
              </a:rPr>
              <a:t> </a:t>
            </a:r>
            <a:r>
              <a:rPr sz="2000" b="1" i="1" spc="-10">
                <a:solidFill>
                  <a:srgbClr val="800000"/>
                </a:solidFill>
                <a:latin typeface="Calibri"/>
                <a:cs typeface="Calibri"/>
              </a:rPr>
              <a:t>Learning</a:t>
            </a:r>
            <a:r>
              <a:rPr lang="en-US" sz="2000" b="1" i="1" spc="-10">
                <a:solidFill>
                  <a:srgbClr val="800000"/>
                </a:solidFill>
                <a:latin typeface="Calibri"/>
                <a:cs typeface="Calibri"/>
              </a:rPr>
              <a:t>: </a:t>
            </a:r>
            <a:r>
              <a:rPr lang="en-US" sz="2000"/>
              <a:t>At Hazelton Secondary, learning is rooted in Gitxsan culture and community. We believe every student belongs, every voice matters, and every pathway is possible. By nurturing well-being, honoring diversity, and ensuring consistent, competency-based learning, we support students to strengthen their foundations, grow in confidence, and thrive in school, on the land, and in life.</a:t>
            </a:r>
            <a:endParaRPr lang="en-US" sz="2000" spc="-10">
              <a:highlight>
                <a:srgbClr val="FFFF00"/>
              </a:highlight>
              <a:latin typeface="Calibri"/>
              <a:cs typeface="Calibri"/>
            </a:endParaRPr>
          </a:p>
        </p:txBody>
      </p:sp>
      <p:sp>
        <p:nvSpPr>
          <p:cNvPr id="14" name="object 14">
            <a:extLst>
              <a:ext uri="{FF2B5EF4-FFF2-40B4-BE49-F238E27FC236}">
                <a16:creationId xmlns:a16="http://schemas.microsoft.com/office/drawing/2014/main" id="{612447D5-A7E5-FCFF-DC7E-380F00DACF34}"/>
              </a:ext>
            </a:extLst>
          </p:cNvPr>
          <p:cNvSpPr txBox="1"/>
          <p:nvPr/>
        </p:nvSpPr>
        <p:spPr>
          <a:xfrm>
            <a:off x="3346196" y="3074365"/>
            <a:ext cx="1591945" cy="187325"/>
          </a:xfrm>
          <a:prstGeom prst="rect">
            <a:avLst/>
          </a:prstGeom>
        </p:spPr>
        <p:txBody>
          <a:bodyPr vert="horz" wrap="square" lIns="0" tIns="13335" rIns="0" bIns="0" rtlCol="0">
            <a:spAutoFit/>
          </a:bodyPr>
          <a:lstStyle/>
          <a:p>
            <a:pPr marL="12700">
              <a:lnSpc>
                <a:spcPct val="100000"/>
              </a:lnSpc>
              <a:spcBef>
                <a:spcPts val="105"/>
              </a:spcBef>
            </a:pPr>
            <a:r>
              <a:rPr sz="1050">
                <a:solidFill>
                  <a:srgbClr val="FFFFFF"/>
                </a:solidFill>
                <a:latin typeface="Calibri"/>
                <a:cs typeface="Calibri"/>
              </a:rPr>
              <a:t>HIGH</a:t>
            </a:r>
            <a:r>
              <a:rPr sz="1050" spc="-40">
                <a:solidFill>
                  <a:srgbClr val="FFFFFF"/>
                </a:solidFill>
                <a:latin typeface="Calibri"/>
                <a:cs typeface="Calibri"/>
              </a:rPr>
              <a:t> </a:t>
            </a:r>
            <a:r>
              <a:rPr sz="1050">
                <a:solidFill>
                  <a:srgbClr val="FFFFFF"/>
                </a:solidFill>
                <a:latin typeface="Calibri"/>
                <a:cs typeface="Calibri"/>
              </a:rPr>
              <a:t>QUALITY</a:t>
            </a:r>
            <a:r>
              <a:rPr sz="1050" spc="-15">
                <a:solidFill>
                  <a:srgbClr val="FFFFFF"/>
                </a:solidFill>
                <a:latin typeface="Calibri"/>
                <a:cs typeface="Calibri"/>
              </a:rPr>
              <a:t> </a:t>
            </a:r>
            <a:r>
              <a:rPr sz="1050" spc="-10">
                <a:solidFill>
                  <a:srgbClr val="FFFFFF"/>
                </a:solidFill>
                <a:latin typeface="Calibri"/>
                <a:cs typeface="Calibri"/>
              </a:rPr>
              <a:t>INSTRUCTION</a:t>
            </a:r>
            <a:endParaRPr sz="1050">
              <a:latin typeface="Calibri"/>
              <a:cs typeface="Calibri"/>
            </a:endParaRPr>
          </a:p>
        </p:txBody>
      </p:sp>
      <p:sp>
        <p:nvSpPr>
          <p:cNvPr id="11" name="TextBox 10">
            <a:extLst>
              <a:ext uri="{FF2B5EF4-FFF2-40B4-BE49-F238E27FC236}">
                <a16:creationId xmlns:a16="http://schemas.microsoft.com/office/drawing/2014/main" id="{0134711A-6F9F-DA58-ABEB-964C32047ADF}"/>
              </a:ext>
            </a:extLst>
          </p:cNvPr>
          <p:cNvSpPr txBox="1"/>
          <p:nvPr/>
        </p:nvSpPr>
        <p:spPr>
          <a:xfrm>
            <a:off x="1781581" y="511871"/>
            <a:ext cx="8460768"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u="sng">
                <a:latin typeface="Aptos Display" panose="020B0004020202020204" pitchFamily="34" charset="0"/>
              </a:rPr>
              <a:t>2025-2026 School Growth Plan</a:t>
            </a:r>
            <a:endParaRPr lang="en-US" sz="3600" b="1" u="sng">
              <a:solidFill>
                <a:srgbClr val="000000"/>
              </a:solidFill>
              <a:latin typeface="Aptos Display" panose="020B0004020202020204" pitchFamily="34" charset="0"/>
            </a:endParaRPr>
          </a:p>
          <a:p>
            <a:pPr algn="l"/>
            <a:endParaRPr lang="en-US" sz="3600" b="1">
              <a:latin typeface="Aptos Display" panose="020B0004020202020204" pitchFamily="34" charset="0"/>
            </a:endParaRPr>
          </a:p>
          <a:p>
            <a:pPr algn="l"/>
            <a:r>
              <a:rPr lang="en-US" sz="2800" b="1">
                <a:latin typeface="Aptos Display" panose="020B0004020202020204" pitchFamily="34" charset="0"/>
              </a:rPr>
              <a:t>School &amp; Location: Hazelton Secondary School</a:t>
            </a:r>
            <a:endParaRPr lang="en-US" sz="2800">
              <a:latin typeface="Aptos Display" panose="020B0004020202020204" pitchFamily="34" charset="0"/>
            </a:endParaRPr>
          </a:p>
          <a:p>
            <a:pPr algn="l"/>
            <a:endParaRPr lang="en-US" sz="2000" b="1">
              <a:latin typeface="Aptos Display" panose="020B0004020202020204" pitchFamily="34" charset="0"/>
            </a:endParaRPr>
          </a:p>
          <a:p>
            <a:pPr algn="l"/>
            <a:r>
              <a:rPr lang="en-US" sz="2800" b="1">
                <a:latin typeface="Aptos Display" panose="020B0004020202020204" pitchFamily="34" charset="0"/>
              </a:rPr>
              <a:t>Principal: Louise Ormerod</a:t>
            </a:r>
          </a:p>
          <a:p>
            <a:pPr algn="l"/>
            <a:endParaRPr lang="en-US" sz="2000" b="1">
              <a:latin typeface="Aptos Display" panose="020B0004020202020204" pitchFamily="34" charset="0"/>
            </a:endParaRPr>
          </a:p>
          <a:p>
            <a:pPr algn="l"/>
            <a:r>
              <a:rPr lang="en-US" sz="2800" b="1">
                <a:latin typeface="Aptos Display" panose="020B0004020202020204" pitchFamily="34" charset="0"/>
              </a:rPr>
              <a:t>Issue Date:  November 5th, 2025</a:t>
            </a:r>
            <a:r>
              <a:rPr lang="en-US" sz="2800">
                <a:latin typeface="Aptos Display" panose="020B0004020202020204" pitchFamily="34" charset="0"/>
              </a:rPr>
              <a:t> </a:t>
            </a:r>
          </a:p>
          <a:p>
            <a:pPr algn="l"/>
            <a:endParaRPr lang="en-US" sz="2400" b="1"/>
          </a:p>
          <a:p>
            <a:pPr algn="l"/>
            <a:endParaRPr lang="en-US" sz="2400" b="1"/>
          </a:p>
        </p:txBody>
      </p:sp>
      <p:sp>
        <p:nvSpPr>
          <p:cNvPr id="2" name="TextBox 1">
            <a:extLst>
              <a:ext uri="{FF2B5EF4-FFF2-40B4-BE49-F238E27FC236}">
                <a16:creationId xmlns:a16="http://schemas.microsoft.com/office/drawing/2014/main" id="{878FF18B-BBCB-CC7F-57D9-1FEDDB42A777}"/>
              </a:ext>
            </a:extLst>
          </p:cNvPr>
          <p:cNvSpPr txBox="1"/>
          <p:nvPr/>
        </p:nvSpPr>
        <p:spPr>
          <a:xfrm>
            <a:off x="846031" y="5331126"/>
            <a:ext cx="10331867" cy="707886"/>
          </a:xfrm>
          <a:prstGeom prst="rect">
            <a:avLst/>
          </a:prstGeom>
          <a:noFill/>
        </p:spPr>
        <p:txBody>
          <a:bodyPr wrap="square" rtlCol="0">
            <a:spAutoFit/>
          </a:bodyPr>
          <a:lstStyle/>
          <a:p>
            <a:endParaRPr lang="en-US" sz="2000" b="1" i="1" spc="-10">
              <a:solidFill>
                <a:srgbClr val="800000"/>
              </a:solidFill>
              <a:cs typeface="Calibri"/>
            </a:endParaRPr>
          </a:p>
          <a:p>
            <a:endParaRPr lang="en-US" sz="2000" b="1" i="1" spc="-10">
              <a:solidFill>
                <a:srgbClr val="800000"/>
              </a:solidFill>
              <a:cs typeface="Calibri"/>
            </a:endParaRPr>
          </a:p>
        </p:txBody>
      </p:sp>
    </p:spTree>
    <p:extLst>
      <p:ext uri="{BB962C8B-B14F-4D97-AF65-F5344CB8AC3E}">
        <p14:creationId xmlns:p14="http://schemas.microsoft.com/office/powerpoint/2010/main" val="264355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20000" t="12000" r="20000" b="-4000"/>
          </a:stretch>
        </a:blipFill>
        <a:effectLst/>
      </p:bgPr>
    </p:bg>
    <p:spTree>
      <p:nvGrpSpPr>
        <p:cNvPr id="1" name="">
          <a:extLst>
            <a:ext uri="{FF2B5EF4-FFF2-40B4-BE49-F238E27FC236}">
              <a16:creationId xmlns:a16="http://schemas.microsoft.com/office/drawing/2014/main" id="{271C116C-D014-F766-8564-F648C12A72B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A4CB1B0-8240-803D-1070-61E9ECBDBD62}"/>
              </a:ext>
            </a:extLst>
          </p:cNvPr>
          <p:cNvSpPr/>
          <p:nvPr/>
        </p:nvSpPr>
        <p:spPr>
          <a:xfrm>
            <a:off x="0" y="623851"/>
            <a:ext cx="12191999" cy="419450"/>
          </a:xfrm>
          <a:prstGeom prst="rect">
            <a:avLst/>
          </a:prstGeom>
          <a:solidFill>
            <a:srgbClr val="E43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D1A686A9-191C-F8FA-6F94-604A899CB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597" y="695324"/>
            <a:ext cx="333071" cy="275424"/>
          </a:xfrm>
          <a:prstGeom prst="rect">
            <a:avLst/>
          </a:prstGeom>
        </p:spPr>
      </p:pic>
      <p:sp>
        <p:nvSpPr>
          <p:cNvPr id="8" name="TextBox 7">
            <a:extLst>
              <a:ext uri="{FF2B5EF4-FFF2-40B4-BE49-F238E27FC236}">
                <a16:creationId xmlns:a16="http://schemas.microsoft.com/office/drawing/2014/main" id="{5C785659-22BA-6393-0E70-AFB60B50B8A5}"/>
              </a:ext>
            </a:extLst>
          </p:cNvPr>
          <p:cNvSpPr txBox="1"/>
          <p:nvPr/>
        </p:nvSpPr>
        <p:spPr>
          <a:xfrm>
            <a:off x="5522910" y="661149"/>
            <a:ext cx="1296632" cy="400110"/>
          </a:xfrm>
          <a:prstGeom prst="rect">
            <a:avLst/>
          </a:prstGeom>
          <a:noFill/>
        </p:spPr>
        <p:txBody>
          <a:bodyPr wrap="square" rtlCol="0">
            <a:spAutoFit/>
          </a:bodyPr>
          <a:lstStyle/>
          <a:p>
            <a:r>
              <a:rPr lang="en-US" sz="2000" b="1">
                <a:solidFill>
                  <a:schemeClr val="bg1"/>
                </a:solidFill>
                <a:latin typeface="Aptos Display" panose="020B0004020202020204" pitchFamily="34" charset="0"/>
              </a:rPr>
              <a:t>LITERACY </a:t>
            </a:r>
          </a:p>
        </p:txBody>
      </p:sp>
      <p:sp>
        <p:nvSpPr>
          <p:cNvPr id="23" name="Rectangle 22">
            <a:extLst>
              <a:ext uri="{FF2B5EF4-FFF2-40B4-BE49-F238E27FC236}">
                <a16:creationId xmlns:a16="http://schemas.microsoft.com/office/drawing/2014/main" id="{88520B47-1703-B00F-0092-DA781713D98B}"/>
              </a:ext>
            </a:extLst>
          </p:cNvPr>
          <p:cNvSpPr/>
          <p:nvPr/>
        </p:nvSpPr>
        <p:spPr>
          <a:xfrm>
            <a:off x="3313772" y="2454650"/>
            <a:ext cx="5571900" cy="3550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a:solidFill>
                  <a:srgbClr val="E43C2F"/>
                </a:solidFill>
                <a:latin typeface="Aptos Display" panose="020B0004020202020204" pitchFamily="34" charset="0"/>
              </a:rPr>
              <a:t>School Actions/Strategy</a:t>
            </a:r>
          </a:p>
          <a:p>
            <a:pPr algn="ctr"/>
            <a:endParaRPr lang="en-US" sz="1200" b="1">
              <a:solidFill>
                <a:schemeClr val="tx1"/>
              </a:solidFill>
              <a:latin typeface="Aptos Display" panose="020B0004020202020204" pitchFamily="34" charset="0"/>
            </a:endParaRPr>
          </a:p>
          <a:p>
            <a:pPr marL="228600" indent="-228600">
              <a:buAutoNum type="arabicPeriod"/>
            </a:pPr>
            <a:r>
              <a:rPr lang="en-US" sz="1100">
                <a:solidFill>
                  <a:schemeClr val="tx1"/>
                </a:solidFill>
                <a:latin typeface="Aptos Display" panose="020B0004020202020204" pitchFamily="34" charset="0"/>
              </a:rPr>
              <a:t>Introduce </a:t>
            </a:r>
            <a:r>
              <a:rPr lang="en-US" sz="1100" err="1">
                <a:solidFill>
                  <a:schemeClr val="tx1"/>
                </a:solidFill>
                <a:latin typeface="Aptos Display" panose="020B0004020202020204" pitchFamily="34" charset="0"/>
              </a:rPr>
              <a:t>Acadience</a:t>
            </a:r>
            <a:r>
              <a:rPr lang="en-US" sz="1100">
                <a:solidFill>
                  <a:schemeClr val="tx1"/>
                </a:solidFill>
                <a:latin typeface="Aptos Display" panose="020B0004020202020204" pitchFamily="34" charset="0"/>
              </a:rPr>
              <a:t> benchmarks in Grade 8 and use results to design tiered literacy supports.</a:t>
            </a:r>
          </a:p>
          <a:p>
            <a:pPr marL="228600" indent="-228600">
              <a:buAutoNum type="arabicPeriod"/>
            </a:pPr>
            <a:r>
              <a:rPr lang="en-US" sz="1100">
                <a:solidFill>
                  <a:schemeClr val="tx1"/>
                </a:solidFill>
                <a:latin typeface="Aptos Display" panose="020B0004020202020204" pitchFamily="34" charset="0"/>
              </a:rPr>
              <a:t>Embed literacy strategies across all subjects (e.g., analyzing word problems in math, scientific vocabulary in labs, source analysis in social studies).</a:t>
            </a:r>
          </a:p>
          <a:p>
            <a:pPr marL="228600" indent="-228600">
              <a:buAutoNum type="arabicPeriod"/>
            </a:pPr>
            <a:r>
              <a:rPr lang="en-US" sz="1100">
                <a:solidFill>
                  <a:schemeClr val="tx1"/>
                </a:solidFill>
                <a:latin typeface="Aptos Display" panose="020B0004020202020204" pitchFamily="34" charset="0"/>
              </a:rPr>
              <a:t>Use Indigenous-authored and culturally relevant texts to foster identity and engagement, available through the Indigenous Resource Centre.</a:t>
            </a:r>
          </a:p>
          <a:p>
            <a:pPr marL="228600" indent="-228600">
              <a:buAutoNum type="arabicPeriod"/>
            </a:pPr>
            <a:r>
              <a:rPr lang="en-US" sz="1100">
                <a:solidFill>
                  <a:schemeClr val="tx1"/>
                </a:solidFill>
                <a:latin typeface="Aptos Display" panose="020B0004020202020204" pitchFamily="34" charset="0"/>
              </a:rPr>
              <a:t>At reporting times, provide feedback that highlights both competencies demonstrated and those not yet shown, with clear “next steps” for course recovery or skill building.</a:t>
            </a:r>
          </a:p>
          <a:p>
            <a:pPr marL="228600" indent="-228600">
              <a:buAutoNum type="arabicPeriod"/>
            </a:pPr>
            <a:r>
              <a:rPr lang="en-US" sz="1100">
                <a:solidFill>
                  <a:schemeClr val="tx1"/>
                </a:solidFill>
                <a:latin typeface="Aptos Display" panose="020B0004020202020204" pitchFamily="34" charset="0"/>
              </a:rPr>
              <a:t>Implement classroom-based assessments such as School Wide Writes early in the year to track progress and provide targeted intervention for students who need it, with continual reflection and adjustment of support plans.</a:t>
            </a:r>
          </a:p>
          <a:p>
            <a:pPr marL="228600" indent="-228600">
              <a:buAutoNum type="arabicPeriod"/>
            </a:pPr>
            <a:r>
              <a:rPr lang="en-US" sz="1100">
                <a:solidFill>
                  <a:schemeClr val="tx1"/>
                </a:solidFill>
                <a:latin typeface="Aptos Display" panose="020B0004020202020204" pitchFamily="34" charset="0"/>
              </a:rPr>
              <a:t>Encourage staff to collaboratively assess School-Based Assessments to identify trends, highlight common areas of strength, and determine areas of need. Staff will work together to target these areas through shared strategies and instructional practices that support growth across classrooms.</a:t>
            </a:r>
          </a:p>
          <a:p>
            <a:pPr marL="228600" indent="-228600">
              <a:buFontTx/>
              <a:buAutoNum type="arabicPeriod"/>
            </a:pPr>
            <a:r>
              <a:rPr lang="en-US" sz="1100">
                <a:solidFill>
                  <a:schemeClr val="tx1"/>
                </a:solidFill>
                <a:latin typeface="Aptos Display" panose="020B0004020202020204" pitchFamily="34" charset="0"/>
              </a:rPr>
              <a:t>Develop shared course outlines, rubrics, and reassessment opportunities to reduce ambiguity about how students show proficiency.</a:t>
            </a:r>
          </a:p>
          <a:p>
            <a:pPr marL="228600" indent="-228600">
              <a:buFontTx/>
              <a:buAutoNum type="arabicPeriod"/>
            </a:pPr>
            <a:r>
              <a:rPr lang="en-US" sz="1100">
                <a:solidFill>
                  <a:schemeClr val="tx1"/>
                </a:solidFill>
                <a:latin typeface="Aptos Display" panose="020B0004020202020204" pitchFamily="34" charset="0"/>
              </a:rPr>
              <a:t>Provide ELL Supports.</a:t>
            </a:r>
            <a:endParaRPr lang="en-US" sz="1200">
              <a:solidFill>
                <a:schemeClr val="tx1"/>
              </a:solidFill>
              <a:latin typeface="Aptos Display" panose="020B0004020202020204" pitchFamily="34" charset="0"/>
            </a:endParaRPr>
          </a:p>
          <a:p>
            <a:pPr algn="ctr"/>
            <a:endParaRPr lang="en-US" sz="200" b="1">
              <a:solidFill>
                <a:srgbClr val="E43C2F"/>
              </a:solidFill>
              <a:latin typeface="Aptos Display" panose="020B0004020202020204" pitchFamily="34" charset="0"/>
            </a:endParaRPr>
          </a:p>
          <a:p>
            <a:pPr algn="ctr"/>
            <a:endParaRPr lang="en-US" sz="1100">
              <a:solidFill>
                <a:schemeClr val="tx1"/>
              </a:solidFill>
            </a:endParaRPr>
          </a:p>
        </p:txBody>
      </p:sp>
      <p:sp>
        <p:nvSpPr>
          <p:cNvPr id="24" name="Rectangle 23">
            <a:extLst>
              <a:ext uri="{FF2B5EF4-FFF2-40B4-BE49-F238E27FC236}">
                <a16:creationId xmlns:a16="http://schemas.microsoft.com/office/drawing/2014/main" id="{85C25218-56BD-8A9E-531D-B66BA692F8FB}"/>
              </a:ext>
            </a:extLst>
          </p:cNvPr>
          <p:cNvSpPr/>
          <p:nvPr/>
        </p:nvSpPr>
        <p:spPr>
          <a:xfrm>
            <a:off x="9036120" y="2627896"/>
            <a:ext cx="2657442" cy="3085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rgbClr val="E43C2F"/>
                </a:solidFill>
                <a:latin typeface="Aptos Display" panose="020B0004020202020204" pitchFamily="34" charset="0"/>
              </a:rPr>
              <a:t>School Data &amp; Evidence</a:t>
            </a:r>
          </a:p>
          <a:p>
            <a:endParaRPr lang="en-US" sz="200" b="1">
              <a:solidFill>
                <a:srgbClr val="E43C2F"/>
              </a:solidFill>
              <a:latin typeface="Aptos Display" panose="020B0004020202020204" pitchFamily="34" charset="0"/>
            </a:endParaRPr>
          </a:p>
          <a:p>
            <a:pPr marL="171450" indent="-171450">
              <a:buFont typeface="Arial" panose="020B0604020202020204" pitchFamily="34" charset="0"/>
              <a:buChar char="•"/>
            </a:pPr>
            <a:r>
              <a:rPr lang="en-US" sz="1100">
                <a:solidFill>
                  <a:schemeClr val="tx1"/>
                </a:solidFill>
                <a:latin typeface="Aptos Display" panose="020B0004020202020204" pitchFamily="34" charset="0"/>
              </a:rPr>
              <a:t>School Wide Writes</a:t>
            </a:r>
          </a:p>
          <a:p>
            <a:pPr marL="171450" indent="-171450">
              <a:buFont typeface="Arial" panose="020B0604020202020204" pitchFamily="34" charset="0"/>
              <a:buChar char="•"/>
            </a:pPr>
            <a:r>
              <a:rPr lang="en-US" sz="1100" err="1">
                <a:solidFill>
                  <a:schemeClr val="tx1"/>
                </a:solidFill>
                <a:latin typeface="Aptos Display" panose="020B0004020202020204" pitchFamily="34" charset="0"/>
              </a:rPr>
              <a:t>Acadience</a:t>
            </a:r>
            <a:r>
              <a:rPr lang="en-US" sz="1100">
                <a:solidFill>
                  <a:schemeClr val="tx1"/>
                </a:solidFill>
                <a:latin typeface="Aptos Display" panose="020B0004020202020204" pitchFamily="34" charset="0"/>
              </a:rPr>
              <a:t> Literacy Benchmarks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Report Cards Results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Student Self-Assessments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IEPs </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School Based Team Information</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Anecdotal Observations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Conversations with Teaching and Learner Support Teams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ELL needs/supports </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Course Recovery One on One support</a:t>
            </a:r>
          </a:p>
          <a:p>
            <a:endParaRPr lang="en-US" sz="200">
              <a:solidFill>
                <a:schemeClr val="tx1"/>
              </a:solidFill>
              <a:latin typeface="Aptos Display" panose="020B0004020202020204" pitchFamily="34" charset="0"/>
            </a:endParaRPr>
          </a:p>
        </p:txBody>
      </p:sp>
      <p:pic>
        <p:nvPicPr>
          <p:cNvPr id="6" name="Picture 5">
            <a:extLst>
              <a:ext uri="{FF2B5EF4-FFF2-40B4-BE49-F238E27FC236}">
                <a16:creationId xmlns:a16="http://schemas.microsoft.com/office/drawing/2014/main" id="{6D0FBFDB-2998-65F9-7EC9-A645F4CC5778}"/>
              </a:ext>
            </a:extLst>
          </p:cNvPr>
          <p:cNvPicPr>
            <a:picLocks noChangeAspect="1"/>
          </p:cNvPicPr>
          <p:nvPr/>
        </p:nvPicPr>
        <p:blipFill>
          <a:blip r:embed="rId4"/>
          <a:stretch>
            <a:fillRect/>
          </a:stretch>
        </p:blipFill>
        <p:spPr>
          <a:xfrm>
            <a:off x="119638" y="75636"/>
            <a:ext cx="4051145" cy="540889"/>
          </a:xfrm>
          <a:prstGeom prst="rect">
            <a:avLst/>
          </a:prstGeom>
        </p:spPr>
      </p:pic>
      <p:sp>
        <p:nvSpPr>
          <p:cNvPr id="9" name="Rectangle 8">
            <a:extLst>
              <a:ext uri="{FF2B5EF4-FFF2-40B4-BE49-F238E27FC236}">
                <a16:creationId xmlns:a16="http://schemas.microsoft.com/office/drawing/2014/main" id="{4BBFA75B-640E-D4F0-EF80-48C0B874B52B}"/>
              </a:ext>
            </a:extLst>
          </p:cNvPr>
          <p:cNvSpPr/>
          <p:nvPr/>
        </p:nvSpPr>
        <p:spPr>
          <a:xfrm>
            <a:off x="240205" y="1612199"/>
            <a:ext cx="8860259" cy="763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600" b="1">
                <a:solidFill>
                  <a:schemeClr val="tx1"/>
                </a:solidFill>
                <a:latin typeface="Aptos Display"/>
              </a:rPr>
              <a:t>Goal </a:t>
            </a:r>
            <a:br>
              <a:rPr lang="en-US" sz="1600" b="1">
                <a:latin typeface="Aptos Display" panose="020B0004020202020204" pitchFamily="34" charset="0"/>
              </a:rPr>
            </a:br>
            <a:r>
              <a:rPr lang="en-US" sz="1100">
                <a:solidFill>
                  <a:schemeClr val="tx1"/>
                </a:solidFill>
                <a:latin typeface="Aptos Display"/>
              </a:rPr>
              <a:t>Our aim is to support all Grade 8 and 9 learners in making measurable growth in reading and writing proficiency, no matter their starting point on the BC Proficiency Scale. Growth will be tracked through classroom-based literacy assessments and reading diagnostics throughout the year, with the goal of moving each learner forward along the scale. </a:t>
            </a:r>
            <a:endParaRPr lang="en-US" sz="1600">
              <a:solidFill>
                <a:schemeClr val="tx1"/>
              </a:solidFill>
              <a:latin typeface="Aptos Display"/>
            </a:endParaRPr>
          </a:p>
        </p:txBody>
      </p:sp>
      <p:sp>
        <p:nvSpPr>
          <p:cNvPr id="10" name="Rectangle 9">
            <a:extLst>
              <a:ext uri="{FF2B5EF4-FFF2-40B4-BE49-F238E27FC236}">
                <a16:creationId xmlns:a16="http://schemas.microsoft.com/office/drawing/2014/main" id="{87091CFD-6EE2-C259-F38A-34AFC1F0BE2A}"/>
              </a:ext>
            </a:extLst>
          </p:cNvPr>
          <p:cNvSpPr/>
          <p:nvPr/>
        </p:nvSpPr>
        <p:spPr>
          <a:xfrm>
            <a:off x="247646" y="2698212"/>
            <a:ext cx="2974918" cy="2231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chemeClr val="tx1"/>
                </a:solidFill>
                <a:latin typeface="Aptos Display" panose="020B0004020202020204" pitchFamily="34" charset="0"/>
              </a:rPr>
              <a:t>Objectives</a:t>
            </a:r>
          </a:p>
          <a:p>
            <a:r>
              <a:rPr lang="en-US" sz="1100">
                <a:solidFill>
                  <a:schemeClr val="tx1"/>
                </a:solidFill>
                <a:latin typeface="Aptos Display" panose="020B0004020202020204" pitchFamily="34" charset="0"/>
              </a:rPr>
              <a:t>1. Use literacy data to guide instruction and targeted supports.</a:t>
            </a:r>
          </a:p>
          <a:p>
            <a:r>
              <a:rPr lang="en-US" sz="1100">
                <a:solidFill>
                  <a:schemeClr val="tx1"/>
                </a:solidFill>
                <a:latin typeface="Aptos Display" panose="020B0004020202020204" pitchFamily="34" charset="0"/>
              </a:rPr>
              <a:t>2. Provide clear feedback that identifies what students have not yet shown and what steps are needed for growth.</a:t>
            </a:r>
          </a:p>
          <a:p>
            <a:r>
              <a:rPr lang="en-US" sz="1100">
                <a:solidFill>
                  <a:schemeClr val="tx1"/>
                </a:solidFill>
                <a:latin typeface="Aptos Display" panose="020B0004020202020204" pitchFamily="34" charset="0"/>
              </a:rPr>
              <a:t>3. Build student agency and reflection in literacy learning.</a:t>
            </a:r>
          </a:p>
          <a:p>
            <a:r>
              <a:rPr lang="en-US" sz="1100">
                <a:solidFill>
                  <a:schemeClr val="tx1"/>
                </a:solidFill>
                <a:latin typeface="Aptos Display" panose="020B0004020202020204" pitchFamily="34" charset="0"/>
              </a:rPr>
              <a:t>4. Strengthen reading skills across all subject areas.</a:t>
            </a:r>
          </a:p>
        </p:txBody>
      </p:sp>
      <p:sp>
        <p:nvSpPr>
          <p:cNvPr id="12" name="Rectangle 11">
            <a:extLst>
              <a:ext uri="{FF2B5EF4-FFF2-40B4-BE49-F238E27FC236}">
                <a16:creationId xmlns:a16="http://schemas.microsoft.com/office/drawing/2014/main" id="{46E6AE9E-63C3-D071-107D-7F01F549D336}"/>
              </a:ext>
            </a:extLst>
          </p:cNvPr>
          <p:cNvSpPr/>
          <p:nvPr/>
        </p:nvSpPr>
        <p:spPr>
          <a:xfrm>
            <a:off x="240205" y="4929628"/>
            <a:ext cx="3066125" cy="164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chemeClr val="tx1"/>
                </a:solidFill>
                <a:latin typeface="Aptos Display" panose="020B0004020202020204" pitchFamily="34" charset="0"/>
              </a:rPr>
              <a:t>District Data &amp; Evidence</a:t>
            </a:r>
          </a:p>
          <a:p>
            <a:pPr marL="285750" indent="-285750">
              <a:buFont typeface="Arial" panose="020B0604020202020204" pitchFamily="34" charset="0"/>
              <a:buChar char="•"/>
            </a:pPr>
            <a:r>
              <a:rPr lang="en-US" sz="1100">
                <a:solidFill>
                  <a:schemeClr val="tx1"/>
                </a:solidFill>
                <a:latin typeface="Aptos Display" panose="020B0004020202020204" pitchFamily="34" charset="0"/>
              </a:rPr>
              <a:t>Provincial Literacy Assessments</a:t>
            </a:r>
          </a:p>
          <a:p>
            <a:pPr marL="285750" indent="-285750">
              <a:buFont typeface="Arial" panose="020B0604020202020204" pitchFamily="34" charset="0"/>
              <a:buChar char="•"/>
            </a:pPr>
            <a:r>
              <a:rPr lang="en-US" sz="1100" err="1">
                <a:solidFill>
                  <a:schemeClr val="tx1"/>
                </a:solidFill>
                <a:latin typeface="Aptos Display" panose="020B0004020202020204" pitchFamily="34" charset="0"/>
              </a:rPr>
              <a:t>Acadience</a:t>
            </a:r>
            <a:r>
              <a:rPr lang="en-US" sz="1100">
                <a:solidFill>
                  <a:schemeClr val="tx1"/>
                </a:solidFill>
                <a:latin typeface="Aptos Display" panose="020B0004020202020204" pitchFamily="34" charset="0"/>
              </a:rPr>
              <a:t> Literacy Benchmarks</a:t>
            </a:r>
          </a:p>
          <a:p>
            <a:pPr marL="171450" indent="-171450">
              <a:buFont typeface="Arial" panose="020B0604020202020204" pitchFamily="34" charset="0"/>
              <a:buChar char="•"/>
            </a:pPr>
            <a:endParaRPr lang="en-US" sz="1200">
              <a:solidFill>
                <a:schemeClr val="tx1"/>
              </a:solidFill>
              <a:latin typeface="Aptos Display" panose="020B0004020202020204" pitchFamily="34" charset="0"/>
            </a:endParaRPr>
          </a:p>
        </p:txBody>
      </p:sp>
      <p:sp>
        <p:nvSpPr>
          <p:cNvPr id="13" name="TextBox 12">
            <a:extLst>
              <a:ext uri="{FF2B5EF4-FFF2-40B4-BE49-F238E27FC236}">
                <a16:creationId xmlns:a16="http://schemas.microsoft.com/office/drawing/2014/main" id="{39B06165-65B2-2B5F-9714-1E876B050DDF}"/>
              </a:ext>
            </a:extLst>
          </p:cNvPr>
          <p:cNvSpPr txBox="1"/>
          <p:nvPr/>
        </p:nvSpPr>
        <p:spPr>
          <a:xfrm>
            <a:off x="247646" y="1132732"/>
            <a:ext cx="7674305" cy="400110"/>
          </a:xfrm>
          <a:prstGeom prst="rect">
            <a:avLst/>
          </a:prstGeom>
          <a:noFill/>
        </p:spPr>
        <p:txBody>
          <a:bodyPr wrap="square" rtlCol="0">
            <a:spAutoFit/>
          </a:bodyPr>
          <a:lstStyle/>
          <a:p>
            <a:r>
              <a:rPr lang="en-US" sz="2000" b="1">
                <a:latin typeface="Aptos Display" panose="020B0004020202020204" pitchFamily="34" charset="0"/>
              </a:rPr>
              <a:t>School Name – Hazelton Secondary School</a:t>
            </a:r>
            <a:endParaRPr lang="en-US" sz="1200" b="1">
              <a:latin typeface="Aptos Display" panose="020B0004020202020204" pitchFamily="34" charset="0"/>
            </a:endParaRPr>
          </a:p>
        </p:txBody>
      </p:sp>
      <p:pic>
        <p:nvPicPr>
          <p:cNvPr id="4" name="Picture 3" descr="A red and black logo&#10;&#10;AI-generated content may be incorrect.">
            <a:extLst>
              <a:ext uri="{FF2B5EF4-FFF2-40B4-BE49-F238E27FC236}">
                <a16:creationId xmlns:a16="http://schemas.microsoft.com/office/drawing/2014/main" id="{ECBFE423-48B9-7168-1D6E-0BF3CC4D647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365" b="89966" l="9880" r="89895">
                        <a14:foregroundMark x1="12201" y1="41497" x2="12201" y2="41497"/>
                        <a14:foregroundMark x1="40269" y1="7540" x2="40269" y2="7540"/>
                        <a14:foregroundMark x1="52545" y1="4365" x2="52545" y2="4365"/>
                        <a14:foregroundMark x1="44311" y1="89059" x2="44311" y2="89059"/>
                      </a14:backgroundRemoval>
                    </a14:imgEffect>
                  </a14:imgLayer>
                </a14:imgProps>
              </a:ext>
              <a:ext uri="{28A0092B-C50C-407E-A947-70E740481C1C}">
                <a14:useLocalDpi xmlns:a14="http://schemas.microsoft.com/office/drawing/2010/main" val="0"/>
              </a:ext>
            </a:extLst>
          </a:blip>
          <a:stretch>
            <a:fillRect/>
          </a:stretch>
        </p:blipFill>
        <p:spPr>
          <a:xfrm>
            <a:off x="9790689" y="1144932"/>
            <a:ext cx="1148303" cy="1516172"/>
          </a:xfrm>
          <a:prstGeom prst="rect">
            <a:avLst/>
          </a:prstGeom>
        </p:spPr>
      </p:pic>
    </p:spTree>
    <p:extLst>
      <p:ext uri="{BB962C8B-B14F-4D97-AF65-F5344CB8AC3E}">
        <p14:creationId xmlns:p14="http://schemas.microsoft.com/office/powerpoint/2010/main" val="11583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20000" t="12000" r="20000" b="-4000"/>
          </a:stretch>
        </a:blipFill>
        <a:effectLst/>
      </p:bgPr>
    </p:bg>
    <p:spTree>
      <p:nvGrpSpPr>
        <p:cNvPr id="1" name="">
          <a:extLst>
            <a:ext uri="{FF2B5EF4-FFF2-40B4-BE49-F238E27FC236}">
              <a16:creationId xmlns:a16="http://schemas.microsoft.com/office/drawing/2014/main" id="{E1400AE5-E3DF-E1F4-6F1C-70BDA1578E2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9A509B2-0D80-18FE-4763-9B227CA22F32}"/>
              </a:ext>
            </a:extLst>
          </p:cNvPr>
          <p:cNvSpPr/>
          <p:nvPr/>
        </p:nvSpPr>
        <p:spPr>
          <a:xfrm>
            <a:off x="0" y="623851"/>
            <a:ext cx="12191999" cy="419450"/>
          </a:xfrm>
          <a:prstGeom prst="rect">
            <a:avLst/>
          </a:prstGeom>
          <a:solidFill>
            <a:srgbClr val="F5A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D0A55EBE-AB64-A3D6-A4E7-E2B7E087509D}"/>
              </a:ext>
            </a:extLst>
          </p:cNvPr>
          <p:cNvSpPr txBox="1"/>
          <p:nvPr/>
        </p:nvSpPr>
        <p:spPr>
          <a:xfrm>
            <a:off x="5189626" y="652603"/>
            <a:ext cx="1453770" cy="400110"/>
          </a:xfrm>
          <a:prstGeom prst="rect">
            <a:avLst/>
          </a:prstGeom>
          <a:noFill/>
        </p:spPr>
        <p:txBody>
          <a:bodyPr wrap="square" rtlCol="0">
            <a:spAutoFit/>
          </a:bodyPr>
          <a:lstStyle/>
          <a:p>
            <a:r>
              <a:rPr lang="en-US" sz="2000" b="1">
                <a:solidFill>
                  <a:schemeClr val="bg1"/>
                </a:solidFill>
              </a:rPr>
              <a:t>NUMERACY</a:t>
            </a:r>
          </a:p>
        </p:txBody>
      </p:sp>
      <p:sp>
        <p:nvSpPr>
          <p:cNvPr id="23" name="Rectangle 22">
            <a:extLst>
              <a:ext uri="{FF2B5EF4-FFF2-40B4-BE49-F238E27FC236}">
                <a16:creationId xmlns:a16="http://schemas.microsoft.com/office/drawing/2014/main" id="{0F3D8D86-2A91-41F4-1710-E85750C6F064}"/>
              </a:ext>
            </a:extLst>
          </p:cNvPr>
          <p:cNvSpPr/>
          <p:nvPr/>
        </p:nvSpPr>
        <p:spPr>
          <a:xfrm>
            <a:off x="3669270" y="2416435"/>
            <a:ext cx="5291130" cy="3897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600" b="1">
                <a:solidFill>
                  <a:srgbClr val="F5A706"/>
                </a:solidFill>
                <a:latin typeface="Aptos Display" panose="020B0004020202020204" pitchFamily="34" charset="0"/>
              </a:rPr>
              <a:t>School Actions/Strategy</a:t>
            </a:r>
          </a:p>
          <a:p>
            <a:pPr marL="228600" indent="-228600">
              <a:buAutoNum type="arabicPeriod"/>
            </a:pPr>
            <a:r>
              <a:rPr lang="en-US" sz="1100">
                <a:solidFill>
                  <a:schemeClr val="tx1"/>
                </a:solidFill>
                <a:latin typeface="Aptos Display" panose="020B0004020202020204" pitchFamily="34" charset="0"/>
              </a:rPr>
              <a:t>Pilot Edwin by Nelson to provide aligned math and science resources across grades and to:</a:t>
            </a:r>
          </a:p>
          <a:p>
            <a:pPr marL="685800" lvl="1" indent="-228600">
              <a:buFont typeface="Arial" panose="020B0604020202020204" pitchFamily="34" charset="0"/>
              <a:buChar char="•"/>
            </a:pPr>
            <a:r>
              <a:rPr lang="en-US" sz="1100">
                <a:solidFill>
                  <a:schemeClr val="tx1"/>
                </a:solidFill>
                <a:latin typeface="Aptos Display" panose="020B0004020202020204" pitchFamily="34" charset="0"/>
              </a:rPr>
              <a:t>Support consistency in instructional approaches.</a:t>
            </a:r>
          </a:p>
          <a:p>
            <a:pPr marL="685800" lvl="1" indent="-228600">
              <a:buFont typeface="Arial" panose="020B0604020202020204" pitchFamily="34" charset="0"/>
              <a:buChar char="•"/>
            </a:pPr>
            <a:r>
              <a:rPr lang="en-US" sz="1100">
                <a:solidFill>
                  <a:schemeClr val="tx1"/>
                </a:solidFill>
                <a:latin typeface="Aptos Display" panose="020B0004020202020204" pitchFamily="34" charset="0"/>
              </a:rPr>
              <a:t>Bridge learning gaps by providing targeted skill-building activities.</a:t>
            </a:r>
          </a:p>
          <a:p>
            <a:pPr marL="685800" lvl="1" indent="-228600">
              <a:buFont typeface="Arial" panose="020B0604020202020204" pitchFamily="34" charset="0"/>
              <a:buChar char="•"/>
            </a:pPr>
            <a:r>
              <a:rPr lang="en-US" sz="1100">
                <a:solidFill>
                  <a:schemeClr val="tx1"/>
                </a:solidFill>
                <a:latin typeface="Aptos Display" panose="020B0004020202020204" pitchFamily="34" charset="0"/>
              </a:rPr>
              <a:t>Deliver personalized supports that help students strengthen the fundamentals required for success at their grade level.</a:t>
            </a:r>
          </a:p>
          <a:p>
            <a:r>
              <a:rPr lang="en-US" sz="1100">
                <a:solidFill>
                  <a:schemeClr val="tx1"/>
                </a:solidFill>
                <a:latin typeface="Aptos Display" panose="020B0004020202020204" pitchFamily="34" charset="0"/>
              </a:rPr>
              <a:t>2. Implement Building Thinking Classrooms practices (vertical whiteboards, visibly random groups, and rich problem tasks) to foster collaboration, reasoning, and student engagement.</a:t>
            </a:r>
          </a:p>
          <a:p>
            <a:r>
              <a:rPr lang="en-US" sz="1100">
                <a:solidFill>
                  <a:schemeClr val="tx1"/>
                </a:solidFill>
                <a:latin typeface="Aptos Display" panose="020B0004020202020204" pitchFamily="34" charset="0"/>
              </a:rPr>
              <a:t>3. Encourage group work and peer collaboration to build communication and deepen problem-solving skills.</a:t>
            </a:r>
          </a:p>
          <a:p>
            <a:r>
              <a:rPr lang="en-US" sz="1100">
                <a:solidFill>
                  <a:schemeClr val="tx1"/>
                </a:solidFill>
                <a:latin typeface="Aptos Display" panose="020B0004020202020204" pitchFamily="34" charset="0"/>
              </a:rPr>
              <a:t>4. Develop shared course outlines, rubrics, and reassessment opportunities to reduce ambiguity about how students show proficiency.</a:t>
            </a:r>
          </a:p>
          <a:p>
            <a:r>
              <a:rPr lang="en-US" sz="1100">
                <a:solidFill>
                  <a:schemeClr val="tx1"/>
                </a:solidFill>
                <a:latin typeface="Aptos Display"/>
              </a:rPr>
              <a:t>5. Increase the use of technology to make learning visible – i.e.  Desmos (online graphing calculator and online math activities/lessons) for modelling and problem-solving, </a:t>
            </a:r>
            <a:r>
              <a:rPr lang="en-US" sz="1100" err="1">
                <a:solidFill>
                  <a:schemeClr val="tx1"/>
                </a:solidFill>
                <a:latin typeface="Aptos Display"/>
              </a:rPr>
              <a:t>PhET</a:t>
            </a:r>
            <a:r>
              <a:rPr lang="en-US" sz="1100">
                <a:solidFill>
                  <a:schemeClr val="tx1"/>
                </a:solidFill>
                <a:latin typeface="Aptos Display"/>
              </a:rPr>
              <a:t> (virtual science lab) for inquiry, Excel and </a:t>
            </a:r>
            <a:r>
              <a:rPr lang="en-US" sz="1100" err="1">
                <a:solidFill>
                  <a:schemeClr val="tx1"/>
                </a:solidFill>
                <a:latin typeface="Aptos Display"/>
              </a:rPr>
              <a:t>Micro:bits</a:t>
            </a:r>
            <a:r>
              <a:rPr lang="en-US" sz="1100">
                <a:solidFill>
                  <a:schemeClr val="tx1"/>
                </a:solidFill>
                <a:latin typeface="Aptos Display"/>
              </a:rPr>
              <a:t> (coding platform).</a:t>
            </a:r>
          </a:p>
          <a:p>
            <a:r>
              <a:rPr lang="en-US" sz="1100">
                <a:solidFill>
                  <a:schemeClr val="tx1"/>
                </a:solidFill>
                <a:latin typeface="Aptos Display" panose="020B0004020202020204" pitchFamily="34" charset="0"/>
              </a:rPr>
              <a:t>6. Implement formative check-ins every 4–6 weeks to inform interventions.</a:t>
            </a:r>
          </a:p>
          <a:p>
            <a:r>
              <a:rPr lang="en-US" sz="1100">
                <a:solidFill>
                  <a:schemeClr val="tx1"/>
                </a:solidFill>
                <a:latin typeface="Aptos Display" panose="020B0004020202020204" pitchFamily="34" charset="0"/>
              </a:rPr>
              <a:t>7. At reporting times, provide competency-based progress updates that specify:</a:t>
            </a:r>
          </a:p>
          <a:p>
            <a:pPr marL="628650" lvl="1" indent="-171450">
              <a:buFont typeface="Arial" panose="020B0604020202020204" pitchFamily="34" charset="0"/>
              <a:buChar char="•"/>
            </a:pPr>
            <a:r>
              <a:rPr lang="en-US" sz="1100">
                <a:solidFill>
                  <a:schemeClr val="tx1"/>
                </a:solidFill>
                <a:latin typeface="Aptos Display" panose="020B0004020202020204" pitchFamily="34" charset="0"/>
              </a:rPr>
              <a:t>Competencies students have demonstrated.</a:t>
            </a:r>
          </a:p>
          <a:p>
            <a:pPr marL="628650" lvl="1" indent="-171450">
              <a:buFont typeface="Arial" panose="020B0604020202020204" pitchFamily="34" charset="0"/>
              <a:buChar char="•"/>
            </a:pPr>
            <a:r>
              <a:rPr lang="en-US" sz="1100">
                <a:solidFill>
                  <a:schemeClr val="tx1"/>
                </a:solidFill>
                <a:latin typeface="Aptos Display" panose="020B0004020202020204" pitchFamily="34" charset="0"/>
              </a:rPr>
              <a:t>Competencies not yet shown.</a:t>
            </a:r>
          </a:p>
          <a:p>
            <a:pPr marL="628650" lvl="1" indent="-171450">
              <a:buFont typeface="Arial" panose="020B0604020202020204" pitchFamily="34" charset="0"/>
              <a:buChar char="•"/>
            </a:pPr>
            <a:r>
              <a:rPr lang="en-US" sz="1100">
                <a:solidFill>
                  <a:schemeClr val="tx1"/>
                </a:solidFill>
                <a:latin typeface="Aptos Display" panose="020B0004020202020204" pitchFamily="34" charset="0"/>
              </a:rPr>
              <a:t>A roadmap for recovery, including clear next steps for reassessment and improvement.</a:t>
            </a:r>
          </a:p>
          <a:p>
            <a:pPr algn="ctr"/>
            <a:endParaRPr lang="en-US" sz="200" b="1">
              <a:solidFill>
                <a:schemeClr val="tx1"/>
              </a:solidFill>
              <a:latin typeface="Aptos Display" panose="020B0004020202020204" pitchFamily="34" charset="0"/>
            </a:endParaRPr>
          </a:p>
          <a:p>
            <a:pPr algn="ctr"/>
            <a:endParaRPr lang="en-US" sz="1100">
              <a:solidFill>
                <a:schemeClr val="tx1"/>
              </a:solidFill>
            </a:endParaRPr>
          </a:p>
        </p:txBody>
      </p:sp>
      <p:sp>
        <p:nvSpPr>
          <p:cNvPr id="24" name="Rectangle 23">
            <a:extLst>
              <a:ext uri="{FF2B5EF4-FFF2-40B4-BE49-F238E27FC236}">
                <a16:creationId xmlns:a16="http://schemas.microsoft.com/office/drawing/2014/main" id="{BB89788B-007D-2322-7E03-49BA94A3BC22}"/>
              </a:ext>
            </a:extLst>
          </p:cNvPr>
          <p:cNvSpPr/>
          <p:nvPr/>
        </p:nvSpPr>
        <p:spPr>
          <a:xfrm>
            <a:off x="9225709" y="2672657"/>
            <a:ext cx="2360561" cy="308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rgbClr val="F5A706"/>
                </a:solidFill>
                <a:latin typeface="Aptos Display" panose="020B0004020202020204" pitchFamily="34" charset="0"/>
              </a:rPr>
              <a:t>School Data &amp; Evidence</a:t>
            </a:r>
          </a:p>
          <a:p>
            <a:endParaRPr lang="en-US" sz="200" b="1">
              <a:solidFill>
                <a:srgbClr val="F5A706"/>
              </a:solidFill>
              <a:latin typeface="Aptos Display" panose="020B0004020202020204" pitchFamily="34" charset="0"/>
            </a:endParaRPr>
          </a:p>
        </p:txBody>
      </p:sp>
      <p:sp>
        <p:nvSpPr>
          <p:cNvPr id="4" name="TextBox 3">
            <a:extLst>
              <a:ext uri="{FF2B5EF4-FFF2-40B4-BE49-F238E27FC236}">
                <a16:creationId xmlns:a16="http://schemas.microsoft.com/office/drawing/2014/main" id="{F69F8107-CBCC-ECD1-D4BD-86A833A4CEF8}"/>
              </a:ext>
            </a:extLst>
          </p:cNvPr>
          <p:cNvSpPr txBox="1"/>
          <p:nvPr/>
        </p:nvSpPr>
        <p:spPr>
          <a:xfrm>
            <a:off x="222191" y="1965533"/>
            <a:ext cx="538385" cy="2384276"/>
          </a:xfrm>
          <a:prstGeom prst="rect">
            <a:avLst/>
          </a:prstGeom>
          <a:solidFill>
            <a:schemeClr val="bg1"/>
          </a:solidFill>
        </p:spPr>
        <p:txBody>
          <a:bodyPr wrap="square" rtlCol="0">
            <a:spAutoFit/>
          </a:bodyPr>
          <a:lstStyle/>
          <a:p>
            <a:endParaRPr lang="en-US"/>
          </a:p>
        </p:txBody>
      </p:sp>
      <p:pic>
        <p:nvPicPr>
          <p:cNvPr id="6" name="Picture 5">
            <a:extLst>
              <a:ext uri="{FF2B5EF4-FFF2-40B4-BE49-F238E27FC236}">
                <a16:creationId xmlns:a16="http://schemas.microsoft.com/office/drawing/2014/main" id="{E6CEF544-1177-F038-14D9-431FE1925A37}"/>
              </a:ext>
            </a:extLst>
          </p:cNvPr>
          <p:cNvPicPr>
            <a:picLocks noChangeAspect="1"/>
          </p:cNvPicPr>
          <p:nvPr/>
        </p:nvPicPr>
        <p:blipFill>
          <a:blip r:embed="rId3"/>
          <a:stretch>
            <a:fillRect/>
          </a:stretch>
        </p:blipFill>
        <p:spPr>
          <a:xfrm>
            <a:off x="128969" y="66305"/>
            <a:ext cx="4051145" cy="540889"/>
          </a:xfrm>
          <a:prstGeom prst="rect">
            <a:avLst/>
          </a:prstGeom>
        </p:spPr>
      </p:pic>
      <p:sp>
        <p:nvSpPr>
          <p:cNvPr id="9" name="Rectangle 8">
            <a:extLst>
              <a:ext uri="{FF2B5EF4-FFF2-40B4-BE49-F238E27FC236}">
                <a16:creationId xmlns:a16="http://schemas.microsoft.com/office/drawing/2014/main" id="{7558E820-30F9-420D-33AC-CBF86236A99E}"/>
              </a:ext>
            </a:extLst>
          </p:cNvPr>
          <p:cNvSpPr/>
          <p:nvPr/>
        </p:nvSpPr>
        <p:spPr>
          <a:xfrm>
            <a:off x="222191" y="1504416"/>
            <a:ext cx="9134259" cy="935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600" b="1">
                <a:solidFill>
                  <a:schemeClr val="tx1"/>
                </a:solidFill>
                <a:latin typeface="Aptos Display"/>
              </a:rPr>
              <a:t>Goal </a:t>
            </a:r>
          </a:p>
          <a:p>
            <a:r>
              <a:rPr lang="en-US" sz="1100">
                <a:solidFill>
                  <a:schemeClr val="tx1"/>
                </a:solidFill>
                <a:latin typeface="Aptos Display"/>
              </a:rPr>
              <a:t>We will create consistent and connected math and science learning experiences so that all students strengthen their foundational skills, build confidence, and see themselves as capable problem-solvers in school and in real-world contexts. Our focus is to support every learner in moving forward on the proficiency scale by deepening core numeracy understanding while encouraging exploration, perseverance, and risk-taking in tackling new problems and tasks.</a:t>
            </a:r>
          </a:p>
        </p:txBody>
      </p:sp>
      <p:sp>
        <p:nvSpPr>
          <p:cNvPr id="10" name="Rectangle 9">
            <a:extLst>
              <a:ext uri="{FF2B5EF4-FFF2-40B4-BE49-F238E27FC236}">
                <a16:creationId xmlns:a16="http://schemas.microsoft.com/office/drawing/2014/main" id="{96023A0F-A44E-71A1-074C-DE01A8C78548}"/>
              </a:ext>
            </a:extLst>
          </p:cNvPr>
          <p:cNvSpPr/>
          <p:nvPr/>
        </p:nvSpPr>
        <p:spPr>
          <a:xfrm>
            <a:off x="222191" y="2427638"/>
            <a:ext cx="2929149" cy="2384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chemeClr val="tx1"/>
                </a:solidFill>
                <a:latin typeface="Aptos Display" panose="020B0004020202020204" pitchFamily="34" charset="0"/>
              </a:rPr>
              <a:t>Objectives</a:t>
            </a:r>
          </a:p>
          <a:p>
            <a:pPr marL="228600" indent="-228600">
              <a:buAutoNum type="arabicPeriod"/>
            </a:pPr>
            <a:r>
              <a:rPr lang="en-US" sz="1100">
                <a:solidFill>
                  <a:schemeClr val="tx1"/>
                </a:solidFill>
                <a:latin typeface="Aptos Display" panose="020B0004020202020204" pitchFamily="34" charset="0"/>
              </a:rPr>
              <a:t>Establish clarity and consistency in course expectations.</a:t>
            </a:r>
          </a:p>
          <a:p>
            <a:pPr marL="228600" indent="-228600">
              <a:buAutoNum type="arabicPeriod"/>
            </a:pPr>
            <a:r>
              <a:rPr lang="en-US" sz="1100">
                <a:solidFill>
                  <a:schemeClr val="tx1"/>
                </a:solidFill>
                <a:latin typeface="Aptos Display" panose="020B0004020202020204" pitchFamily="34" charset="0"/>
              </a:rPr>
              <a:t>Use common frameworks to report on competencies rather than isolated marks.</a:t>
            </a:r>
          </a:p>
          <a:p>
            <a:pPr marL="228600" indent="-228600">
              <a:buAutoNum type="arabicPeriod"/>
            </a:pPr>
            <a:r>
              <a:rPr lang="en-US" sz="1100">
                <a:solidFill>
                  <a:schemeClr val="tx1"/>
                </a:solidFill>
                <a:latin typeface="Aptos Display" panose="020B0004020202020204" pitchFamily="34" charset="0"/>
              </a:rPr>
              <a:t>Strengthen course recovery through specific and actionable feedback.</a:t>
            </a:r>
          </a:p>
          <a:p>
            <a:pPr marL="228600" indent="-228600">
              <a:buAutoNum type="arabicPeriod"/>
            </a:pPr>
            <a:r>
              <a:rPr lang="en-US" sz="1100">
                <a:solidFill>
                  <a:schemeClr val="tx1"/>
                </a:solidFill>
                <a:latin typeface="Aptos Display" panose="020B0004020202020204" pitchFamily="34" charset="0"/>
              </a:rPr>
              <a:t>Apply technology and data to identify strengths, gaps, and next steps.</a:t>
            </a:r>
          </a:p>
          <a:p>
            <a:pPr marL="228600" indent="-228600">
              <a:buAutoNum type="arabicPeriod"/>
            </a:pPr>
            <a:r>
              <a:rPr lang="en-US" sz="1100">
                <a:solidFill>
                  <a:schemeClr val="tx1"/>
                </a:solidFill>
                <a:latin typeface="Aptos Display" panose="020B0004020202020204" pitchFamily="34" charset="0"/>
              </a:rPr>
              <a:t>Provide targeted support to address learning gaps and build strong foundational skills.</a:t>
            </a:r>
          </a:p>
          <a:p>
            <a:endParaRPr lang="en-US" sz="1600" b="1">
              <a:solidFill>
                <a:schemeClr val="tx1"/>
              </a:solidFill>
              <a:latin typeface="Aptos Display" panose="020B0004020202020204" pitchFamily="34" charset="0"/>
            </a:endParaRPr>
          </a:p>
        </p:txBody>
      </p:sp>
      <p:pic>
        <p:nvPicPr>
          <p:cNvPr id="2" name="Picture 1">
            <a:extLst>
              <a:ext uri="{FF2B5EF4-FFF2-40B4-BE49-F238E27FC236}">
                <a16:creationId xmlns:a16="http://schemas.microsoft.com/office/drawing/2014/main" id="{67B10375-89C7-7289-37F1-68D534105E0A}"/>
              </a:ext>
            </a:extLst>
          </p:cNvPr>
          <p:cNvPicPr>
            <a:picLocks noChangeAspect="1"/>
          </p:cNvPicPr>
          <p:nvPr/>
        </p:nvPicPr>
        <p:blipFill>
          <a:blip r:embed="rId4"/>
          <a:stretch>
            <a:fillRect/>
          </a:stretch>
        </p:blipFill>
        <p:spPr>
          <a:xfrm>
            <a:off x="4839155" y="696404"/>
            <a:ext cx="274344" cy="274344"/>
          </a:xfrm>
          <a:prstGeom prst="rect">
            <a:avLst/>
          </a:prstGeom>
        </p:spPr>
      </p:pic>
      <p:sp>
        <p:nvSpPr>
          <p:cNvPr id="21" name="Rectangle 20">
            <a:extLst>
              <a:ext uri="{FF2B5EF4-FFF2-40B4-BE49-F238E27FC236}">
                <a16:creationId xmlns:a16="http://schemas.microsoft.com/office/drawing/2014/main" id="{EF746EC4-7DD4-9A48-BF0C-70994865C060}"/>
              </a:ext>
            </a:extLst>
          </p:cNvPr>
          <p:cNvSpPr/>
          <p:nvPr/>
        </p:nvSpPr>
        <p:spPr>
          <a:xfrm>
            <a:off x="0" y="622861"/>
            <a:ext cx="12191999" cy="419450"/>
          </a:xfrm>
          <a:prstGeom prst="rect">
            <a:avLst/>
          </a:prstGeom>
          <a:solidFill>
            <a:srgbClr val="F5A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BC9E42FA-24EB-4945-C9AE-BA651D19FAE5}"/>
              </a:ext>
            </a:extLst>
          </p:cNvPr>
          <p:cNvSpPr txBox="1"/>
          <p:nvPr/>
        </p:nvSpPr>
        <p:spPr>
          <a:xfrm>
            <a:off x="5478911" y="659486"/>
            <a:ext cx="1671848" cy="400110"/>
          </a:xfrm>
          <a:prstGeom prst="rect">
            <a:avLst/>
          </a:prstGeom>
          <a:noFill/>
        </p:spPr>
        <p:txBody>
          <a:bodyPr wrap="square" rtlCol="0">
            <a:spAutoFit/>
          </a:bodyPr>
          <a:lstStyle/>
          <a:p>
            <a:r>
              <a:rPr lang="en-US" sz="2000" b="1">
                <a:solidFill>
                  <a:schemeClr val="bg1"/>
                </a:solidFill>
                <a:latin typeface="Aptos Display" panose="020B0004020202020204" pitchFamily="34" charset="0"/>
              </a:rPr>
              <a:t>NUMERACY </a:t>
            </a:r>
          </a:p>
        </p:txBody>
      </p:sp>
      <p:pic>
        <p:nvPicPr>
          <p:cNvPr id="26" name="Picture 25">
            <a:extLst>
              <a:ext uri="{FF2B5EF4-FFF2-40B4-BE49-F238E27FC236}">
                <a16:creationId xmlns:a16="http://schemas.microsoft.com/office/drawing/2014/main" id="{D41B1A95-DB89-8083-4F04-4447047C7B8C}"/>
              </a:ext>
            </a:extLst>
          </p:cNvPr>
          <p:cNvPicPr>
            <a:picLocks noChangeAspect="1"/>
          </p:cNvPicPr>
          <p:nvPr/>
        </p:nvPicPr>
        <p:blipFill>
          <a:blip r:embed="rId3"/>
          <a:stretch>
            <a:fillRect/>
          </a:stretch>
        </p:blipFill>
        <p:spPr>
          <a:xfrm>
            <a:off x="128969" y="65315"/>
            <a:ext cx="4051145" cy="540889"/>
          </a:xfrm>
          <a:prstGeom prst="rect">
            <a:avLst/>
          </a:prstGeom>
        </p:spPr>
      </p:pic>
      <p:sp>
        <p:nvSpPr>
          <p:cNvPr id="29" name="Rectangle 28">
            <a:extLst>
              <a:ext uri="{FF2B5EF4-FFF2-40B4-BE49-F238E27FC236}">
                <a16:creationId xmlns:a16="http://schemas.microsoft.com/office/drawing/2014/main" id="{11072297-5B75-6F39-9647-6F10C91B131A}"/>
              </a:ext>
            </a:extLst>
          </p:cNvPr>
          <p:cNvSpPr/>
          <p:nvPr/>
        </p:nvSpPr>
        <p:spPr>
          <a:xfrm>
            <a:off x="244355" y="4930437"/>
            <a:ext cx="2929148" cy="1567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chemeClr val="tx1"/>
                </a:solidFill>
                <a:latin typeface="Aptos Display" panose="020B0004020202020204" pitchFamily="34" charset="0"/>
              </a:rPr>
              <a:t>District Data &amp; Evidence</a:t>
            </a:r>
          </a:p>
          <a:p>
            <a:pPr marL="285750" indent="-285750">
              <a:buFont typeface="Arial" panose="020B0604020202020204" pitchFamily="34" charset="0"/>
              <a:buChar char="•"/>
            </a:pPr>
            <a:r>
              <a:rPr lang="en-US" sz="1100">
                <a:solidFill>
                  <a:schemeClr val="tx1"/>
                </a:solidFill>
                <a:latin typeface="Aptos Display" panose="020B0004020202020204" pitchFamily="34" charset="0"/>
              </a:rPr>
              <a:t>Numeracy 10 Assessment</a:t>
            </a:r>
          </a:p>
          <a:p>
            <a:pPr marL="285750" indent="-285750">
              <a:buFont typeface="Arial" panose="020B0604020202020204" pitchFamily="34" charset="0"/>
              <a:buChar char="•"/>
            </a:pPr>
            <a:r>
              <a:rPr lang="en-US" sz="1100">
                <a:solidFill>
                  <a:schemeClr val="tx1"/>
                </a:solidFill>
                <a:latin typeface="Aptos Display" panose="020B0004020202020204" pitchFamily="34" charset="0"/>
              </a:rPr>
              <a:t>District Numeracy Assessment </a:t>
            </a:r>
          </a:p>
        </p:txBody>
      </p:sp>
      <p:pic>
        <p:nvPicPr>
          <p:cNvPr id="30" name="Picture 29">
            <a:extLst>
              <a:ext uri="{FF2B5EF4-FFF2-40B4-BE49-F238E27FC236}">
                <a16:creationId xmlns:a16="http://schemas.microsoft.com/office/drawing/2014/main" id="{F860DF68-A455-E52F-236D-500E78F07E34}"/>
              </a:ext>
            </a:extLst>
          </p:cNvPr>
          <p:cNvPicPr>
            <a:picLocks noChangeAspect="1"/>
          </p:cNvPicPr>
          <p:nvPr/>
        </p:nvPicPr>
        <p:blipFill>
          <a:blip r:embed="rId4"/>
          <a:stretch>
            <a:fillRect/>
          </a:stretch>
        </p:blipFill>
        <p:spPr>
          <a:xfrm>
            <a:off x="5144548" y="696404"/>
            <a:ext cx="274344" cy="274344"/>
          </a:xfrm>
          <a:prstGeom prst="rect">
            <a:avLst/>
          </a:prstGeom>
        </p:spPr>
      </p:pic>
      <p:sp>
        <p:nvSpPr>
          <p:cNvPr id="3" name="TextBox 2">
            <a:extLst>
              <a:ext uri="{FF2B5EF4-FFF2-40B4-BE49-F238E27FC236}">
                <a16:creationId xmlns:a16="http://schemas.microsoft.com/office/drawing/2014/main" id="{4A70A7EE-E6DA-0CF9-0D03-CE56AD69835F}"/>
              </a:ext>
            </a:extLst>
          </p:cNvPr>
          <p:cNvSpPr txBox="1"/>
          <p:nvPr/>
        </p:nvSpPr>
        <p:spPr>
          <a:xfrm>
            <a:off x="244357" y="1103317"/>
            <a:ext cx="7637004" cy="400110"/>
          </a:xfrm>
          <a:prstGeom prst="rect">
            <a:avLst/>
          </a:prstGeom>
          <a:noFill/>
        </p:spPr>
        <p:txBody>
          <a:bodyPr wrap="square" rtlCol="0">
            <a:spAutoFit/>
          </a:bodyPr>
          <a:lstStyle/>
          <a:p>
            <a:r>
              <a:rPr lang="en-US" sz="2000" b="1">
                <a:latin typeface="Aptos Display" panose="020B0004020202020204" pitchFamily="34" charset="0"/>
              </a:rPr>
              <a:t>School Name - Hazelton Secondary School</a:t>
            </a:r>
            <a:endParaRPr lang="en-US" sz="1200" b="1">
              <a:latin typeface="Aptos Display" panose="020B0004020202020204" pitchFamily="34" charset="0"/>
            </a:endParaRPr>
          </a:p>
        </p:txBody>
      </p:sp>
      <p:pic>
        <p:nvPicPr>
          <p:cNvPr id="11" name="Picture 10" descr="A red and black logo&#10;&#10;AI-generated content may be incorrect.">
            <a:extLst>
              <a:ext uri="{FF2B5EF4-FFF2-40B4-BE49-F238E27FC236}">
                <a16:creationId xmlns:a16="http://schemas.microsoft.com/office/drawing/2014/main" id="{0912392C-9E14-4968-E9B3-358DBD2AF4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365" b="89966" l="9880" r="89895">
                        <a14:foregroundMark x1="12201" y1="41497" x2="12201" y2="41497"/>
                        <a14:foregroundMark x1="40269" y1="7540" x2="40269" y2="7540"/>
                        <a14:foregroundMark x1="52545" y1="4365" x2="52545" y2="4365"/>
                        <a14:foregroundMark x1="44311" y1="89059" x2="44311" y2="89059"/>
                      </a14:backgroundRemoval>
                    </a14:imgEffect>
                  </a14:imgLayer>
                </a14:imgProps>
              </a:ext>
              <a:ext uri="{28A0092B-C50C-407E-A947-70E740481C1C}">
                <a14:useLocalDpi xmlns:a14="http://schemas.microsoft.com/office/drawing/2010/main" val="0"/>
              </a:ext>
            </a:extLst>
          </a:blip>
          <a:stretch>
            <a:fillRect/>
          </a:stretch>
        </p:blipFill>
        <p:spPr>
          <a:xfrm>
            <a:off x="9831837" y="1214038"/>
            <a:ext cx="1148303" cy="1516172"/>
          </a:xfrm>
          <a:prstGeom prst="rect">
            <a:avLst/>
          </a:prstGeom>
        </p:spPr>
      </p:pic>
      <p:sp>
        <p:nvSpPr>
          <p:cNvPr id="7" name="Rectangle 6">
            <a:extLst>
              <a:ext uri="{FF2B5EF4-FFF2-40B4-BE49-F238E27FC236}">
                <a16:creationId xmlns:a16="http://schemas.microsoft.com/office/drawing/2014/main" id="{7AEBE27E-0ED6-8FC7-DB43-62C6AB525BBA}"/>
              </a:ext>
            </a:extLst>
          </p:cNvPr>
          <p:cNvSpPr/>
          <p:nvPr/>
        </p:nvSpPr>
        <p:spPr>
          <a:xfrm>
            <a:off x="9036120" y="2627896"/>
            <a:ext cx="2657442" cy="3085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endParaRPr lang="en-US" sz="200" b="1">
              <a:solidFill>
                <a:srgbClr val="E43C2F"/>
              </a:solidFill>
              <a:latin typeface="Aptos Display" panose="020B0004020202020204" pitchFamily="34" charset="0"/>
            </a:endParaRPr>
          </a:p>
          <a:p>
            <a:endParaRPr lang="en-US" sz="200" b="1">
              <a:solidFill>
                <a:srgbClr val="E43C2F"/>
              </a:solidFill>
              <a:latin typeface="Aptos Display" panose="020B0004020202020204" pitchFamily="34" charset="0"/>
            </a:endParaRPr>
          </a:p>
          <a:p>
            <a:endParaRPr lang="en-US" sz="200" b="1">
              <a:solidFill>
                <a:srgbClr val="E43C2F"/>
              </a:solidFill>
              <a:latin typeface="Aptos Display" panose="020B0004020202020204" pitchFamily="34" charset="0"/>
            </a:endParaRPr>
          </a:p>
          <a:p>
            <a:endParaRPr lang="en-US" sz="200" b="1">
              <a:solidFill>
                <a:srgbClr val="E43C2F"/>
              </a:solidFill>
              <a:latin typeface="Aptos Display" panose="020B0004020202020204" pitchFamily="34" charset="0"/>
            </a:endParaRPr>
          </a:p>
          <a:p>
            <a:endParaRPr lang="en-US" sz="200" b="1">
              <a:solidFill>
                <a:srgbClr val="E43C2F"/>
              </a:solidFill>
              <a:latin typeface="Aptos Display" panose="020B0004020202020204" pitchFamily="34" charset="0"/>
            </a:endParaRPr>
          </a:p>
          <a:p>
            <a:endParaRPr lang="en-US" sz="200" b="1">
              <a:solidFill>
                <a:srgbClr val="E43C2F"/>
              </a:solidFill>
              <a:latin typeface="Aptos Display" panose="020B0004020202020204" pitchFamily="34" charset="0"/>
            </a:endParaRPr>
          </a:p>
          <a:p>
            <a:endParaRPr lang="en-US" sz="200" b="1">
              <a:solidFill>
                <a:srgbClr val="E43C2F"/>
              </a:solidFill>
              <a:latin typeface="Aptos Display" panose="020B0004020202020204" pitchFamily="34" charset="0"/>
            </a:endParaRPr>
          </a:p>
          <a:p>
            <a:endParaRPr lang="en-US" sz="200" b="1">
              <a:solidFill>
                <a:srgbClr val="E43C2F"/>
              </a:solidFill>
              <a:latin typeface="Aptos Display" panose="020B0004020202020204" pitchFamily="34" charset="0"/>
            </a:endParaRPr>
          </a:p>
          <a:p>
            <a:endParaRPr lang="en-US" sz="200" b="1">
              <a:solidFill>
                <a:srgbClr val="E43C2F"/>
              </a:solidFill>
              <a:latin typeface="Aptos Display" panose="020B0004020202020204" pitchFamily="34" charset="0"/>
            </a:endParaRPr>
          </a:p>
          <a:p>
            <a:endParaRPr lang="en-US" sz="200" b="1">
              <a:solidFill>
                <a:srgbClr val="E43C2F"/>
              </a:solidFill>
              <a:latin typeface="Aptos Display" panose="020B0004020202020204" pitchFamily="34" charset="0"/>
            </a:endParaRPr>
          </a:p>
          <a:p>
            <a:pPr marL="171450" indent="-171450">
              <a:buFont typeface="Arial" panose="020B0604020202020204" pitchFamily="34" charset="0"/>
              <a:buChar char="•"/>
            </a:pPr>
            <a:r>
              <a:rPr lang="en-US" sz="1100">
                <a:solidFill>
                  <a:schemeClr val="tx1"/>
                </a:solidFill>
                <a:latin typeface="Aptos Display" panose="020B0004020202020204" pitchFamily="34" charset="0"/>
              </a:rPr>
              <a:t>Report Cards Results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Student Self-Assessments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IEPs </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School Based Team Information</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Anecdotal Observations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Conversations with Teaching and Learner Support Teams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Course Recovery One on One support</a:t>
            </a:r>
            <a:endParaRPr lang="en-US" sz="200">
              <a:solidFill>
                <a:schemeClr val="tx1"/>
              </a:solidFill>
              <a:latin typeface="Aptos Display" panose="020B0004020202020204" pitchFamily="34" charset="0"/>
            </a:endParaRPr>
          </a:p>
        </p:txBody>
      </p:sp>
    </p:spTree>
    <p:extLst>
      <p:ext uri="{BB962C8B-B14F-4D97-AF65-F5344CB8AC3E}">
        <p14:creationId xmlns:p14="http://schemas.microsoft.com/office/powerpoint/2010/main" val="338697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20000" t="12000" r="20000" b="-4000"/>
          </a:stretch>
        </a:blipFill>
        <a:effectLst/>
      </p:bgPr>
    </p:bg>
    <p:spTree>
      <p:nvGrpSpPr>
        <p:cNvPr id="1" name="">
          <a:extLst>
            <a:ext uri="{FF2B5EF4-FFF2-40B4-BE49-F238E27FC236}">
              <a16:creationId xmlns:a16="http://schemas.microsoft.com/office/drawing/2014/main" id="{1BB00D47-C932-D4C6-F54C-02AF43BC21A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1F69BE9-6A19-402B-F917-3A46C74DD349}"/>
              </a:ext>
            </a:extLst>
          </p:cNvPr>
          <p:cNvSpPr/>
          <p:nvPr/>
        </p:nvSpPr>
        <p:spPr>
          <a:xfrm>
            <a:off x="0" y="623851"/>
            <a:ext cx="12191999" cy="41945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99FF"/>
              </a:solidFill>
            </a:endParaRPr>
          </a:p>
        </p:txBody>
      </p:sp>
      <p:sp>
        <p:nvSpPr>
          <p:cNvPr id="8" name="TextBox 7">
            <a:extLst>
              <a:ext uri="{FF2B5EF4-FFF2-40B4-BE49-F238E27FC236}">
                <a16:creationId xmlns:a16="http://schemas.microsoft.com/office/drawing/2014/main" id="{BCDEF959-AE49-171F-6B74-BD36EC4C8066}"/>
              </a:ext>
            </a:extLst>
          </p:cNvPr>
          <p:cNvSpPr txBox="1"/>
          <p:nvPr/>
        </p:nvSpPr>
        <p:spPr>
          <a:xfrm>
            <a:off x="4984522" y="652603"/>
            <a:ext cx="2689596" cy="400110"/>
          </a:xfrm>
          <a:prstGeom prst="rect">
            <a:avLst/>
          </a:prstGeom>
          <a:noFill/>
        </p:spPr>
        <p:txBody>
          <a:bodyPr wrap="square" rtlCol="0">
            <a:spAutoFit/>
          </a:bodyPr>
          <a:lstStyle/>
          <a:p>
            <a:r>
              <a:rPr lang="en-US" sz="2000" b="1">
                <a:solidFill>
                  <a:schemeClr val="bg1"/>
                </a:solidFill>
                <a:latin typeface="Aptos Display" panose="020B0004020202020204" pitchFamily="34" charset="0"/>
              </a:rPr>
              <a:t>INCLUSION</a:t>
            </a:r>
          </a:p>
        </p:txBody>
      </p:sp>
      <p:sp>
        <p:nvSpPr>
          <p:cNvPr id="23" name="Rectangle 22">
            <a:extLst>
              <a:ext uri="{FF2B5EF4-FFF2-40B4-BE49-F238E27FC236}">
                <a16:creationId xmlns:a16="http://schemas.microsoft.com/office/drawing/2014/main" id="{45AEB94F-9F83-31A1-F9E8-F5B3CBFAC890}"/>
              </a:ext>
            </a:extLst>
          </p:cNvPr>
          <p:cNvSpPr/>
          <p:nvPr/>
        </p:nvSpPr>
        <p:spPr>
          <a:xfrm>
            <a:off x="3381639" y="2397454"/>
            <a:ext cx="5669130" cy="4260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600" b="1">
                <a:solidFill>
                  <a:srgbClr val="6699FF"/>
                </a:solidFill>
                <a:latin typeface="Aptos Display"/>
              </a:rPr>
              <a:t>School Actions/Strategy</a:t>
            </a:r>
          </a:p>
          <a:p>
            <a:pPr algn="ctr"/>
            <a:endParaRPr lang="en-US" sz="1600" b="1">
              <a:solidFill>
                <a:srgbClr val="6699FF"/>
              </a:solidFill>
              <a:latin typeface="Aptos Display" panose="020B0004020202020204" pitchFamily="34" charset="0"/>
            </a:endParaRPr>
          </a:p>
          <a:p>
            <a:pPr marL="228600" indent="-228600">
              <a:buAutoNum type="arabicPeriod"/>
            </a:pPr>
            <a:r>
              <a:rPr lang="en-US" sz="1100">
                <a:solidFill>
                  <a:schemeClr val="tx1"/>
                </a:solidFill>
                <a:latin typeface="Aptos Display"/>
              </a:rPr>
              <a:t>Ensure each student has someone they can turn to for support (teacher, ISW, counsellor, admin, or other staff) to guide their success.</a:t>
            </a:r>
          </a:p>
          <a:p>
            <a:pPr marL="228600" indent="-228600">
              <a:buAutoNum type="arabicPeriod"/>
            </a:pPr>
            <a:r>
              <a:rPr lang="en-US" sz="1100">
                <a:solidFill>
                  <a:schemeClr val="tx1"/>
                </a:solidFill>
                <a:latin typeface="Aptos Display"/>
              </a:rPr>
              <a:t>Assign an EA, ISW, or YSW to classrooms where possible to provide in-class support for inclusion and engagement.</a:t>
            </a:r>
          </a:p>
          <a:p>
            <a:pPr marL="228600" indent="-228600">
              <a:buAutoNum type="arabicPeriod"/>
            </a:pPr>
            <a:r>
              <a:rPr lang="en-US" sz="1100">
                <a:solidFill>
                  <a:schemeClr val="tx1"/>
                </a:solidFill>
                <a:latin typeface="Aptos Display"/>
              </a:rPr>
              <a:t>Co-plan cultural learning opportunities with Elders, ISWs, and Education Coordinators.</a:t>
            </a:r>
          </a:p>
          <a:p>
            <a:pPr marL="228600" indent="-228600">
              <a:buAutoNum type="arabicPeriod"/>
            </a:pPr>
            <a:r>
              <a:rPr lang="en-US" sz="1100">
                <a:solidFill>
                  <a:schemeClr val="tx1"/>
                </a:solidFill>
                <a:latin typeface="Aptos Display"/>
              </a:rPr>
              <a:t>Provide access for all students to Indigenous supports, activities, and resources in our Indigenous Support Room and Indigenous Resource Centre.</a:t>
            </a:r>
          </a:p>
          <a:p>
            <a:pPr marL="228600" indent="-228600">
              <a:buAutoNum type="arabicPeriod"/>
            </a:pPr>
            <a:r>
              <a:rPr lang="en-US" sz="1100">
                <a:solidFill>
                  <a:schemeClr val="tx1"/>
                </a:solidFill>
                <a:latin typeface="Aptos Display"/>
              </a:rPr>
              <a:t>Review codes of conduct and refine restorative practices to ensure fairness and dignity.</a:t>
            </a:r>
          </a:p>
          <a:p>
            <a:pPr marL="228600" indent="-228600">
              <a:buAutoNum type="arabicPeriod"/>
            </a:pPr>
            <a:r>
              <a:rPr lang="en-US" sz="1100">
                <a:solidFill>
                  <a:schemeClr val="tx1"/>
                </a:solidFill>
                <a:latin typeface="Aptos Display"/>
              </a:rPr>
              <a:t>Track belonging using multiple measures: student voice, participation in activities, attendance, and course completion data.</a:t>
            </a:r>
          </a:p>
          <a:p>
            <a:r>
              <a:rPr lang="en-US" sz="1100">
                <a:solidFill>
                  <a:schemeClr val="tx1"/>
                </a:solidFill>
                <a:latin typeface="Aptos Display"/>
              </a:rPr>
              <a:t>6.     Use of Student Achievement Room (STAR) program and Connections Room to assist learners</a:t>
            </a:r>
          </a:p>
          <a:p>
            <a:r>
              <a:rPr lang="en-US" sz="1100">
                <a:solidFill>
                  <a:schemeClr val="tx1"/>
                </a:solidFill>
                <a:latin typeface="Aptos Display"/>
              </a:rPr>
              <a:t>         to  complete coursework if they struggle to attend regular classes.</a:t>
            </a:r>
          </a:p>
          <a:p>
            <a:r>
              <a:rPr lang="en-US" sz="1100">
                <a:solidFill>
                  <a:schemeClr val="tx1"/>
                </a:solidFill>
                <a:latin typeface="Aptos Display"/>
              </a:rPr>
              <a:t>7.     Invite outside agencies and school counsellors into the classroom to provide    learning  opportunities on increasing inclusion.</a:t>
            </a:r>
          </a:p>
          <a:p>
            <a:r>
              <a:rPr lang="en-US" sz="1100">
                <a:solidFill>
                  <a:schemeClr val="tx1"/>
                </a:solidFill>
                <a:latin typeface="Aptos Display"/>
              </a:rPr>
              <a:t>8.     Implement ongoing anti-racism education for students and staff to build awareness, challenge biases, and dismantle systemic racism within the school environment.</a:t>
            </a:r>
            <a:endParaRPr lang="en-US">
              <a:solidFill>
                <a:schemeClr val="tx1"/>
              </a:solidFill>
              <a:ea typeface="Calibri" panose="020F0502020204030204"/>
              <a:cs typeface="Calibri" panose="020F0502020204030204"/>
            </a:endParaRPr>
          </a:p>
          <a:p>
            <a:r>
              <a:rPr lang="en-US" sz="1100">
                <a:solidFill>
                  <a:schemeClr val="tx1"/>
                </a:solidFill>
                <a:latin typeface="Aptos Display"/>
              </a:rPr>
              <a:t>9.     Embed anti-racism and cultural responsiveness in year plans, lesson plans and school activities across all grades.</a:t>
            </a:r>
            <a:endParaRPr lang="en-US">
              <a:solidFill>
                <a:schemeClr val="tx1"/>
              </a:solidFill>
              <a:ea typeface="Calibri" panose="020F0502020204030204"/>
              <a:cs typeface="Calibri" panose="020F0502020204030204"/>
            </a:endParaRPr>
          </a:p>
          <a:p>
            <a:r>
              <a:rPr lang="en-US" sz="1100">
                <a:solidFill>
                  <a:schemeClr val="tx1"/>
                </a:solidFill>
                <a:latin typeface="Aptos Display"/>
              </a:rPr>
              <a:t>10.  We will involve parents, guardians, education coordinators, and community partners in graduation information sessions that explain graduation requirements, pathways, and options for students in Grade 10 to 12. </a:t>
            </a:r>
          </a:p>
          <a:p>
            <a:pPr algn="ctr"/>
            <a:endParaRPr lang="en-US" sz="1200" b="1">
              <a:solidFill>
                <a:schemeClr val="tx1"/>
              </a:solidFill>
              <a:latin typeface="Aptos Display" panose="020B0004020202020204" pitchFamily="34" charset="0"/>
            </a:endParaRPr>
          </a:p>
          <a:p>
            <a:pPr algn="ctr"/>
            <a:endParaRPr lang="en-US" sz="1200" b="1">
              <a:solidFill>
                <a:schemeClr val="tx1"/>
              </a:solidFill>
              <a:latin typeface="Aptos Display" panose="020B0004020202020204" pitchFamily="34" charset="0"/>
            </a:endParaRPr>
          </a:p>
          <a:p>
            <a:pPr algn="ctr"/>
            <a:endParaRPr lang="en-US" sz="200" b="1">
              <a:solidFill>
                <a:srgbClr val="6699FF"/>
              </a:solidFill>
              <a:latin typeface="Aptos Display" panose="020B0004020202020204" pitchFamily="34" charset="0"/>
            </a:endParaRPr>
          </a:p>
        </p:txBody>
      </p:sp>
      <p:sp>
        <p:nvSpPr>
          <p:cNvPr id="24" name="Rectangle 23">
            <a:extLst>
              <a:ext uri="{FF2B5EF4-FFF2-40B4-BE49-F238E27FC236}">
                <a16:creationId xmlns:a16="http://schemas.microsoft.com/office/drawing/2014/main" id="{01DB02A8-2FFC-F763-B41F-E37D6D4FBB3B}"/>
              </a:ext>
            </a:extLst>
          </p:cNvPr>
          <p:cNvSpPr/>
          <p:nvPr/>
        </p:nvSpPr>
        <p:spPr>
          <a:xfrm>
            <a:off x="9292576" y="2640786"/>
            <a:ext cx="2269417" cy="289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rgbClr val="6699FF"/>
                </a:solidFill>
                <a:latin typeface="Aptos Display" panose="020B0004020202020204" pitchFamily="34" charset="0"/>
              </a:rPr>
              <a:t>School Data &amp; Evidence</a:t>
            </a:r>
          </a:p>
          <a:p>
            <a:r>
              <a:rPr lang="en-US" sz="1200" b="1">
                <a:solidFill>
                  <a:schemeClr val="tx1"/>
                </a:solidFill>
                <a:latin typeface="Aptos Display" panose="020B0004020202020204" pitchFamily="34" charset="0"/>
              </a:rPr>
              <a:t>Inclusion Measures here:</a:t>
            </a:r>
          </a:p>
          <a:p>
            <a:endParaRPr lang="en-US" sz="200" b="1">
              <a:solidFill>
                <a:srgbClr val="6699FF"/>
              </a:solidFill>
              <a:latin typeface="Aptos Display" panose="020B0004020202020204" pitchFamily="34" charset="0"/>
            </a:endParaRPr>
          </a:p>
          <a:p>
            <a:pPr marL="171450" indent="-171450">
              <a:buFont typeface="Arial" panose="020B0604020202020204" pitchFamily="34" charset="0"/>
              <a:buChar char="•"/>
            </a:pPr>
            <a:r>
              <a:rPr lang="en-US" sz="1100">
                <a:solidFill>
                  <a:schemeClr val="tx1"/>
                </a:solidFill>
                <a:latin typeface="Aptos" panose="020B0004020202020204" pitchFamily="34" charset="0"/>
              </a:rPr>
              <a:t>Report Cards </a:t>
            </a:r>
          </a:p>
          <a:p>
            <a:pPr marL="171450" indent="-171450">
              <a:buFont typeface="Arial" panose="020B0604020202020204" pitchFamily="34" charset="0"/>
              <a:buChar char="•"/>
            </a:pPr>
            <a:r>
              <a:rPr lang="en-US" sz="1100">
                <a:solidFill>
                  <a:schemeClr val="tx1"/>
                </a:solidFill>
                <a:latin typeface="Aptos" panose="020B0004020202020204" pitchFamily="34" charset="0"/>
              </a:rPr>
              <a:t>Tracking Attendance</a:t>
            </a:r>
          </a:p>
          <a:p>
            <a:pPr marL="171450" indent="-171450">
              <a:buFont typeface="Arial" panose="020B0604020202020204" pitchFamily="34" charset="0"/>
              <a:buChar char="•"/>
            </a:pPr>
            <a:r>
              <a:rPr lang="en-US" sz="1100">
                <a:solidFill>
                  <a:schemeClr val="tx1"/>
                </a:solidFill>
                <a:latin typeface="Aptos" panose="020B0004020202020204" pitchFamily="34" charset="0"/>
              </a:rPr>
              <a:t>Attendance Referral System</a:t>
            </a:r>
          </a:p>
          <a:p>
            <a:pPr marL="171450" indent="-171450">
              <a:buFont typeface="Arial" panose="020B0604020202020204" pitchFamily="34" charset="0"/>
              <a:buChar char="•"/>
            </a:pPr>
            <a:r>
              <a:rPr lang="en-US" sz="1100">
                <a:solidFill>
                  <a:schemeClr val="tx1"/>
                </a:solidFill>
                <a:latin typeface="Aptos" panose="020B0004020202020204" pitchFamily="34" charset="0"/>
              </a:rPr>
              <a:t>Support Slip Data Collection</a:t>
            </a:r>
          </a:p>
          <a:p>
            <a:pPr marL="171450" indent="-171450">
              <a:buFont typeface="Arial" panose="020B0604020202020204" pitchFamily="34" charset="0"/>
              <a:buChar char="•"/>
            </a:pPr>
            <a:r>
              <a:rPr lang="en-US" sz="1100" err="1">
                <a:solidFill>
                  <a:schemeClr val="tx1"/>
                </a:solidFill>
                <a:latin typeface="Aptos" panose="020B0004020202020204" pitchFamily="34" charset="0"/>
              </a:rPr>
              <a:t>EdPlan</a:t>
            </a:r>
            <a:r>
              <a:rPr lang="en-US" sz="1100">
                <a:solidFill>
                  <a:schemeClr val="tx1"/>
                </a:solidFill>
                <a:latin typeface="Aptos" panose="020B0004020202020204" pitchFamily="34" charset="0"/>
              </a:rPr>
              <a:t> Insight</a:t>
            </a:r>
          </a:p>
          <a:p>
            <a:pPr marL="171450" indent="-171450">
              <a:buFont typeface="Arial" panose="020B0604020202020204" pitchFamily="34" charset="0"/>
              <a:buChar char="•"/>
            </a:pPr>
            <a:r>
              <a:rPr lang="en-US" sz="1100">
                <a:solidFill>
                  <a:schemeClr val="tx1"/>
                </a:solidFill>
                <a:latin typeface="Aptos" panose="020B0004020202020204" pitchFamily="34" charset="0"/>
              </a:rPr>
              <a:t>Student Voice Data</a:t>
            </a:r>
          </a:p>
          <a:p>
            <a:pPr marL="171450" indent="-171450">
              <a:buFont typeface="Arial" panose="020B0604020202020204" pitchFamily="34" charset="0"/>
              <a:buChar char="•"/>
            </a:pPr>
            <a:r>
              <a:rPr lang="en-US" sz="1100">
                <a:solidFill>
                  <a:schemeClr val="tx1"/>
                </a:solidFill>
                <a:latin typeface="Aptos" panose="020B0004020202020204" pitchFamily="34" charset="0"/>
              </a:rPr>
              <a:t>Grad Advisor Tracking</a:t>
            </a:r>
          </a:p>
          <a:p>
            <a:endParaRPr lang="en-US" sz="1100">
              <a:solidFill>
                <a:schemeClr val="tx1"/>
              </a:solidFill>
            </a:endParaRPr>
          </a:p>
        </p:txBody>
      </p:sp>
      <p:pic>
        <p:nvPicPr>
          <p:cNvPr id="6" name="Picture 5">
            <a:extLst>
              <a:ext uri="{FF2B5EF4-FFF2-40B4-BE49-F238E27FC236}">
                <a16:creationId xmlns:a16="http://schemas.microsoft.com/office/drawing/2014/main" id="{B21AAF9C-B4B2-4EA8-D6F6-F3AC6E13D6D8}"/>
              </a:ext>
            </a:extLst>
          </p:cNvPr>
          <p:cNvPicPr>
            <a:picLocks noChangeAspect="1"/>
          </p:cNvPicPr>
          <p:nvPr/>
        </p:nvPicPr>
        <p:blipFill>
          <a:blip r:embed="rId3"/>
          <a:stretch>
            <a:fillRect/>
          </a:stretch>
        </p:blipFill>
        <p:spPr>
          <a:xfrm>
            <a:off x="138299" y="64219"/>
            <a:ext cx="4051145" cy="540889"/>
          </a:xfrm>
          <a:prstGeom prst="rect">
            <a:avLst/>
          </a:prstGeom>
        </p:spPr>
      </p:pic>
      <p:sp>
        <p:nvSpPr>
          <p:cNvPr id="9" name="Rectangle 8">
            <a:extLst>
              <a:ext uri="{FF2B5EF4-FFF2-40B4-BE49-F238E27FC236}">
                <a16:creationId xmlns:a16="http://schemas.microsoft.com/office/drawing/2014/main" id="{7AD17297-BBD3-F421-7BE5-53DAAFF269C0}"/>
              </a:ext>
            </a:extLst>
          </p:cNvPr>
          <p:cNvSpPr/>
          <p:nvPr/>
        </p:nvSpPr>
        <p:spPr>
          <a:xfrm>
            <a:off x="290730" y="1599841"/>
            <a:ext cx="9300702" cy="1040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chemeClr val="tx1"/>
                </a:solidFill>
                <a:latin typeface="Aptos Display" panose="020B0004020202020204" pitchFamily="34" charset="0"/>
              </a:rPr>
              <a:t>Goal</a:t>
            </a:r>
          </a:p>
          <a:p>
            <a:r>
              <a:rPr lang="en-US" sz="1100">
                <a:solidFill>
                  <a:schemeClr val="tx1"/>
                </a:solidFill>
                <a:latin typeface="Aptos Display" panose="020B0004020202020204" pitchFamily="34" charset="0"/>
              </a:rPr>
              <a:t>We will build a school community where every learner feels respected, connected, and able to thrive. By strengthening cultural safety, equity, and relationships, we will ensure all students have a strong sense of belonging and a clear path to graduation.</a:t>
            </a:r>
          </a:p>
          <a:p>
            <a:endParaRPr lang="en-US" sz="1100">
              <a:solidFill>
                <a:schemeClr val="tx1"/>
              </a:solidFill>
            </a:endParaRPr>
          </a:p>
        </p:txBody>
      </p:sp>
      <p:sp>
        <p:nvSpPr>
          <p:cNvPr id="10" name="Rectangle 9">
            <a:extLst>
              <a:ext uri="{FF2B5EF4-FFF2-40B4-BE49-F238E27FC236}">
                <a16:creationId xmlns:a16="http://schemas.microsoft.com/office/drawing/2014/main" id="{BE01B0E5-4EB8-C7C5-E964-6DB537493430}"/>
              </a:ext>
            </a:extLst>
          </p:cNvPr>
          <p:cNvSpPr/>
          <p:nvPr/>
        </p:nvSpPr>
        <p:spPr>
          <a:xfrm>
            <a:off x="256547" y="2402112"/>
            <a:ext cx="2884686" cy="2433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chemeClr val="tx1"/>
                </a:solidFill>
                <a:latin typeface="Aptos Display" panose="020B0004020202020204" pitchFamily="34" charset="0"/>
              </a:rPr>
              <a:t>Objectives</a:t>
            </a:r>
          </a:p>
          <a:p>
            <a:pPr marL="228600" indent="-228600">
              <a:buAutoNum type="arabicPeriod"/>
            </a:pPr>
            <a:r>
              <a:rPr lang="en-US" sz="1100">
                <a:solidFill>
                  <a:schemeClr val="tx1"/>
                </a:solidFill>
                <a:latin typeface="Aptos Display" panose="020B0004020202020204" pitchFamily="34" charset="0"/>
              </a:rPr>
              <a:t>Foster belonging by ensuring each student has a caring adult connection at school.</a:t>
            </a:r>
          </a:p>
          <a:p>
            <a:pPr marL="228600" indent="-228600">
              <a:buAutoNum type="arabicPeriod"/>
            </a:pPr>
            <a:r>
              <a:rPr lang="en-US" sz="1100">
                <a:solidFill>
                  <a:schemeClr val="tx1"/>
                </a:solidFill>
                <a:latin typeface="Aptos Display" panose="020B0004020202020204" pitchFamily="34" charset="0"/>
              </a:rPr>
              <a:t>Embed Gitxsan knowledge and culturally responsive practices into learning.</a:t>
            </a:r>
          </a:p>
          <a:p>
            <a:pPr marL="228600" indent="-228600">
              <a:buAutoNum type="arabicPeriod"/>
            </a:pPr>
            <a:r>
              <a:rPr lang="en-US" sz="1100">
                <a:solidFill>
                  <a:schemeClr val="tx1"/>
                </a:solidFill>
                <a:latin typeface="Aptos Display" panose="020B0004020202020204" pitchFamily="34" charset="0"/>
              </a:rPr>
              <a:t>Reduce barriers to engagement for Indigenous learners, children and youth in care, and students with learning designations.</a:t>
            </a:r>
          </a:p>
          <a:p>
            <a:pPr marL="228600" indent="-228600">
              <a:buAutoNum type="arabicPeriod"/>
            </a:pPr>
            <a:r>
              <a:rPr lang="en-US" sz="1100">
                <a:solidFill>
                  <a:schemeClr val="tx1"/>
                </a:solidFill>
                <a:latin typeface="Aptos Display" panose="020B0004020202020204" pitchFamily="34" charset="0"/>
              </a:rPr>
              <a:t>Celebrate student identity and diversity through school culture.</a:t>
            </a:r>
          </a:p>
        </p:txBody>
      </p:sp>
      <p:sp>
        <p:nvSpPr>
          <p:cNvPr id="12" name="Rectangle 11">
            <a:extLst>
              <a:ext uri="{FF2B5EF4-FFF2-40B4-BE49-F238E27FC236}">
                <a16:creationId xmlns:a16="http://schemas.microsoft.com/office/drawing/2014/main" id="{09C14724-1D20-74B9-87B7-01FFCFC2F2FC}"/>
              </a:ext>
            </a:extLst>
          </p:cNvPr>
          <p:cNvSpPr/>
          <p:nvPr/>
        </p:nvSpPr>
        <p:spPr>
          <a:xfrm>
            <a:off x="256547" y="5142039"/>
            <a:ext cx="2884686" cy="1543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chemeClr val="tx1"/>
                </a:solidFill>
                <a:latin typeface="Aptos Display" panose="020B0004020202020204" pitchFamily="34" charset="0"/>
              </a:rPr>
              <a:t>District Data &amp; Evidence</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Aboriginal How are we Doing Report</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LEAs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Student Learning Surveys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Student Voice </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MDI and YDI</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Adolescent Health Survey</a:t>
            </a:r>
            <a:endParaRPr lang="en-US" sz="1050">
              <a:solidFill>
                <a:schemeClr val="tx1"/>
              </a:solidFill>
              <a:latin typeface="Aptos Display" panose="020B0004020202020204" pitchFamily="34" charset="0"/>
            </a:endParaRPr>
          </a:p>
        </p:txBody>
      </p:sp>
      <p:pic>
        <p:nvPicPr>
          <p:cNvPr id="17" name="Picture 16">
            <a:extLst>
              <a:ext uri="{FF2B5EF4-FFF2-40B4-BE49-F238E27FC236}">
                <a16:creationId xmlns:a16="http://schemas.microsoft.com/office/drawing/2014/main" id="{CF3B8D32-DAA8-4BBC-A565-F108CF90FC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22573" y="686533"/>
            <a:ext cx="288539" cy="275424"/>
          </a:xfrm>
          <a:prstGeom prst="rect">
            <a:avLst/>
          </a:prstGeom>
        </p:spPr>
      </p:pic>
      <p:sp>
        <p:nvSpPr>
          <p:cNvPr id="2" name="TextBox 1">
            <a:extLst>
              <a:ext uri="{FF2B5EF4-FFF2-40B4-BE49-F238E27FC236}">
                <a16:creationId xmlns:a16="http://schemas.microsoft.com/office/drawing/2014/main" id="{65D5C753-2C3F-CAF9-E0B1-0C12EF049203}"/>
              </a:ext>
            </a:extLst>
          </p:cNvPr>
          <p:cNvSpPr txBox="1"/>
          <p:nvPr/>
        </p:nvSpPr>
        <p:spPr>
          <a:xfrm>
            <a:off x="256547" y="1115471"/>
            <a:ext cx="7674305" cy="400110"/>
          </a:xfrm>
          <a:prstGeom prst="rect">
            <a:avLst/>
          </a:prstGeom>
          <a:noFill/>
        </p:spPr>
        <p:txBody>
          <a:bodyPr wrap="square" rtlCol="0">
            <a:spAutoFit/>
          </a:bodyPr>
          <a:lstStyle/>
          <a:p>
            <a:r>
              <a:rPr lang="en-US" sz="2000" b="1">
                <a:latin typeface="Aptos Display" panose="020B0004020202020204" pitchFamily="34" charset="0"/>
              </a:rPr>
              <a:t>School Name – Hazelton Secondary School</a:t>
            </a:r>
            <a:endParaRPr lang="en-US" sz="1200" b="1">
              <a:latin typeface="Aptos Display" panose="020B0004020202020204" pitchFamily="34" charset="0"/>
            </a:endParaRPr>
          </a:p>
        </p:txBody>
      </p:sp>
      <p:pic>
        <p:nvPicPr>
          <p:cNvPr id="4" name="Picture 3" descr="A red and black logo&#10;&#10;AI-generated content may be incorrect.">
            <a:extLst>
              <a:ext uri="{FF2B5EF4-FFF2-40B4-BE49-F238E27FC236}">
                <a16:creationId xmlns:a16="http://schemas.microsoft.com/office/drawing/2014/main" id="{E3015826-6CF1-AAB3-758E-C6B8278C8D9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365" b="89966" l="9880" r="89895">
                        <a14:foregroundMark x1="12201" y1="41497" x2="12201" y2="41497"/>
                        <a14:foregroundMark x1="40269" y1="7540" x2="40269" y2="7540"/>
                        <a14:foregroundMark x1="52545" y1="4365" x2="52545" y2="4365"/>
                        <a14:foregroundMark x1="44311" y1="89059" x2="44311" y2="89059"/>
                      </a14:backgroundRemoval>
                    </a14:imgEffect>
                  </a14:imgLayer>
                </a14:imgProps>
              </a:ext>
              <a:ext uri="{28A0092B-C50C-407E-A947-70E740481C1C}">
                <a14:useLocalDpi xmlns:a14="http://schemas.microsoft.com/office/drawing/2010/main" val="0"/>
              </a:ext>
            </a:extLst>
          </a:blip>
          <a:stretch>
            <a:fillRect/>
          </a:stretch>
        </p:blipFill>
        <p:spPr>
          <a:xfrm>
            <a:off x="9831837" y="1098903"/>
            <a:ext cx="1148303" cy="1516172"/>
          </a:xfrm>
          <a:prstGeom prst="rect">
            <a:avLst/>
          </a:prstGeom>
        </p:spPr>
      </p:pic>
    </p:spTree>
    <p:extLst>
      <p:ext uri="{BB962C8B-B14F-4D97-AF65-F5344CB8AC3E}">
        <p14:creationId xmlns:p14="http://schemas.microsoft.com/office/powerpoint/2010/main" val="281533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20000" t="12000" r="20000" b="-4000"/>
          </a:stretch>
        </a:blipFill>
        <a:effectLst/>
      </p:bgPr>
    </p:bg>
    <p:spTree>
      <p:nvGrpSpPr>
        <p:cNvPr id="1" name="">
          <a:extLst>
            <a:ext uri="{FF2B5EF4-FFF2-40B4-BE49-F238E27FC236}">
              <a16:creationId xmlns:a16="http://schemas.microsoft.com/office/drawing/2014/main" id="{851C78FF-E0F5-E360-B0B8-36ED9CC5961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0DCCF14-55FF-B4E5-3070-38E62E4BA0C4}"/>
              </a:ext>
            </a:extLst>
          </p:cNvPr>
          <p:cNvSpPr/>
          <p:nvPr/>
        </p:nvSpPr>
        <p:spPr>
          <a:xfrm>
            <a:off x="0" y="623851"/>
            <a:ext cx="12191999" cy="419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7F67042D-5AC6-1EA8-10A0-7593AA66E0BF}"/>
              </a:ext>
            </a:extLst>
          </p:cNvPr>
          <p:cNvSpPr txBox="1"/>
          <p:nvPr/>
        </p:nvSpPr>
        <p:spPr>
          <a:xfrm>
            <a:off x="4264309" y="647707"/>
            <a:ext cx="3756796" cy="400110"/>
          </a:xfrm>
          <a:prstGeom prst="rect">
            <a:avLst/>
          </a:prstGeom>
          <a:noFill/>
        </p:spPr>
        <p:txBody>
          <a:bodyPr wrap="square" rtlCol="0">
            <a:spAutoFit/>
          </a:bodyPr>
          <a:lstStyle/>
          <a:p>
            <a:r>
              <a:rPr lang="en-US" sz="2000" b="1">
                <a:solidFill>
                  <a:schemeClr val="bg1"/>
                </a:solidFill>
                <a:latin typeface="Aptos Display" panose="020B0004020202020204" pitchFamily="34" charset="0"/>
              </a:rPr>
              <a:t>MENTAL HEALTH &amp; WELL-BEING</a:t>
            </a:r>
          </a:p>
        </p:txBody>
      </p:sp>
      <p:sp>
        <p:nvSpPr>
          <p:cNvPr id="23" name="Rectangle 22">
            <a:extLst>
              <a:ext uri="{FF2B5EF4-FFF2-40B4-BE49-F238E27FC236}">
                <a16:creationId xmlns:a16="http://schemas.microsoft.com/office/drawing/2014/main" id="{043E84DF-0013-7626-FD55-3946A5EABC1D}"/>
              </a:ext>
            </a:extLst>
          </p:cNvPr>
          <p:cNvSpPr/>
          <p:nvPr/>
        </p:nvSpPr>
        <p:spPr>
          <a:xfrm>
            <a:off x="3342776" y="2487001"/>
            <a:ext cx="5663568" cy="39467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600" b="1">
                <a:solidFill>
                  <a:schemeClr val="accent6"/>
                </a:solidFill>
                <a:latin typeface="Aptos Display" panose="020B0004020202020204" pitchFamily="34" charset="0"/>
              </a:rPr>
              <a:t>School Actions/Strategy</a:t>
            </a:r>
          </a:p>
          <a:p>
            <a:pPr algn="ctr"/>
            <a:endParaRPr lang="en-US" sz="1200" b="1">
              <a:solidFill>
                <a:schemeClr val="tx1"/>
              </a:solidFill>
              <a:latin typeface="Aptos Display" panose="020B0004020202020204" pitchFamily="34" charset="0"/>
            </a:endParaRPr>
          </a:p>
          <a:p>
            <a:pPr marL="228600" indent="-228600">
              <a:buAutoNum type="arabicPeriod"/>
            </a:pPr>
            <a:r>
              <a:rPr lang="en-US" sz="1100">
                <a:solidFill>
                  <a:schemeClr val="tx1"/>
                </a:solidFill>
                <a:latin typeface="Aptos Display" panose="020B0004020202020204" pitchFamily="34" charset="0"/>
              </a:rPr>
              <a:t>Have school counsellors and ISWs visit classrooms to introduce themselves and provide mini-lessons on wellness and resilience.</a:t>
            </a:r>
          </a:p>
          <a:p>
            <a:pPr marL="228600" indent="-228600">
              <a:buAutoNum type="arabicPeriod"/>
            </a:pPr>
            <a:r>
              <a:rPr lang="en-US" sz="1100">
                <a:solidFill>
                  <a:schemeClr val="tx1"/>
                </a:solidFill>
                <a:latin typeface="Aptos Display" panose="020B0004020202020204" pitchFamily="34" charset="0"/>
              </a:rPr>
              <a:t>Track referral slips and self-referrals to monitor use of supports.</a:t>
            </a:r>
          </a:p>
          <a:p>
            <a:pPr marL="228600" indent="-228600">
              <a:buAutoNum type="arabicPeriod"/>
            </a:pPr>
            <a:r>
              <a:rPr lang="en-US" sz="1100">
                <a:solidFill>
                  <a:schemeClr val="tx1"/>
                </a:solidFill>
                <a:latin typeface="Aptos Display" panose="020B0004020202020204" pitchFamily="34" charset="0"/>
              </a:rPr>
              <a:t>Provide staff training where possible in Open Parachute and EASE to embed wellness strategies school-wide and implement lessons at the classroom level.</a:t>
            </a:r>
          </a:p>
          <a:p>
            <a:pPr marL="228600" indent="-228600">
              <a:buAutoNum type="arabicPeriod"/>
            </a:pPr>
            <a:r>
              <a:rPr lang="en-US" sz="1100">
                <a:solidFill>
                  <a:schemeClr val="tx1"/>
                </a:solidFill>
                <a:latin typeface="Aptos Display"/>
              </a:rPr>
              <a:t>Develop and maintain safe spaces, such as the Counselling Office, Student Achievement Room (STAR), Connections Room or ISW room, that are open and available for students to regulate or work in an alternative setting throughout the day.</a:t>
            </a:r>
          </a:p>
          <a:p>
            <a:pPr marL="228600" indent="-228600">
              <a:buAutoNum type="arabicPeriod"/>
            </a:pPr>
            <a:r>
              <a:rPr lang="en-US" sz="1100">
                <a:solidFill>
                  <a:schemeClr val="tx1"/>
                </a:solidFill>
                <a:latin typeface="Aptos Display" panose="020B0004020202020204" pitchFamily="34" charset="0"/>
              </a:rPr>
              <a:t>Encourage students to seek supports directly by accessing the ISW room and counsellors, normalizing these spaces as safe and supportive.</a:t>
            </a:r>
          </a:p>
          <a:p>
            <a:pPr marL="228600" indent="-228600">
              <a:buAutoNum type="arabicPeriod"/>
            </a:pPr>
            <a:r>
              <a:rPr lang="en-US" sz="1100">
                <a:solidFill>
                  <a:schemeClr val="tx1"/>
                </a:solidFill>
                <a:latin typeface="Aptos Display" panose="020B0004020202020204" pitchFamily="34" charset="0"/>
              </a:rPr>
              <a:t>Encourage positive peer relationships through mentoring, sports, and cultural activities. </a:t>
            </a:r>
          </a:p>
          <a:p>
            <a:pPr marL="228600" indent="-228600">
              <a:buAutoNum type="arabicPeriod"/>
            </a:pPr>
            <a:r>
              <a:rPr lang="en-US" sz="1100">
                <a:solidFill>
                  <a:schemeClr val="tx1"/>
                </a:solidFill>
                <a:latin typeface="Aptos Display" panose="020B0004020202020204" pitchFamily="34" charset="0"/>
              </a:rPr>
              <a:t>Include a “Wellness Corner” section in the school newsletter each month to share resources, strategies, and practical tips with families to help support student well-being at home.</a:t>
            </a:r>
          </a:p>
          <a:p>
            <a:pPr marL="228600" indent="-228600">
              <a:buAutoNum type="arabicPeriod"/>
            </a:pPr>
            <a:r>
              <a:rPr lang="en-US" sz="1100">
                <a:solidFill>
                  <a:schemeClr val="tx1"/>
                </a:solidFill>
                <a:latin typeface="Aptos Display"/>
              </a:rPr>
              <a:t>Provide regular opportunities for students to practice and building resilience skills.</a:t>
            </a:r>
          </a:p>
          <a:p>
            <a:r>
              <a:rPr lang="en-US" sz="1100">
                <a:solidFill>
                  <a:schemeClr val="tx1"/>
                </a:solidFill>
                <a:latin typeface="Aptos Display"/>
              </a:rPr>
              <a:t>9.    Enhance our Grade 7 Visit Day with activities in the afternoon. The morning will continue touring the classrooms and school, lunch provided at noon in the cafeteria, then interactive activities in the afternoon.</a:t>
            </a:r>
          </a:p>
        </p:txBody>
      </p:sp>
      <p:sp>
        <p:nvSpPr>
          <p:cNvPr id="24" name="Rectangle 23">
            <a:extLst>
              <a:ext uri="{FF2B5EF4-FFF2-40B4-BE49-F238E27FC236}">
                <a16:creationId xmlns:a16="http://schemas.microsoft.com/office/drawing/2014/main" id="{0034374F-8577-0612-8D65-861522F2162D}"/>
              </a:ext>
            </a:extLst>
          </p:cNvPr>
          <p:cNvSpPr/>
          <p:nvPr/>
        </p:nvSpPr>
        <p:spPr>
          <a:xfrm>
            <a:off x="9351253" y="3077837"/>
            <a:ext cx="2399214" cy="2430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600" b="1">
                <a:solidFill>
                  <a:schemeClr val="accent6"/>
                </a:solidFill>
                <a:latin typeface="Aptos Display" panose="020B0004020202020204" pitchFamily="34" charset="0"/>
              </a:rPr>
              <a:t>School Data &amp; Evidence</a:t>
            </a:r>
          </a:p>
          <a:p>
            <a:r>
              <a:rPr lang="en-US" sz="1200" b="1">
                <a:solidFill>
                  <a:schemeClr val="tx1"/>
                </a:solidFill>
                <a:latin typeface="Aptos Display" panose="020B0004020202020204" pitchFamily="34" charset="0"/>
              </a:rPr>
              <a:t>Mental Health &amp; Well Being Measures here:</a:t>
            </a:r>
          </a:p>
          <a:p>
            <a:pPr marL="171450" indent="-171450">
              <a:buFont typeface="Arial" panose="020B0604020202020204" pitchFamily="34" charset="0"/>
              <a:buChar char="•"/>
            </a:pPr>
            <a:r>
              <a:rPr lang="en-US" sz="1200" b="1">
                <a:solidFill>
                  <a:schemeClr val="tx1"/>
                </a:solidFill>
                <a:latin typeface="Aptos Display" panose="020B0004020202020204" pitchFamily="34" charset="0"/>
              </a:rPr>
              <a:t> </a:t>
            </a:r>
            <a:r>
              <a:rPr lang="en-US" sz="1200">
                <a:solidFill>
                  <a:schemeClr val="tx1"/>
                </a:solidFill>
                <a:latin typeface="Aptos Display" panose="020B0004020202020204" pitchFamily="34" charset="0"/>
              </a:rPr>
              <a:t>Student Learning Survey</a:t>
            </a:r>
          </a:p>
          <a:p>
            <a:pPr marL="171450" indent="-171450">
              <a:buFont typeface="Arial" panose="020B0604020202020204" pitchFamily="34" charset="0"/>
              <a:buChar char="•"/>
            </a:pPr>
            <a:r>
              <a:rPr lang="en-US" sz="1200">
                <a:solidFill>
                  <a:schemeClr val="tx1"/>
                </a:solidFill>
                <a:latin typeface="Aptos Display" panose="020B0004020202020204" pitchFamily="34" charset="0"/>
              </a:rPr>
              <a:t>Student Voice Sessions</a:t>
            </a:r>
          </a:p>
          <a:p>
            <a:pPr marL="171450" indent="-171450">
              <a:buFont typeface="Arial" panose="020B0604020202020204" pitchFamily="34" charset="0"/>
              <a:buChar char="•"/>
            </a:pPr>
            <a:r>
              <a:rPr lang="en-US" sz="1200">
                <a:solidFill>
                  <a:schemeClr val="tx1"/>
                </a:solidFill>
                <a:latin typeface="Aptos Display" panose="020B0004020202020204" pitchFamily="34" charset="0"/>
              </a:rPr>
              <a:t>Check-Ins with Counsellors</a:t>
            </a:r>
          </a:p>
          <a:p>
            <a:pPr marL="171450" indent="-171450">
              <a:buFont typeface="Arial" panose="020B0604020202020204" pitchFamily="34" charset="0"/>
              <a:buChar char="•"/>
            </a:pPr>
            <a:r>
              <a:rPr lang="en-US" sz="1200">
                <a:solidFill>
                  <a:schemeClr val="tx1"/>
                </a:solidFill>
                <a:latin typeface="Aptos Display" panose="020B0004020202020204" pitchFamily="34" charset="0"/>
              </a:rPr>
              <a:t>Exploratory Block visits to Counselling area</a:t>
            </a:r>
          </a:p>
          <a:p>
            <a:pPr marL="171450" indent="-171450">
              <a:buFont typeface="Arial" panose="020B0604020202020204" pitchFamily="34" charset="0"/>
              <a:buChar char="•"/>
            </a:pPr>
            <a:r>
              <a:rPr lang="en-US" sz="1200">
                <a:solidFill>
                  <a:schemeClr val="tx1"/>
                </a:solidFill>
                <a:latin typeface="Aptos Display" panose="020B0004020202020204" pitchFamily="34" charset="0"/>
              </a:rPr>
              <a:t>ERASE</a:t>
            </a:r>
          </a:p>
          <a:p>
            <a:pPr marL="171450" indent="-171450">
              <a:buFont typeface="Arial" panose="020B0604020202020204" pitchFamily="34" charset="0"/>
              <a:buChar char="•"/>
            </a:pPr>
            <a:r>
              <a:rPr lang="en-US" sz="1200">
                <a:solidFill>
                  <a:schemeClr val="tx1"/>
                </a:solidFill>
                <a:latin typeface="Aptos Display" panose="020B0004020202020204" pitchFamily="34" charset="0"/>
              </a:rPr>
              <a:t>School-wide mental health snapshot/survey</a:t>
            </a:r>
          </a:p>
          <a:p>
            <a:pPr marL="171450" indent="-171450">
              <a:buFont typeface="Arial" panose="020B0604020202020204" pitchFamily="34" charset="0"/>
              <a:buChar char="•"/>
            </a:pPr>
            <a:r>
              <a:rPr lang="en-US" sz="1200">
                <a:solidFill>
                  <a:schemeClr val="tx1"/>
                </a:solidFill>
                <a:latin typeface="Aptos Display" panose="020B0004020202020204" pitchFamily="34" charset="0"/>
              </a:rPr>
              <a:t>Counsellor Classroom visits</a:t>
            </a:r>
          </a:p>
          <a:p>
            <a:pPr marL="171450" indent="-171450">
              <a:buFont typeface="Arial" panose="020B0604020202020204" pitchFamily="34" charset="0"/>
              <a:buChar char="•"/>
            </a:pPr>
            <a:r>
              <a:rPr lang="en-US" sz="1200">
                <a:solidFill>
                  <a:schemeClr val="tx1"/>
                </a:solidFill>
                <a:latin typeface="Aptos Display"/>
              </a:rPr>
              <a:t>Northern Health connecting with students/teachers</a:t>
            </a:r>
          </a:p>
          <a:p>
            <a:pPr marL="171450" indent="-171450">
              <a:buFont typeface="Arial" panose="020B0604020202020204" pitchFamily="34" charset="0"/>
              <a:buChar char="•"/>
            </a:pPr>
            <a:r>
              <a:rPr lang="en-US" sz="1200">
                <a:solidFill>
                  <a:schemeClr val="tx1"/>
                </a:solidFill>
                <a:latin typeface="Aptos Display"/>
              </a:rPr>
              <a:t>Private Outside agency connections</a:t>
            </a:r>
          </a:p>
          <a:p>
            <a:pPr marL="171450" indent="-171450">
              <a:buFont typeface="Arial" panose="020B0604020202020204" pitchFamily="34" charset="0"/>
              <a:buChar char="•"/>
            </a:pPr>
            <a:r>
              <a:rPr lang="en-US" sz="1200">
                <a:solidFill>
                  <a:schemeClr val="tx1"/>
                </a:solidFill>
                <a:latin typeface="Aptos Display" panose="020B0004020202020204" pitchFamily="34" charset="0"/>
              </a:rPr>
              <a:t>Substance Use Group </a:t>
            </a:r>
          </a:p>
          <a:p>
            <a:endParaRPr lang="en-US" sz="1200">
              <a:solidFill>
                <a:schemeClr val="tx1"/>
              </a:solidFill>
              <a:latin typeface="Aptos Display" panose="020B0004020202020204" pitchFamily="34" charset="0"/>
            </a:endParaRPr>
          </a:p>
          <a:p>
            <a:endParaRPr lang="en-US" sz="1100" b="1">
              <a:solidFill>
                <a:schemeClr val="tx1"/>
              </a:solidFill>
              <a:latin typeface="Aptos Display" panose="020B0004020202020204" pitchFamily="34" charset="0"/>
            </a:endParaRPr>
          </a:p>
          <a:p>
            <a:endParaRPr lang="en-US" sz="200" b="1">
              <a:solidFill>
                <a:schemeClr val="accent6"/>
              </a:solidFill>
              <a:latin typeface="Aptos Display" panose="020B0004020202020204" pitchFamily="34" charset="0"/>
            </a:endParaRPr>
          </a:p>
          <a:p>
            <a:endParaRPr lang="en-US" sz="1100">
              <a:solidFill>
                <a:schemeClr val="tx1"/>
              </a:solidFill>
            </a:endParaRPr>
          </a:p>
        </p:txBody>
      </p:sp>
      <p:pic>
        <p:nvPicPr>
          <p:cNvPr id="6" name="Picture 5">
            <a:extLst>
              <a:ext uri="{FF2B5EF4-FFF2-40B4-BE49-F238E27FC236}">
                <a16:creationId xmlns:a16="http://schemas.microsoft.com/office/drawing/2014/main" id="{6DF778C4-5223-6CF7-D3F4-3A3C22412CEA}"/>
              </a:ext>
            </a:extLst>
          </p:cNvPr>
          <p:cNvPicPr>
            <a:picLocks noChangeAspect="1"/>
          </p:cNvPicPr>
          <p:nvPr/>
        </p:nvPicPr>
        <p:blipFill>
          <a:blip r:embed="rId3"/>
          <a:stretch>
            <a:fillRect/>
          </a:stretch>
        </p:blipFill>
        <p:spPr>
          <a:xfrm>
            <a:off x="119638" y="56974"/>
            <a:ext cx="4051145" cy="540889"/>
          </a:xfrm>
          <a:prstGeom prst="rect">
            <a:avLst/>
          </a:prstGeom>
        </p:spPr>
      </p:pic>
      <p:sp>
        <p:nvSpPr>
          <p:cNvPr id="9" name="Rectangle 8">
            <a:extLst>
              <a:ext uri="{FF2B5EF4-FFF2-40B4-BE49-F238E27FC236}">
                <a16:creationId xmlns:a16="http://schemas.microsoft.com/office/drawing/2014/main" id="{15842715-8886-6B80-BD47-31A7D98C985C}"/>
              </a:ext>
            </a:extLst>
          </p:cNvPr>
          <p:cNvSpPr/>
          <p:nvPr/>
        </p:nvSpPr>
        <p:spPr>
          <a:xfrm>
            <a:off x="247644" y="1563405"/>
            <a:ext cx="9163429" cy="923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chemeClr val="tx1"/>
                </a:solidFill>
                <a:latin typeface="Aptos Display" panose="020B0004020202020204" pitchFamily="34" charset="0"/>
              </a:rPr>
              <a:t>Goal</a:t>
            </a:r>
          </a:p>
          <a:p>
            <a:r>
              <a:rPr lang="en-US" sz="1200">
                <a:solidFill>
                  <a:schemeClr val="tx1"/>
                </a:solidFill>
                <a:latin typeface="Aptos Display" panose="020B0004020202020204" pitchFamily="34" charset="0"/>
              </a:rPr>
              <a:t>We will nurture a school environment where students feel safe, supported, and empowered to ask for help. By normalizing mental health conversations and providing visible supports, we will reduce stigma and ensure every student knows how to access care and connection.</a:t>
            </a:r>
          </a:p>
        </p:txBody>
      </p:sp>
      <p:sp>
        <p:nvSpPr>
          <p:cNvPr id="12" name="Rectangle 11">
            <a:extLst>
              <a:ext uri="{FF2B5EF4-FFF2-40B4-BE49-F238E27FC236}">
                <a16:creationId xmlns:a16="http://schemas.microsoft.com/office/drawing/2014/main" id="{48F40431-C530-B6F6-BB7D-3395EB1DC9A4}"/>
              </a:ext>
            </a:extLst>
          </p:cNvPr>
          <p:cNvSpPr/>
          <p:nvPr/>
        </p:nvSpPr>
        <p:spPr>
          <a:xfrm>
            <a:off x="212107" y="4772341"/>
            <a:ext cx="3036702" cy="1789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600" b="1">
                <a:solidFill>
                  <a:schemeClr val="tx1"/>
                </a:solidFill>
                <a:latin typeface="Aptos Display" panose="020B0004020202020204" pitchFamily="34" charset="0"/>
              </a:rPr>
              <a:t>District Data &amp; Evidence</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Student Learning Survey Gr 10 &amp;12</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MDI (Middle Years)</a:t>
            </a:r>
          </a:p>
          <a:p>
            <a:pPr marL="171450" indent="-171450">
              <a:buFont typeface="Arial" panose="020B0604020202020204" pitchFamily="34" charset="0"/>
              <a:buChar char="•"/>
            </a:pPr>
            <a:r>
              <a:rPr lang="en-US" sz="1100">
                <a:solidFill>
                  <a:schemeClr val="tx1"/>
                </a:solidFill>
                <a:latin typeface="Aptos Display" panose="020B0004020202020204" pitchFamily="34" charset="0"/>
              </a:rPr>
              <a:t>YDI (Secondary Years)</a:t>
            </a:r>
          </a:p>
          <a:p>
            <a:pPr marL="171450" indent="-171450">
              <a:buFont typeface="Arial" panose="020B0604020202020204" pitchFamily="34" charset="0"/>
              <a:buChar char="•"/>
            </a:pPr>
            <a:r>
              <a:rPr lang="en-US" sz="1100">
                <a:solidFill>
                  <a:schemeClr val="tx1"/>
                </a:solidFill>
                <a:latin typeface="Aptos Display"/>
              </a:rPr>
              <a:t>BCAHS (BC Adolescent Health Survey)</a:t>
            </a:r>
          </a:p>
          <a:p>
            <a:pPr marL="171450" indent="-171450">
              <a:buFont typeface="Arial" panose="020B0604020202020204" pitchFamily="34" charset="0"/>
              <a:buChar char="•"/>
            </a:pPr>
            <a:r>
              <a:rPr lang="en-US" sz="1100">
                <a:solidFill>
                  <a:schemeClr val="tx1"/>
                </a:solidFill>
                <a:latin typeface="Aptos Display"/>
              </a:rPr>
              <a:t>Student Voice Survey</a:t>
            </a:r>
          </a:p>
          <a:p>
            <a:pPr marL="171450" indent="-171450">
              <a:buFont typeface="Arial" panose="020B0604020202020204" pitchFamily="34" charset="0"/>
              <a:buChar char="•"/>
            </a:pPr>
            <a:endParaRPr lang="en-US" sz="1100">
              <a:solidFill>
                <a:schemeClr val="tx1"/>
              </a:solidFill>
              <a:latin typeface="Aptos Display"/>
            </a:endParaRPr>
          </a:p>
        </p:txBody>
      </p:sp>
      <p:sp>
        <p:nvSpPr>
          <p:cNvPr id="2" name="Rectangle 1">
            <a:extLst>
              <a:ext uri="{FF2B5EF4-FFF2-40B4-BE49-F238E27FC236}">
                <a16:creationId xmlns:a16="http://schemas.microsoft.com/office/drawing/2014/main" id="{4B2C41C4-0888-3154-C167-EC3FB3BE5B7D}"/>
              </a:ext>
            </a:extLst>
          </p:cNvPr>
          <p:cNvSpPr/>
          <p:nvPr/>
        </p:nvSpPr>
        <p:spPr>
          <a:xfrm>
            <a:off x="242922" y="2487001"/>
            <a:ext cx="2754945" cy="2294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a:solidFill>
                  <a:schemeClr val="tx1"/>
                </a:solidFill>
                <a:latin typeface="Aptos Display" panose="020B0004020202020204" pitchFamily="34" charset="0"/>
              </a:rPr>
              <a:t>Objectives</a:t>
            </a:r>
          </a:p>
          <a:p>
            <a:pPr marL="228600" indent="-228600">
              <a:buAutoNum type="arabicPeriod"/>
            </a:pPr>
            <a:r>
              <a:rPr lang="en-US" sz="1100">
                <a:solidFill>
                  <a:schemeClr val="tx1"/>
                </a:solidFill>
                <a:latin typeface="Aptos Display" panose="020B0004020202020204" pitchFamily="34" charset="0"/>
              </a:rPr>
              <a:t>Normalize help-seeking </a:t>
            </a:r>
            <a:r>
              <a:rPr lang="en-US" sz="1100" err="1">
                <a:solidFill>
                  <a:schemeClr val="tx1"/>
                </a:solidFill>
                <a:latin typeface="Aptos Display" panose="020B0004020202020204" pitchFamily="34" charset="0"/>
              </a:rPr>
              <a:t>behaviours</a:t>
            </a:r>
            <a:r>
              <a:rPr lang="en-US" sz="1100">
                <a:solidFill>
                  <a:schemeClr val="tx1"/>
                </a:solidFill>
                <a:latin typeface="Aptos Display" panose="020B0004020202020204" pitchFamily="34" charset="0"/>
              </a:rPr>
              <a:t> in a healthy and productive manner  around counselling.</a:t>
            </a:r>
          </a:p>
          <a:p>
            <a:pPr marL="228600" indent="-228600">
              <a:buAutoNum type="arabicPeriod"/>
            </a:pPr>
            <a:r>
              <a:rPr lang="en-US" sz="1100">
                <a:solidFill>
                  <a:schemeClr val="tx1"/>
                </a:solidFill>
                <a:latin typeface="Aptos Display" panose="020B0004020202020204" pitchFamily="34" charset="0"/>
              </a:rPr>
              <a:t>Build a strong network of supports that connects students to caring adults and peers.</a:t>
            </a:r>
          </a:p>
          <a:p>
            <a:pPr marL="228600" indent="-228600">
              <a:buAutoNum type="arabicPeriod"/>
            </a:pPr>
            <a:r>
              <a:rPr lang="en-US" sz="1100">
                <a:solidFill>
                  <a:schemeClr val="tx1"/>
                </a:solidFill>
                <a:latin typeface="Aptos Display" panose="020B0004020202020204" pitchFamily="34" charset="0"/>
              </a:rPr>
              <a:t>Ensure classrooms promote well-being alongside academics.</a:t>
            </a:r>
          </a:p>
          <a:p>
            <a:r>
              <a:rPr lang="en-US" sz="1100"/>
              <a:t>clubs.</a:t>
            </a:r>
            <a:endParaRPr lang="en-US" sz="1100">
              <a:solidFill>
                <a:schemeClr val="tx1"/>
              </a:solidFill>
            </a:endParaRPr>
          </a:p>
        </p:txBody>
      </p:sp>
      <p:pic>
        <p:nvPicPr>
          <p:cNvPr id="17" name="Picture 16">
            <a:extLst>
              <a:ext uri="{FF2B5EF4-FFF2-40B4-BE49-F238E27FC236}">
                <a16:creationId xmlns:a16="http://schemas.microsoft.com/office/drawing/2014/main" id="{9A4F0E7E-DF21-1BF7-48CD-FB3C30DBFAED}"/>
              </a:ext>
            </a:extLst>
          </p:cNvPr>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extLst>
              <a:ext uri="{BEBA8EAE-BF5A-486C-A8C5-ECC9F3942E4B}">
                <a14:imgProps xmlns:a14="http://schemas.microsoft.com/office/drawing/2010/main">
                  <a14:imgLayer r:embed="rId5">
                    <a14:imgEffect>
                      <a14:saturation sat="66000"/>
                    </a14:imgEffect>
                  </a14:imgLayer>
                </a14:imgProps>
              </a:ext>
            </a:extLst>
          </a:blip>
          <a:srcRect l="13999" t="6232" r="16202" b="16491"/>
          <a:stretch/>
        </p:blipFill>
        <p:spPr>
          <a:xfrm>
            <a:off x="3923630" y="633263"/>
            <a:ext cx="361857" cy="400626"/>
          </a:xfrm>
          <a:prstGeom prst="rect">
            <a:avLst/>
          </a:prstGeom>
          <a:solidFill>
            <a:schemeClr val="accent6"/>
          </a:solidFill>
        </p:spPr>
      </p:pic>
      <p:sp>
        <p:nvSpPr>
          <p:cNvPr id="3" name="TextBox 2">
            <a:extLst>
              <a:ext uri="{FF2B5EF4-FFF2-40B4-BE49-F238E27FC236}">
                <a16:creationId xmlns:a16="http://schemas.microsoft.com/office/drawing/2014/main" id="{2B802574-7FEE-1939-AE76-D5DA11B7A533}"/>
              </a:ext>
            </a:extLst>
          </p:cNvPr>
          <p:cNvSpPr txBox="1"/>
          <p:nvPr/>
        </p:nvSpPr>
        <p:spPr>
          <a:xfrm>
            <a:off x="233231" y="1126017"/>
            <a:ext cx="8062155" cy="400110"/>
          </a:xfrm>
          <a:prstGeom prst="rect">
            <a:avLst/>
          </a:prstGeom>
          <a:noFill/>
        </p:spPr>
        <p:txBody>
          <a:bodyPr wrap="square" rtlCol="0">
            <a:spAutoFit/>
          </a:bodyPr>
          <a:lstStyle/>
          <a:p>
            <a:r>
              <a:rPr lang="en-US" sz="2000" b="1">
                <a:latin typeface="Aptos Display" panose="020B0004020202020204" pitchFamily="34" charset="0"/>
              </a:rPr>
              <a:t>School Name – Hazelton Secondary School </a:t>
            </a:r>
            <a:endParaRPr lang="en-US" sz="1200" b="1">
              <a:latin typeface="Aptos Display" panose="020B0004020202020204" pitchFamily="34" charset="0"/>
            </a:endParaRPr>
          </a:p>
        </p:txBody>
      </p:sp>
      <p:pic>
        <p:nvPicPr>
          <p:cNvPr id="7" name="Picture 6" descr="A red and black logo&#10;&#10;AI-generated content may be incorrect.">
            <a:extLst>
              <a:ext uri="{FF2B5EF4-FFF2-40B4-BE49-F238E27FC236}">
                <a16:creationId xmlns:a16="http://schemas.microsoft.com/office/drawing/2014/main" id="{A23B39D2-FCCC-5357-06EF-36E0D841600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365" b="89966" l="9880" r="89895">
                        <a14:foregroundMark x1="12201" y1="41497" x2="12201" y2="41497"/>
                        <a14:foregroundMark x1="40269" y1="7540" x2="40269" y2="7540"/>
                        <a14:foregroundMark x1="52545" y1="4365" x2="52545" y2="4365"/>
                        <a14:foregroundMark x1="44311" y1="89059" x2="44311" y2="89059"/>
                      </a14:backgroundRemoval>
                    </a14:imgEffect>
                  </a14:imgLayer>
                </a14:imgProps>
              </a:ext>
              <a:ext uri="{28A0092B-C50C-407E-A947-70E740481C1C}">
                <a14:useLocalDpi xmlns:a14="http://schemas.microsoft.com/office/drawing/2010/main" val="0"/>
              </a:ext>
            </a:extLst>
          </a:blip>
          <a:stretch>
            <a:fillRect/>
          </a:stretch>
        </p:blipFill>
        <p:spPr>
          <a:xfrm>
            <a:off x="9976708" y="1266247"/>
            <a:ext cx="1148303" cy="1516172"/>
          </a:xfrm>
          <a:prstGeom prst="rect">
            <a:avLst/>
          </a:prstGeom>
        </p:spPr>
      </p:pic>
    </p:spTree>
    <p:extLst>
      <p:ext uri="{BB962C8B-B14F-4D97-AF65-F5344CB8AC3E}">
        <p14:creationId xmlns:p14="http://schemas.microsoft.com/office/powerpoint/2010/main" val="1890924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FA9F3C48974047A9B6C8BBA59CEB7E" ma:contentTypeVersion="11" ma:contentTypeDescription="Create a new document." ma:contentTypeScope="" ma:versionID="071dba89f56b6dc93b6a1c9960ef269e">
  <xsd:schema xmlns:xsd="http://www.w3.org/2001/XMLSchema" xmlns:xs="http://www.w3.org/2001/XMLSchema" xmlns:p="http://schemas.microsoft.com/office/2006/metadata/properties" xmlns:ns2="928a1279-e4d8-4693-bbff-7209efd9f1a0" xmlns:ns3="5b6b0dba-89a0-4d6e-89a6-c305fc05013e" targetNamespace="http://schemas.microsoft.com/office/2006/metadata/properties" ma:root="true" ma:fieldsID="55f74288b1739de363f91fcb54f34a45" ns2:_="" ns3:_="">
    <xsd:import namespace="928a1279-e4d8-4693-bbff-7209efd9f1a0"/>
    <xsd:import namespace="5b6b0dba-89a0-4d6e-89a6-c305fc0501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8a1279-e4d8-4693-bbff-7209efd9f1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566be50-d797-45d1-b002-cdd72d45a40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6b0dba-89a0-4d6e-89a6-c305fc05013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82d2c03-3833-4560-b275-fdaca5b1c3c7}" ma:internalName="TaxCatchAll" ma:showField="CatchAllData" ma:web="5b6b0dba-89a0-4d6e-89a6-c305fc0501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6b0dba-89a0-4d6e-89a6-c305fc05013e" xsi:nil="true"/>
    <lcf76f155ced4ddcb4097134ff3c332f xmlns="928a1279-e4d8-4693-bbff-7209efd9f1a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3AC314C-8648-4340-B40A-E0C2CB7B56EB}"/>
</file>

<file path=customXml/itemProps2.xml><?xml version="1.0" encoding="utf-8"?>
<ds:datastoreItem xmlns:ds="http://schemas.openxmlformats.org/officeDocument/2006/customXml" ds:itemID="{43F7121E-B0EC-4CA0-ACE1-91D633D96B65}">
  <ds:schemaRefs>
    <ds:schemaRef ds:uri="http://schemas.microsoft.com/sharepoint/v3/contenttype/forms"/>
  </ds:schemaRefs>
</ds:datastoreItem>
</file>

<file path=customXml/itemProps3.xml><?xml version="1.0" encoding="utf-8"?>
<ds:datastoreItem xmlns:ds="http://schemas.openxmlformats.org/officeDocument/2006/customXml" ds:itemID="{6CEDC28B-90F6-42B7-B70D-260638CB5A28}">
  <ds:schemaRefs>
    <ds:schemaRef ds:uri="http://www.w3.org/XML/1998/namespace"/>
    <ds:schemaRef ds:uri="http://schemas.microsoft.com/office/2006/documentManagement/types"/>
    <ds:schemaRef ds:uri="http://purl.org/dc/dcmitype/"/>
    <ds:schemaRef ds:uri="0203e50b-bf9a-424e-996a-5e06d3d47511"/>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1671</Words>
  <Application>Microsoft Office PowerPoint</Application>
  <PresentationFormat>Widescreen</PresentationFormat>
  <Paragraphs>169</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Display</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Rubio</dc:creator>
  <cp:lastModifiedBy>Lindsay Harder</cp:lastModifiedBy>
  <cp:revision>2</cp:revision>
  <cp:lastPrinted>2025-09-22T23:15:26Z</cp:lastPrinted>
  <dcterms:created xsi:type="dcterms:W3CDTF">2021-06-07T17:31:30Z</dcterms:created>
  <dcterms:modified xsi:type="dcterms:W3CDTF">2025-11-05T22:25:27Z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0x01010054FA9F3C48974047A9B6C8BBA59CEB7E</vt:lpwstr>
  </property>
  <property fmtid="{D5CDD505-2E9C-101B-9397-08002B2CF9AE}" pid="3" name="Order">
    <vt:r8>241300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