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271" r:id="rId5"/>
    <p:sldId id="266" r:id="rId6"/>
    <p:sldId id="268" r:id="rId7"/>
    <p:sldId id="267" r:id="rId8"/>
    <p:sldId id="269" r:id="rId9"/>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han" initials="R" lastIdx="1" clrIdx="0">
    <p:extLst>
      <p:ext uri="{19B8F6BF-5375-455C-9EA6-DF929625EA0E}">
        <p15:presenceInfo xmlns:p15="http://schemas.microsoft.com/office/powerpoint/2012/main" userId="S::Rohan_Arul@sd33.bc.ca::368aa7cc-3a5f-450e-9dc4-c7deba13deb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33CC33"/>
    <a:srgbClr val="F5A706"/>
    <a:srgbClr val="6699FF"/>
    <a:srgbClr val="CC66FF"/>
    <a:srgbClr val="9966FF"/>
    <a:srgbClr val="E2B833"/>
    <a:srgbClr val="E77204"/>
    <a:srgbClr val="E43C2F"/>
    <a:srgbClr val="FDF9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67B9B1-F049-402F-A72A-58F281E312E4}" v="375" dt="2025-10-24T21:33:29.0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2" d="100"/>
          <a:sy n="82" d="100"/>
        </p:scale>
        <p:origin x="67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ka Barton" userId="359c77d2-ca6d-453a-a96b-f1457f3bae1f" providerId="ADAL" clId="{C24B9B00-9991-4B84-944D-BC132127E39A}"/>
    <pc:docChg chg="undo custSel modSld modNotesMaster">
      <pc:chgData name="Erika Barton" userId="359c77d2-ca6d-453a-a96b-f1457f3bae1f" providerId="ADAL" clId="{C24B9B00-9991-4B84-944D-BC132127E39A}" dt="2025-10-24T21:35:03.083" v="2264" actId="2711"/>
      <pc:docMkLst>
        <pc:docMk/>
      </pc:docMkLst>
      <pc:sldChg chg="modSp mod">
        <pc:chgData name="Erika Barton" userId="359c77d2-ca6d-453a-a96b-f1457f3bae1f" providerId="ADAL" clId="{C24B9B00-9991-4B84-944D-BC132127E39A}" dt="2025-10-22T18:17:41.010" v="23" actId="20577"/>
        <pc:sldMkLst>
          <pc:docMk/>
          <pc:sldMk cId="115835321" sldId="266"/>
        </pc:sldMkLst>
        <pc:spChg chg="mod">
          <ac:chgData name="Erika Barton" userId="359c77d2-ca6d-453a-a96b-f1457f3bae1f" providerId="ADAL" clId="{C24B9B00-9991-4B84-944D-BC132127E39A}" dt="2025-10-22T18:17:41.010" v="23" actId="20577"/>
          <ac:spMkLst>
            <pc:docMk/>
            <pc:sldMk cId="115835321" sldId="266"/>
            <ac:spMk id="23" creationId="{88520B47-1703-B00F-0092-DA781713D98B}"/>
          </ac:spMkLst>
        </pc:spChg>
      </pc:sldChg>
      <pc:sldChg chg="addSp delSp modSp mod">
        <pc:chgData name="Erika Barton" userId="359c77d2-ca6d-453a-a96b-f1457f3bae1f" providerId="ADAL" clId="{C24B9B00-9991-4B84-944D-BC132127E39A}" dt="2025-10-24T21:35:03.083" v="2264" actId="2711"/>
        <pc:sldMkLst>
          <pc:docMk/>
          <pc:sldMk cId="2815336708" sldId="267"/>
        </pc:sldMkLst>
        <pc:spChg chg="add">
          <ac:chgData name="Erika Barton" userId="359c77d2-ca6d-453a-a96b-f1457f3bae1f" providerId="ADAL" clId="{C24B9B00-9991-4B84-944D-BC132127E39A}" dt="2025-10-24T21:05:31.585" v="1698"/>
          <ac:spMkLst>
            <pc:docMk/>
            <pc:sldMk cId="2815336708" sldId="267"/>
            <ac:spMk id="3" creationId="{CA73165F-6AFE-0BC1-3441-6ADC94866525}"/>
          </ac:spMkLst>
        </pc:spChg>
        <pc:spChg chg="add">
          <ac:chgData name="Erika Barton" userId="359c77d2-ca6d-453a-a96b-f1457f3bae1f" providerId="ADAL" clId="{C24B9B00-9991-4B84-944D-BC132127E39A}" dt="2025-10-24T21:05:46.550" v="1700"/>
          <ac:spMkLst>
            <pc:docMk/>
            <pc:sldMk cId="2815336708" sldId="267"/>
            <ac:spMk id="4" creationId="{0B080EC0-B27B-B277-C815-7BE88C0E530F}"/>
          </ac:spMkLst>
        </pc:spChg>
        <pc:spChg chg="mod">
          <ac:chgData name="Erika Barton" userId="359c77d2-ca6d-453a-a96b-f1457f3bae1f" providerId="ADAL" clId="{C24B9B00-9991-4B84-944D-BC132127E39A}" dt="2025-10-24T21:18:07.070" v="1973" actId="14100"/>
          <ac:spMkLst>
            <pc:docMk/>
            <pc:sldMk cId="2815336708" sldId="267"/>
            <ac:spMk id="10" creationId="{BE01B0E5-4EB8-C7C5-E964-6DB537493430}"/>
          </ac:spMkLst>
        </pc:spChg>
        <pc:spChg chg="add del mod">
          <ac:chgData name="Erika Barton" userId="359c77d2-ca6d-453a-a96b-f1457f3bae1f" providerId="ADAL" clId="{C24B9B00-9991-4B84-944D-BC132127E39A}" dt="2025-10-24T21:21:17.748" v="2019"/>
          <ac:spMkLst>
            <pc:docMk/>
            <pc:sldMk cId="2815336708" sldId="267"/>
            <ac:spMk id="11" creationId="{B5B746C4-1CD1-919D-CA5C-1773596A1EE4}"/>
          </ac:spMkLst>
        </pc:spChg>
        <pc:spChg chg="mod">
          <ac:chgData name="Erika Barton" userId="359c77d2-ca6d-453a-a96b-f1457f3bae1f" providerId="ADAL" clId="{C24B9B00-9991-4B84-944D-BC132127E39A}" dt="2025-10-24T21:16:48.216" v="1968" actId="14100"/>
          <ac:spMkLst>
            <pc:docMk/>
            <pc:sldMk cId="2815336708" sldId="267"/>
            <ac:spMk id="12" creationId="{09C14724-1D20-74B9-87B7-01FFCFC2F2FC}"/>
          </ac:spMkLst>
        </pc:spChg>
        <pc:spChg chg="add del mod">
          <ac:chgData name="Erika Barton" userId="359c77d2-ca6d-453a-a96b-f1457f3bae1f" providerId="ADAL" clId="{C24B9B00-9991-4B84-944D-BC132127E39A}" dt="2025-10-24T21:21:17.738" v="2017" actId="478"/>
          <ac:spMkLst>
            <pc:docMk/>
            <pc:sldMk cId="2815336708" sldId="267"/>
            <ac:spMk id="13" creationId="{74DF78DA-9BAC-30A5-3763-C10BAA9AFE7A}"/>
          </ac:spMkLst>
        </pc:spChg>
        <pc:spChg chg="mod">
          <ac:chgData name="Erika Barton" userId="359c77d2-ca6d-453a-a96b-f1457f3bae1f" providerId="ADAL" clId="{C24B9B00-9991-4B84-944D-BC132127E39A}" dt="2025-10-24T21:35:03.083" v="2264" actId="2711"/>
          <ac:spMkLst>
            <pc:docMk/>
            <pc:sldMk cId="2815336708" sldId="267"/>
            <ac:spMk id="23" creationId="{45AEB94F-9F83-31A1-F9E8-F5B3CBFAC890}"/>
          </ac:spMkLst>
        </pc:spChg>
      </pc:sldChg>
      <pc:sldChg chg="modSp mod">
        <pc:chgData name="Erika Barton" userId="359c77d2-ca6d-453a-a96b-f1457f3bae1f" providerId="ADAL" clId="{C24B9B00-9991-4B84-944D-BC132127E39A}" dt="2025-10-22T18:18:53.037" v="63" actId="20577"/>
        <pc:sldMkLst>
          <pc:docMk/>
          <pc:sldMk cId="3386972515" sldId="268"/>
        </pc:sldMkLst>
        <pc:spChg chg="mod">
          <ac:chgData name="Erika Barton" userId="359c77d2-ca6d-453a-a96b-f1457f3bae1f" providerId="ADAL" clId="{C24B9B00-9991-4B84-944D-BC132127E39A}" dt="2025-10-22T18:18:53.037" v="63" actId="20577"/>
          <ac:spMkLst>
            <pc:docMk/>
            <pc:sldMk cId="3386972515" sldId="268"/>
            <ac:spMk id="23" creationId="{0F3D8D86-2A91-41F4-1710-E85750C6F064}"/>
          </ac:spMkLst>
        </pc:spChg>
      </pc:sldChg>
      <pc:sldChg chg="addSp delSp modSp mod">
        <pc:chgData name="Erika Barton" userId="359c77d2-ca6d-453a-a96b-f1457f3bae1f" providerId="ADAL" clId="{C24B9B00-9991-4B84-944D-BC132127E39A}" dt="2025-10-24T21:28:46.911" v="2163" actId="255"/>
        <pc:sldMkLst>
          <pc:docMk/>
          <pc:sldMk cId="1890924231" sldId="269"/>
        </pc:sldMkLst>
        <pc:spChg chg="mod">
          <ac:chgData name="Erika Barton" userId="359c77d2-ca6d-453a-a96b-f1457f3bae1f" providerId="ADAL" clId="{C24B9B00-9991-4B84-944D-BC132127E39A}" dt="2025-10-24T21:25:13.932" v="2130" actId="20577"/>
          <ac:spMkLst>
            <pc:docMk/>
            <pc:sldMk cId="1890924231" sldId="269"/>
            <ac:spMk id="2" creationId="{4B2C41C4-0888-3154-C167-EC3FB3BE5B7D}"/>
          </ac:spMkLst>
        </pc:spChg>
        <pc:spChg chg="add">
          <ac:chgData name="Erika Barton" userId="359c77d2-ca6d-453a-a96b-f1457f3bae1f" providerId="ADAL" clId="{C24B9B00-9991-4B84-944D-BC132127E39A}" dt="2025-10-24T21:12:16.569" v="1946"/>
          <ac:spMkLst>
            <pc:docMk/>
            <pc:sldMk cId="1890924231" sldId="269"/>
            <ac:spMk id="4" creationId="{4C7355B6-0E63-439C-D025-A661818C5236}"/>
          </ac:spMkLst>
        </pc:spChg>
        <pc:spChg chg="add del mod">
          <ac:chgData name="Erika Barton" userId="359c77d2-ca6d-453a-a96b-f1457f3bae1f" providerId="ADAL" clId="{C24B9B00-9991-4B84-944D-BC132127E39A}" dt="2025-10-24T21:24:39.394" v="2119" actId="478"/>
          <ac:spMkLst>
            <pc:docMk/>
            <pc:sldMk cId="1890924231" sldId="269"/>
            <ac:spMk id="7" creationId="{B8920AF4-46BD-1DFE-3F6A-04D164158C80}"/>
          </ac:spMkLst>
        </pc:spChg>
        <pc:spChg chg="mod">
          <ac:chgData name="Erika Barton" userId="359c77d2-ca6d-453a-a96b-f1457f3bae1f" providerId="ADAL" clId="{C24B9B00-9991-4B84-944D-BC132127E39A}" dt="2025-10-24T20:24:16.302" v="1514" actId="14100"/>
          <ac:spMkLst>
            <pc:docMk/>
            <pc:sldMk cId="1890924231" sldId="269"/>
            <ac:spMk id="9" creationId="{15842715-8886-6B80-BD47-31A7D98C985C}"/>
          </ac:spMkLst>
        </pc:spChg>
        <pc:spChg chg="add del mod">
          <ac:chgData name="Erika Barton" userId="359c77d2-ca6d-453a-a96b-f1457f3bae1f" providerId="ADAL" clId="{C24B9B00-9991-4B84-944D-BC132127E39A}" dt="2025-10-24T21:24:31.293" v="2025"/>
          <ac:spMkLst>
            <pc:docMk/>
            <pc:sldMk cId="1890924231" sldId="269"/>
            <ac:spMk id="11" creationId="{2E699A27-A78A-DF20-4607-A3DB1241AAA5}"/>
          </ac:spMkLst>
        </pc:spChg>
        <pc:spChg chg="mod">
          <ac:chgData name="Erika Barton" userId="359c77d2-ca6d-453a-a96b-f1457f3bae1f" providerId="ADAL" clId="{C24B9B00-9991-4B84-944D-BC132127E39A}" dt="2025-10-24T21:12:42.993" v="1950" actId="14100"/>
          <ac:spMkLst>
            <pc:docMk/>
            <pc:sldMk cId="1890924231" sldId="269"/>
            <ac:spMk id="12" creationId="{48F40431-C530-B6F6-BB7D-3395EB1DC9A4}"/>
          </ac:spMkLst>
        </pc:spChg>
        <pc:spChg chg="mod">
          <ac:chgData name="Erika Barton" userId="359c77d2-ca6d-453a-a96b-f1457f3bae1f" providerId="ADAL" clId="{C24B9B00-9991-4B84-944D-BC132127E39A}" dt="2025-10-24T21:28:46.911" v="2163" actId="255"/>
          <ac:spMkLst>
            <pc:docMk/>
            <pc:sldMk cId="1890924231" sldId="269"/>
            <ac:spMk id="23" creationId="{043E84DF-0013-7626-FD55-3946A5EABC1D}"/>
          </ac:spMkLst>
        </pc:spChg>
        <pc:spChg chg="mod">
          <ac:chgData name="Erika Barton" userId="359c77d2-ca6d-453a-a96b-f1457f3bae1f" providerId="ADAL" clId="{C24B9B00-9991-4B84-944D-BC132127E39A}" dt="2025-10-24T21:18:58.775" v="1979" actId="14100"/>
          <ac:spMkLst>
            <pc:docMk/>
            <pc:sldMk cId="1890924231" sldId="269"/>
            <ac:spMk id="24" creationId="{0034374F-8577-0612-8D65-861522F2162D}"/>
          </ac:spMkLst>
        </pc:spChg>
        <pc:picChg chg="mod">
          <ac:chgData name="Erika Barton" userId="359c77d2-ca6d-453a-a96b-f1457f3bae1f" providerId="ADAL" clId="{C24B9B00-9991-4B84-944D-BC132127E39A}" dt="2025-10-24T21:18:55.986" v="1978" actId="1076"/>
          <ac:picMkLst>
            <pc:docMk/>
            <pc:sldMk cId="1890924231" sldId="269"/>
            <ac:picMk id="10" creationId="{C519AF40-66E4-CD40-5E21-2778A0412367}"/>
          </ac:picMkLst>
        </pc:picChg>
      </pc:sldChg>
      <pc:sldChg chg="delSp modSp mod">
        <pc:chgData name="Erika Barton" userId="359c77d2-ca6d-453a-a96b-f1457f3bae1f" providerId="ADAL" clId="{C24B9B00-9991-4B84-944D-BC132127E39A}" dt="2025-10-24T20:01:01.925" v="777" actId="20577"/>
        <pc:sldMkLst>
          <pc:docMk/>
          <pc:sldMk cId="2643556290" sldId="271"/>
        </pc:sldMkLst>
        <pc:spChg chg="del mod">
          <ac:chgData name="Erika Barton" userId="359c77d2-ca6d-453a-a96b-f1457f3bae1f" providerId="ADAL" clId="{C24B9B00-9991-4B84-944D-BC132127E39A}" dt="2025-10-23T17:55:11.706" v="363"/>
          <ac:spMkLst>
            <pc:docMk/>
            <pc:sldMk cId="2643556290" sldId="271"/>
            <ac:spMk id="2" creationId="{878FF18B-BBCB-CC7F-57D9-1FEDDB42A777}"/>
          </ac:spMkLst>
        </pc:spChg>
        <pc:spChg chg="mod">
          <ac:chgData name="Erika Barton" userId="359c77d2-ca6d-453a-a96b-f1457f3bae1f" providerId="ADAL" clId="{C24B9B00-9991-4B84-944D-BC132127E39A}" dt="2025-10-23T17:54:53.071" v="360" actId="20577"/>
          <ac:spMkLst>
            <pc:docMk/>
            <pc:sldMk cId="2643556290" sldId="271"/>
            <ac:spMk id="6" creationId="{11B59C9F-A276-ED52-4C26-69052195A46C}"/>
          </ac:spMkLst>
        </pc:spChg>
        <pc:spChg chg="mod">
          <ac:chgData name="Erika Barton" userId="359c77d2-ca6d-453a-a96b-f1457f3bae1f" providerId="ADAL" clId="{C24B9B00-9991-4B84-944D-BC132127E39A}" dt="2025-10-24T20:01:01.925" v="777" actId="20577"/>
          <ac:spMkLst>
            <pc:docMk/>
            <pc:sldMk cId="2643556290" sldId="271"/>
            <ac:spMk id="11" creationId="{0134711A-6F9F-DA58-ABEB-964C32047AD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830" tIns="46415" rIns="92830" bIns="46415" rtlCol="0"/>
          <a:lstStyle>
            <a:lvl1pPr algn="r">
              <a:defRPr sz="1200"/>
            </a:lvl1pPr>
          </a:lstStyle>
          <a:p>
            <a:fld id="{DE0D06E7-FB82-4AAD-9BB5-7E24C2373678}" type="datetimeFigureOut">
              <a:rPr lang="en-US" smtClean="0"/>
              <a:t>10/24/2025</a:t>
            </a:fld>
            <a:endParaRPr lang="en-US"/>
          </a:p>
        </p:txBody>
      </p:sp>
      <p:sp>
        <p:nvSpPr>
          <p:cNvPr id="4" name="Slide Image Placeholder 3"/>
          <p:cNvSpPr>
            <a:spLocks noGrp="1" noRot="1" noChangeAspect="1"/>
          </p:cNvSpPr>
          <p:nvPr>
            <p:ph type="sldImg" idx="2"/>
          </p:nvPr>
        </p:nvSpPr>
        <p:spPr>
          <a:xfrm>
            <a:off x="704850" y="1154113"/>
            <a:ext cx="5540375" cy="311785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695008" y="4444862"/>
            <a:ext cx="5560060" cy="3636705"/>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70"/>
            <a:ext cx="3011699" cy="463407"/>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70"/>
            <a:ext cx="3011699" cy="463407"/>
          </a:xfrm>
          <a:prstGeom prst="rect">
            <a:avLst/>
          </a:prstGeom>
        </p:spPr>
        <p:txBody>
          <a:bodyPr vert="horz" lIns="92830" tIns="46415" rIns="92830" bIns="46415" rtlCol="0" anchor="b"/>
          <a:lstStyle>
            <a:lvl1pPr algn="r">
              <a:defRPr sz="1200"/>
            </a:lvl1pPr>
          </a:lstStyle>
          <a:p>
            <a:fld id="{6E74FDF7-8B7E-47EE-A293-336F7D62BA8E}" type="slidenum">
              <a:rPr lang="en-US" smtClean="0"/>
              <a:t>‹#›</a:t>
            </a:fld>
            <a:endParaRPr lang="en-US"/>
          </a:p>
        </p:txBody>
      </p:sp>
    </p:spTree>
    <p:extLst>
      <p:ext uri="{BB962C8B-B14F-4D97-AF65-F5344CB8AC3E}">
        <p14:creationId xmlns:p14="http://schemas.microsoft.com/office/powerpoint/2010/main" val="4077630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8DA6D-CC55-4EB2-ABB3-6D984A81A71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69B6A37-F235-45A3-8670-97066F300A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114BEC7-30F1-4A69-A26C-F4C6637C5972}"/>
              </a:ext>
            </a:extLst>
          </p:cNvPr>
          <p:cNvSpPr>
            <a:spLocks noGrp="1"/>
          </p:cNvSpPr>
          <p:nvPr>
            <p:ph type="dt" sz="half" idx="10"/>
          </p:nvPr>
        </p:nvSpPr>
        <p:spPr/>
        <p:txBody>
          <a:bodyPr/>
          <a:lstStyle/>
          <a:p>
            <a:fld id="{54DED5A8-5C4E-4DA0-8518-96E3CE629E3C}" type="datetimeFigureOut">
              <a:rPr lang="en-US" smtClean="0"/>
              <a:t>10/24/2025</a:t>
            </a:fld>
            <a:endParaRPr lang="en-US"/>
          </a:p>
        </p:txBody>
      </p:sp>
      <p:sp>
        <p:nvSpPr>
          <p:cNvPr id="5" name="Footer Placeholder 4">
            <a:extLst>
              <a:ext uri="{FF2B5EF4-FFF2-40B4-BE49-F238E27FC236}">
                <a16:creationId xmlns:a16="http://schemas.microsoft.com/office/drawing/2014/main" id="{5DC4A0F7-347A-4EB5-AB30-A9E12F3FE0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38F288-8277-4CAF-B8A7-CFFEDDE155E6}"/>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1844466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20E58-98E7-429E-AE6C-3691C24091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1BAF784-29F3-4274-8734-0AEE762D94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6EA7FA-7F7D-429A-B7D9-C8AF0FBBA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5F61A8-4076-4251-AF96-1FAA88588486}"/>
              </a:ext>
            </a:extLst>
          </p:cNvPr>
          <p:cNvSpPr>
            <a:spLocks noGrp="1"/>
          </p:cNvSpPr>
          <p:nvPr>
            <p:ph type="dt" sz="half" idx="10"/>
          </p:nvPr>
        </p:nvSpPr>
        <p:spPr/>
        <p:txBody>
          <a:bodyPr/>
          <a:lstStyle/>
          <a:p>
            <a:fld id="{54DED5A8-5C4E-4DA0-8518-96E3CE629E3C}" type="datetimeFigureOut">
              <a:rPr lang="en-US" smtClean="0"/>
              <a:t>10/24/2025</a:t>
            </a:fld>
            <a:endParaRPr lang="en-US"/>
          </a:p>
        </p:txBody>
      </p:sp>
      <p:sp>
        <p:nvSpPr>
          <p:cNvPr id="6" name="Footer Placeholder 5">
            <a:extLst>
              <a:ext uri="{FF2B5EF4-FFF2-40B4-BE49-F238E27FC236}">
                <a16:creationId xmlns:a16="http://schemas.microsoft.com/office/drawing/2014/main" id="{3AD07AF7-A512-49F4-B84D-FD856A2AF8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BDB1BA-48E9-4477-B60E-07D98AC72AF7}"/>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3235271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25FCF-8104-45C9-B7F3-016057DC3BE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7E8430-E9F9-4AB9-A283-83348D7D88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1894AC-E946-4621-80EA-B745788D0DF5}"/>
              </a:ext>
            </a:extLst>
          </p:cNvPr>
          <p:cNvSpPr>
            <a:spLocks noGrp="1"/>
          </p:cNvSpPr>
          <p:nvPr>
            <p:ph type="dt" sz="half" idx="10"/>
          </p:nvPr>
        </p:nvSpPr>
        <p:spPr/>
        <p:txBody>
          <a:bodyPr/>
          <a:lstStyle/>
          <a:p>
            <a:fld id="{54DED5A8-5C4E-4DA0-8518-96E3CE629E3C}" type="datetimeFigureOut">
              <a:rPr lang="en-US" smtClean="0"/>
              <a:t>10/24/2025</a:t>
            </a:fld>
            <a:endParaRPr lang="en-US"/>
          </a:p>
        </p:txBody>
      </p:sp>
      <p:sp>
        <p:nvSpPr>
          <p:cNvPr id="5" name="Footer Placeholder 4">
            <a:extLst>
              <a:ext uri="{FF2B5EF4-FFF2-40B4-BE49-F238E27FC236}">
                <a16:creationId xmlns:a16="http://schemas.microsoft.com/office/drawing/2014/main" id="{D7495E0E-314C-4559-9076-48FAB7A6D2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B11C97-A55C-4543-B50A-5AE71822AAEF}"/>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2776479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1A23B5-BABA-4BFC-B3CF-3D0FC4C269A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BD01EB-B29D-4723-AB65-45E96422BA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34DBE3-E192-4AD3-9020-633F27F58DA6}"/>
              </a:ext>
            </a:extLst>
          </p:cNvPr>
          <p:cNvSpPr>
            <a:spLocks noGrp="1"/>
          </p:cNvSpPr>
          <p:nvPr>
            <p:ph type="dt" sz="half" idx="10"/>
          </p:nvPr>
        </p:nvSpPr>
        <p:spPr/>
        <p:txBody>
          <a:bodyPr/>
          <a:lstStyle/>
          <a:p>
            <a:fld id="{54DED5A8-5C4E-4DA0-8518-96E3CE629E3C}" type="datetimeFigureOut">
              <a:rPr lang="en-US" smtClean="0"/>
              <a:t>10/24/2025</a:t>
            </a:fld>
            <a:endParaRPr lang="en-US"/>
          </a:p>
        </p:txBody>
      </p:sp>
      <p:sp>
        <p:nvSpPr>
          <p:cNvPr id="5" name="Footer Placeholder 4">
            <a:extLst>
              <a:ext uri="{FF2B5EF4-FFF2-40B4-BE49-F238E27FC236}">
                <a16:creationId xmlns:a16="http://schemas.microsoft.com/office/drawing/2014/main" id="{E66CD5EF-87CF-48D8-A550-3795ADFC06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51B122-CA60-4F4A-A946-B2BAE15BE1FB}"/>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90759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FD159-C15E-4951-8141-FAAB1E95FF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7FF81E-CAC1-4F9B-8108-504CABF577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B51D60-5E8F-4F3D-B0CF-4A3E275717F0}"/>
              </a:ext>
            </a:extLst>
          </p:cNvPr>
          <p:cNvSpPr>
            <a:spLocks noGrp="1"/>
          </p:cNvSpPr>
          <p:nvPr>
            <p:ph type="dt" sz="half" idx="10"/>
          </p:nvPr>
        </p:nvSpPr>
        <p:spPr/>
        <p:txBody>
          <a:bodyPr/>
          <a:lstStyle/>
          <a:p>
            <a:fld id="{54DED5A8-5C4E-4DA0-8518-96E3CE629E3C}" type="datetimeFigureOut">
              <a:rPr lang="en-US" smtClean="0"/>
              <a:t>10/24/2025</a:t>
            </a:fld>
            <a:endParaRPr lang="en-US"/>
          </a:p>
        </p:txBody>
      </p:sp>
      <p:sp>
        <p:nvSpPr>
          <p:cNvPr id="5" name="Footer Placeholder 4">
            <a:extLst>
              <a:ext uri="{FF2B5EF4-FFF2-40B4-BE49-F238E27FC236}">
                <a16:creationId xmlns:a16="http://schemas.microsoft.com/office/drawing/2014/main" id="{CF801675-D2A7-4C14-A4AE-AC611C304A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C1DCC6-1C9E-45B4-98B6-C36CE666E12F}"/>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3866698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F4ECE-5BA7-4404-AEF6-F1C8F5231B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A99C6C-607E-4966-B3F7-732AED5025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AAEC5D-1808-47A6-9D9D-BEB96C9C18F2}"/>
              </a:ext>
            </a:extLst>
          </p:cNvPr>
          <p:cNvSpPr>
            <a:spLocks noGrp="1"/>
          </p:cNvSpPr>
          <p:nvPr>
            <p:ph type="dt" sz="half" idx="10"/>
          </p:nvPr>
        </p:nvSpPr>
        <p:spPr/>
        <p:txBody>
          <a:bodyPr/>
          <a:lstStyle/>
          <a:p>
            <a:fld id="{54DED5A8-5C4E-4DA0-8518-96E3CE629E3C}" type="datetimeFigureOut">
              <a:rPr lang="en-US" smtClean="0"/>
              <a:t>10/24/2025</a:t>
            </a:fld>
            <a:endParaRPr lang="en-US"/>
          </a:p>
        </p:txBody>
      </p:sp>
      <p:sp>
        <p:nvSpPr>
          <p:cNvPr id="5" name="Footer Placeholder 4">
            <a:extLst>
              <a:ext uri="{FF2B5EF4-FFF2-40B4-BE49-F238E27FC236}">
                <a16:creationId xmlns:a16="http://schemas.microsoft.com/office/drawing/2014/main" id="{EC92E6C0-A340-4C01-9CF5-A1F6943CDA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9502E9-5530-4D79-94A9-29C1FC3274D2}"/>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684303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C51BC-390F-4D31-9EFE-7EEB6115C5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07C5C8-C638-427D-97E5-1529790936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8AEC31-2555-403C-B0EC-F8E2B43886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9540F7B-29BF-47D1-BC6F-AD4A92AFD671}"/>
              </a:ext>
            </a:extLst>
          </p:cNvPr>
          <p:cNvSpPr>
            <a:spLocks noGrp="1"/>
          </p:cNvSpPr>
          <p:nvPr>
            <p:ph type="dt" sz="half" idx="10"/>
          </p:nvPr>
        </p:nvSpPr>
        <p:spPr/>
        <p:txBody>
          <a:bodyPr/>
          <a:lstStyle/>
          <a:p>
            <a:fld id="{54DED5A8-5C4E-4DA0-8518-96E3CE629E3C}" type="datetimeFigureOut">
              <a:rPr lang="en-US" smtClean="0"/>
              <a:t>10/24/2025</a:t>
            </a:fld>
            <a:endParaRPr lang="en-US"/>
          </a:p>
        </p:txBody>
      </p:sp>
      <p:sp>
        <p:nvSpPr>
          <p:cNvPr id="6" name="Footer Placeholder 5">
            <a:extLst>
              <a:ext uri="{FF2B5EF4-FFF2-40B4-BE49-F238E27FC236}">
                <a16:creationId xmlns:a16="http://schemas.microsoft.com/office/drawing/2014/main" id="{F90D90B4-B2B7-4A03-A4BE-AE1DDDD64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8269BB-282C-4CFB-B503-1AAFF2E9B668}"/>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458538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EC1CB-4795-4CE9-89E6-CEC13C2C156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CBC9DB8-74A2-449C-8FEA-79BD3CC51B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E5112E-A0F8-4910-9307-645F5E1AAB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F2B5728-316C-4E5D-A493-3DE8E7A439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6D1F0D-15A3-480A-835F-928E2ABEAF1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071B3F7-E9AD-45B0-BC51-1D749D8AEBAA}"/>
              </a:ext>
            </a:extLst>
          </p:cNvPr>
          <p:cNvSpPr>
            <a:spLocks noGrp="1"/>
          </p:cNvSpPr>
          <p:nvPr>
            <p:ph type="dt" sz="half" idx="10"/>
          </p:nvPr>
        </p:nvSpPr>
        <p:spPr/>
        <p:txBody>
          <a:bodyPr/>
          <a:lstStyle/>
          <a:p>
            <a:fld id="{54DED5A8-5C4E-4DA0-8518-96E3CE629E3C}" type="datetimeFigureOut">
              <a:rPr lang="en-US" smtClean="0"/>
              <a:t>10/24/2025</a:t>
            </a:fld>
            <a:endParaRPr lang="en-US"/>
          </a:p>
        </p:txBody>
      </p:sp>
      <p:sp>
        <p:nvSpPr>
          <p:cNvPr id="8" name="Footer Placeholder 7">
            <a:extLst>
              <a:ext uri="{FF2B5EF4-FFF2-40B4-BE49-F238E27FC236}">
                <a16:creationId xmlns:a16="http://schemas.microsoft.com/office/drawing/2014/main" id="{60DCFAA0-5198-4658-8AE3-25FF2707016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BC7047-A97B-48D9-AEAC-6BFC29B46E28}"/>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4166968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E0880-46E3-4B9B-BFF6-528B8A017AE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3D4050-79D8-4115-B44A-DD780215B266}"/>
              </a:ext>
            </a:extLst>
          </p:cNvPr>
          <p:cNvSpPr>
            <a:spLocks noGrp="1"/>
          </p:cNvSpPr>
          <p:nvPr>
            <p:ph type="dt" sz="half" idx="10"/>
          </p:nvPr>
        </p:nvSpPr>
        <p:spPr/>
        <p:txBody>
          <a:bodyPr/>
          <a:lstStyle/>
          <a:p>
            <a:fld id="{54DED5A8-5C4E-4DA0-8518-96E3CE629E3C}" type="datetimeFigureOut">
              <a:rPr lang="en-US" smtClean="0"/>
              <a:t>10/24/2025</a:t>
            </a:fld>
            <a:endParaRPr lang="en-US"/>
          </a:p>
        </p:txBody>
      </p:sp>
      <p:sp>
        <p:nvSpPr>
          <p:cNvPr id="4" name="Footer Placeholder 3">
            <a:extLst>
              <a:ext uri="{FF2B5EF4-FFF2-40B4-BE49-F238E27FC236}">
                <a16:creationId xmlns:a16="http://schemas.microsoft.com/office/drawing/2014/main" id="{D8B7A38F-9F94-4760-9332-0F3C81BD090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95A5E8D-0C2E-49A7-8B44-B1F21C08BBD9}"/>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1929321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5642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F55CF-00C9-9346-F85F-F47A5782987D}"/>
              </a:ext>
            </a:extLst>
          </p:cNvPr>
          <p:cNvSpPr>
            <a:spLocks noGrp="1"/>
          </p:cNvSpPr>
          <p:nvPr>
            <p:ph type="title"/>
          </p:nvPr>
        </p:nvSpPr>
        <p:spPr>
          <a:xfrm>
            <a:off x="2238374" y="495300"/>
            <a:ext cx="7829551" cy="5305426"/>
          </a:xfrm>
          <a:blipFill>
            <a:blip r:embed="rId2">
              <a:alphaModFix amt="32000"/>
            </a:blip>
            <a:stretch>
              <a:fillRect/>
            </a:stretch>
          </a:blipFill>
        </p:spPr>
        <p:txBody>
          <a:bodyPr/>
          <a:lstStyle/>
          <a:p>
            <a:endParaRPr lang="en-US" dirty="0"/>
          </a:p>
        </p:txBody>
      </p:sp>
      <p:sp>
        <p:nvSpPr>
          <p:cNvPr id="3" name="Date Placeholder 2">
            <a:extLst>
              <a:ext uri="{FF2B5EF4-FFF2-40B4-BE49-F238E27FC236}">
                <a16:creationId xmlns:a16="http://schemas.microsoft.com/office/drawing/2014/main" id="{F3E84EA5-7962-CDD1-64AD-B3905650CC14}"/>
              </a:ext>
            </a:extLst>
          </p:cNvPr>
          <p:cNvSpPr>
            <a:spLocks noGrp="1"/>
          </p:cNvSpPr>
          <p:nvPr>
            <p:ph type="dt" sz="half" idx="10"/>
          </p:nvPr>
        </p:nvSpPr>
        <p:spPr/>
        <p:txBody>
          <a:bodyPr/>
          <a:lstStyle/>
          <a:p>
            <a:fld id="{54DED5A8-5C4E-4DA0-8518-96E3CE629E3C}" type="datetimeFigureOut">
              <a:rPr lang="en-US" smtClean="0"/>
              <a:t>10/24/2025</a:t>
            </a:fld>
            <a:endParaRPr lang="en-US"/>
          </a:p>
        </p:txBody>
      </p:sp>
      <p:sp>
        <p:nvSpPr>
          <p:cNvPr id="4" name="Footer Placeholder 3">
            <a:extLst>
              <a:ext uri="{FF2B5EF4-FFF2-40B4-BE49-F238E27FC236}">
                <a16:creationId xmlns:a16="http://schemas.microsoft.com/office/drawing/2014/main" id="{81727FA6-98B2-C721-9CC4-4A95F52DF9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2B8132-4B94-F446-D912-F1E8A32C7819}"/>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1151401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BE191-D561-45E5-AB13-2B5ED1434F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FCC26C6-DFB6-48EE-9C25-1B2929E26F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4D8C740-C109-4F86-9B48-A0D57941E1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7EA6F5-7495-4F56-8C04-926B4C270FFA}"/>
              </a:ext>
            </a:extLst>
          </p:cNvPr>
          <p:cNvSpPr>
            <a:spLocks noGrp="1"/>
          </p:cNvSpPr>
          <p:nvPr>
            <p:ph type="dt" sz="half" idx="10"/>
          </p:nvPr>
        </p:nvSpPr>
        <p:spPr/>
        <p:txBody>
          <a:bodyPr/>
          <a:lstStyle/>
          <a:p>
            <a:fld id="{54DED5A8-5C4E-4DA0-8518-96E3CE629E3C}" type="datetimeFigureOut">
              <a:rPr lang="en-US" smtClean="0"/>
              <a:t>10/24/2025</a:t>
            </a:fld>
            <a:endParaRPr lang="en-US"/>
          </a:p>
        </p:txBody>
      </p:sp>
      <p:sp>
        <p:nvSpPr>
          <p:cNvPr id="6" name="Footer Placeholder 5">
            <a:extLst>
              <a:ext uri="{FF2B5EF4-FFF2-40B4-BE49-F238E27FC236}">
                <a16:creationId xmlns:a16="http://schemas.microsoft.com/office/drawing/2014/main" id="{139BDE65-61C6-4A5F-B249-FBE3FBAE4C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E00FA0-DDBE-444E-ABCB-47DBF940374C}"/>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961426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alphaModFix amt="25000"/>
            <a:lum/>
          </a:blip>
          <a:srcRect/>
          <a:stretch>
            <a:fillRect l="18000" t="23000" r="18000" b="1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C81709-A4F7-400B-A5D8-D7DDFB2003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5C26233-7D55-4481-9BDA-134F1A12EA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551A5F-2FB8-426D-9BA1-2D6ABB8D1B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DED5A8-5C4E-4DA0-8518-96E3CE629E3C}" type="datetimeFigureOut">
              <a:rPr lang="en-US" smtClean="0"/>
              <a:t>10/24/2025</a:t>
            </a:fld>
            <a:endParaRPr lang="en-US"/>
          </a:p>
        </p:txBody>
      </p:sp>
      <p:sp>
        <p:nvSpPr>
          <p:cNvPr id="5" name="Footer Placeholder 4">
            <a:extLst>
              <a:ext uri="{FF2B5EF4-FFF2-40B4-BE49-F238E27FC236}">
                <a16:creationId xmlns:a16="http://schemas.microsoft.com/office/drawing/2014/main" id="{5C80403A-AE9D-4A38-8ECE-D69859AA5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46B6D79-10A4-4335-B199-520DED2998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A4F420-37A5-4CB0-AE1B-FF6DF4CEDEA2}" type="slidenum">
              <a:rPr lang="en-US" smtClean="0"/>
              <a:t>‹#›</a:t>
            </a:fld>
            <a:endParaRPr lang="en-US"/>
          </a:p>
        </p:txBody>
      </p:sp>
    </p:spTree>
    <p:extLst>
      <p:ext uri="{BB962C8B-B14F-4D97-AF65-F5344CB8AC3E}">
        <p14:creationId xmlns:p14="http://schemas.microsoft.com/office/powerpoint/2010/main" val="6960657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6.png"/><Relationship Id="rId5" Type="http://schemas.microsoft.com/office/2007/relationships/hdphoto" Target="../media/hdphoto1.wdp"/><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l="11000" t="-9000" r="2000" b="-12000"/>
          </a:stretch>
        </a:blipFill>
        <a:effectLst/>
      </p:bgPr>
    </p:bg>
    <p:spTree>
      <p:nvGrpSpPr>
        <p:cNvPr id="1" name="">
          <a:extLst>
            <a:ext uri="{FF2B5EF4-FFF2-40B4-BE49-F238E27FC236}">
              <a16:creationId xmlns:a16="http://schemas.microsoft.com/office/drawing/2014/main" id="{68B7CF42-46B9-1B8D-E833-AFC568BFC8EC}"/>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E6A42281-F022-4F5C-B4A3-37ACE36125B9}"/>
              </a:ext>
            </a:extLst>
          </p:cNvPr>
          <p:cNvSpPr/>
          <p:nvPr/>
        </p:nvSpPr>
        <p:spPr>
          <a:xfrm>
            <a:off x="249917" y="385696"/>
            <a:ext cx="3261486" cy="6748780"/>
          </a:xfrm>
          <a:custGeom>
            <a:avLst/>
            <a:gdLst/>
            <a:ahLst/>
            <a:cxnLst/>
            <a:rect l="l" t="t" r="r" b="b"/>
            <a:pathLst>
              <a:path w="2819400" h="6748780">
                <a:moveTo>
                  <a:pt x="0" y="6748271"/>
                </a:moveTo>
                <a:lnTo>
                  <a:pt x="2819400" y="6748271"/>
                </a:lnTo>
                <a:lnTo>
                  <a:pt x="2819400" y="0"/>
                </a:lnTo>
                <a:lnTo>
                  <a:pt x="0" y="0"/>
                </a:lnTo>
                <a:lnTo>
                  <a:pt x="0" y="6748271"/>
                </a:lnTo>
                <a:close/>
              </a:path>
            </a:pathLst>
          </a:custGeom>
          <a:noFill/>
        </p:spPr>
        <p:txBody>
          <a:bodyPr wrap="square" lIns="0" tIns="0" rIns="0" bIns="0" rtlCol="0"/>
          <a:lstStyle/>
          <a:p>
            <a:endParaRPr/>
          </a:p>
        </p:txBody>
      </p:sp>
      <p:sp>
        <p:nvSpPr>
          <p:cNvPr id="6" name="object 6">
            <a:extLst>
              <a:ext uri="{FF2B5EF4-FFF2-40B4-BE49-F238E27FC236}">
                <a16:creationId xmlns:a16="http://schemas.microsoft.com/office/drawing/2014/main" id="{11B59C9F-A276-ED52-4C26-69052195A46C}"/>
              </a:ext>
            </a:extLst>
          </p:cNvPr>
          <p:cNvSpPr txBox="1"/>
          <p:nvPr/>
        </p:nvSpPr>
        <p:spPr>
          <a:xfrm>
            <a:off x="854695" y="3780582"/>
            <a:ext cx="10400231" cy="2120452"/>
          </a:xfrm>
          <a:prstGeom prst="rect">
            <a:avLst/>
          </a:prstGeom>
        </p:spPr>
        <p:txBody>
          <a:bodyPr vert="horz" wrap="square" lIns="0" tIns="93345" rIns="0" bIns="0" rtlCol="0" anchor="t">
            <a:spAutoFit/>
          </a:bodyPr>
          <a:lstStyle/>
          <a:p>
            <a:pPr marL="12700">
              <a:spcBef>
                <a:spcPts val="735"/>
              </a:spcBef>
            </a:pPr>
            <a:endParaRPr lang="en-US" sz="2000" spc="-10" dirty="0">
              <a:ea typeface="+mn-lt"/>
              <a:cs typeface="+mn-lt"/>
            </a:endParaRPr>
          </a:p>
          <a:p>
            <a:pPr marL="12700">
              <a:spcBef>
                <a:spcPts val="735"/>
              </a:spcBef>
            </a:pPr>
            <a:r>
              <a:rPr lang="en-US" sz="2000" spc="-10" dirty="0">
                <a:ea typeface="+mn-lt"/>
                <a:cs typeface="+mn-lt"/>
              </a:rPr>
              <a:t>"Every Child, Every Day: Learning with Heart and Purpose"</a:t>
            </a:r>
          </a:p>
          <a:p>
            <a:pPr marL="12700">
              <a:spcBef>
                <a:spcPts val="735"/>
              </a:spcBef>
            </a:pPr>
            <a:r>
              <a:rPr lang="en-US" sz="2000" spc="-10" dirty="0">
                <a:ea typeface="+mn-lt"/>
                <a:cs typeface="+mn-lt"/>
              </a:rPr>
              <a:t>At our school, learning begins with the child. We nurture curiosity, celebrate individuality, and empower students to take ownership of their learning journey. Through high academic expectations, inclusive practices, and a culture of care, we create a safe and vibrant environment where every student feels supported, so lifelong learning can happen.</a:t>
            </a:r>
            <a:endParaRPr lang="en-US" dirty="0"/>
          </a:p>
        </p:txBody>
      </p:sp>
      <p:sp>
        <p:nvSpPr>
          <p:cNvPr id="14" name="object 14">
            <a:extLst>
              <a:ext uri="{FF2B5EF4-FFF2-40B4-BE49-F238E27FC236}">
                <a16:creationId xmlns:a16="http://schemas.microsoft.com/office/drawing/2014/main" id="{612447D5-A7E5-FCFF-DC7E-380F00DACF34}"/>
              </a:ext>
            </a:extLst>
          </p:cNvPr>
          <p:cNvSpPr txBox="1"/>
          <p:nvPr/>
        </p:nvSpPr>
        <p:spPr>
          <a:xfrm>
            <a:off x="3346196" y="3074365"/>
            <a:ext cx="1591945" cy="187325"/>
          </a:xfrm>
          <a:prstGeom prst="rect">
            <a:avLst/>
          </a:prstGeom>
        </p:spPr>
        <p:txBody>
          <a:bodyPr vert="horz" wrap="square" lIns="0" tIns="13335" rIns="0" bIns="0" rtlCol="0">
            <a:spAutoFit/>
          </a:bodyPr>
          <a:lstStyle/>
          <a:p>
            <a:pPr marL="12700">
              <a:lnSpc>
                <a:spcPct val="100000"/>
              </a:lnSpc>
              <a:spcBef>
                <a:spcPts val="105"/>
              </a:spcBef>
            </a:pPr>
            <a:r>
              <a:rPr sz="1050">
                <a:solidFill>
                  <a:srgbClr val="FFFFFF"/>
                </a:solidFill>
                <a:latin typeface="Calibri"/>
                <a:cs typeface="Calibri"/>
              </a:rPr>
              <a:t>HIGH</a:t>
            </a:r>
            <a:r>
              <a:rPr sz="1050" spc="-40">
                <a:solidFill>
                  <a:srgbClr val="FFFFFF"/>
                </a:solidFill>
                <a:latin typeface="Calibri"/>
                <a:cs typeface="Calibri"/>
              </a:rPr>
              <a:t> </a:t>
            </a:r>
            <a:r>
              <a:rPr sz="1050">
                <a:solidFill>
                  <a:srgbClr val="FFFFFF"/>
                </a:solidFill>
                <a:latin typeface="Calibri"/>
                <a:cs typeface="Calibri"/>
              </a:rPr>
              <a:t>QUALITY</a:t>
            </a:r>
            <a:r>
              <a:rPr sz="1050" spc="-15">
                <a:solidFill>
                  <a:srgbClr val="FFFFFF"/>
                </a:solidFill>
                <a:latin typeface="Calibri"/>
                <a:cs typeface="Calibri"/>
              </a:rPr>
              <a:t> </a:t>
            </a:r>
            <a:r>
              <a:rPr sz="1050" spc="-10">
                <a:solidFill>
                  <a:srgbClr val="FFFFFF"/>
                </a:solidFill>
                <a:latin typeface="Calibri"/>
                <a:cs typeface="Calibri"/>
              </a:rPr>
              <a:t>INSTRUCTION</a:t>
            </a:r>
            <a:endParaRPr sz="1050">
              <a:latin typeface="Calibri"/>
              <a:cs typeface="Calibri"/>
            </a:endParaRPr>
          </a:p>
        </p:txBody>
      </p:sp>
      <p:sp>
        <p:nvSpPr>
          <p:cNvPr id="11" name="TextBox 10">
            <a:extLst>
              <a:ext uri="{FF2B5EF4-FFF2-40B4-BE49-F238E27FC236}">
                <a16:creationId xmlns:a16="http://schemas.microsoft.com/office/drawing/2014/main" id="{0134711A-6F9F-DA58-ABEB-964C32047ADF}"/>
              </a:ext>
            </a:extLst>
          </p:cNvPr>
          <p:cNvSpPr txBox="1"/>
          <p:nvPr/>
        </p:nvSpPr>
        <p:spPr>
          <a:xfrm>
            <a:off x="1153446" y="511871"/>
            <a:ext cx="9830308" cy="40934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600" b="1" u="sng" dirty="0">
                <a:latin typeface="Aptos Display" panose="020B0004020202020204" pitchFamily="34" charset="0"/>
              </a:rPr>
              <a:t>2025-2026 School Growth Plan</a:t>
            </a:r>
            <a:endParaRPr lang="en-US" sz="3600" b="1" u="sng" dirty="0">
              <a:solidFill>
                <a:srgbClr val="000000"/>
              </a:solidFill>
              <a:latin typeface="Aptos Display" panose="020B0004020202020204" pitchFamily="34" charset="0"/>
            </a:endParaRPr>
          </a:p>
          <a:p>
            <a:pPr algn="l"/>
            <a:endParaRPr lang="en-US" sz="2000" b="1" dirty="0">
              <a:latin typeface="Aptos Display" panose="020B0004020202020204" pitchFamily="34" charset="0"/>
            </a:endParaRPr>
          </a:p>
          <a:p>
            <a:r>
              <a:rPr lang="en-US" sz="2400" b="1" dirty="0">
                <a:latin typeface="Aptos Display"/>
              </a:rPr>
              <a:t>School &amp; Location: Cassie Hall Elementary School, Terrace, BC</a:t>
            </a:r>
            <a:endParaRPr lang="en-US" sz="2400" dirty="0">
              <a:highlight>
                <a:srgbClr val="FFFF00"/>
              </a:highlight>
              <a:latin typeface="Aptos Display" panose="020B0004020202020204" pitchFamily="34" charset="0"/>
            </a:endParaRPr>
          </a:p>
          <a:p>
            <a:pPr algn="l"/>
            <a:endParaRPr lang="en-US" sz="2000" b="1" dirty="0">
              <a:latin typeface="Aptos Display" panose="020B0004020202020204" pitchFamily="34" charset="0"/>
            </a:endParaRPr>
          </a:p>
          <a:p>
            <a:r>
              <a:rPr lang="en-US" sz="2400" b="1" dirty="0">
                <a:latin typeface="Aptos Display"/>
              </a:rPr>
              <a:t>Principal: Erika Barton</a:t>
            </a:r>
          </a:p>
          <a:p>
            <a:endParaRPr lang="en-US" sz="2000" b="1" dirty="0">
              <a:latin typeface="Aptos Display"/>
            </a:endParaRPr>
          </a:p>
          <a:p>
            <a:r>
              <a:rPr lang="en-US" sz="2400" b="1" dirty="0">
                <a:latin typeface="Aptos Display"/>
              </a:rPr>
              <a:t>Vice-Principal: Kendra LeBlond</a:t>
            </a:r>
          </a:p>
          <a:p>
            <a:pPr algn="l"/>
            <a:endParaRPr lang="en-US" sz="2000" b="1" dirty="0">
              <a:latin typeface="Aptos Display" panose="020B0004020202020204" pitchFamily="34" charset="0"/>
            </a:endParaRPr>
          </a:p>
          <a:p>
            <a:r>
              <a:rPr lang="en-US" sz="2400" b="1" dirty="0">
                <a:latin typeface="Aptos Display"/>
              </a:rPr>
              <a:t>Issue Date: October 2, 42025</a:t>
            </a:r>
            <a:endParaRPr lang="en-US" sz="2400" dirty="0">
              <a:highlight>
                <a:srgbClr val="FFFF00"/>
              </a:highlight>
              <a:latin typeface="Aptos Display"/>
            </a:endParaRPr>
          </a:p>
          <a:p>
            <a:pPr algn="l"/>
            <a:endParaRPr lang="en-US" sz="2400" b="1" dirty="0"/>
          </a:p>
          <a:p>
            <a:pPr algn="l"/>
            <a:endParaRPr lang="en-US" sz="2400" b="1" dirty="0"/>
          </a:p>
        </p:txBody>
      </p:sp>
    </p:spTree>
    <p:extLst>
      <p:ext uri="{BB962C8B-B14F-4D97-AF65-F5344CB8AC3E}">
        <p14:creationId xmlns:p14="http://schemas.microsoft.com/office/powerpoint/2010/main" val="2643556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271C116C-D014-F766-8564-F648C12A72B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4A4CB1B0-8240-803D-1070-61E9ECBDBD62}"/>
              </a:ext>
            </a:extLst>
          </p:cNvPr>
          <p:cNvSpPr/>
          <p:nvPr/>
        </p:nvSpPr>
        <p:spPr>
          <a:xfrm>
            <a:off x="0" y="623851"/>
            <a:ext cx="12191999" cy="419450"/>
          </a:xfrm>
          <a:prstGeom prst="rect">
            <a:avLst/>
          </a:prstGeom>
          <a:solidFill>
            <a:srgbClr val="E43C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7" name="Picture 6">
            <a:extLst>
              <a:ext uri="{FF2B5EF4-FFF2-40B4-BE49-F238E27FC236}">
                <a16:creationId xmlns:a16="http://schemas.microsoft.com/office/drawing/2014/main" id="{D1A686A9-191C-F8FA-6F94-604A899CBE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4597" y="695324"/>
            <a:ext cx="333071" cy="275424"/>
          </a:xfrm>
          <a:prstGeom prst="rect">
            <a:avLst/>
          </a:prstGeom>
        </p:spPr>
      </p:pic>
      <p:sp>
        <p:nvSpPr>
          <p:cNvPr id="8" name="TextBox 7">
            <a:extLst>
              <a:ext uri="{FF2B5EF4-FFF2-40B4-BE49-F238E27FC236}">
                <a16:creationId xmlns:a16="http://schemas.microsoft.com/office/drawing/2014/main" id="{5C785659-22BA-6393-0E70-AFB60B50B8A5}"/>
              </a:ext>
            </a:extLst>
          </p:cNvPr>
          <p:cNvSpPr txBox="1"/>
          <p:nvPr/>
        </p:nvSpPr>
        <p:spPr>
          <a:xfrm>
            <a:off x="5522910" y="661149"/>
            <a:ext cx="1296632"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LITERACY </a:t>
            </a:r>
          </a:p>
        </p:txBody>
      </p:sp>
      <p:sp>
        <p:nvSpPr>
          <p:cNvPr id="23" name="Rectangle 22">
            <a:extLst>
              <a:ext uri="{FF2B5EF4-FFF2-40B4-BE49-F238E27FC236}">
                <a16:creationId xmlns:a16="http://schemas.microsoft.com/office/drawing/2014/main" id="{88520B47-1703-B00F-0092-DA781713D98B}"/>
              </a:ext>
            </a:extLst>
          </p:cNvPr>
          <p:cNvSpPr/>
          <p:nvPr/>
        </p:nvSpPr>
        <p:spPr>
          <a:xfrm>
            <a:off x="3041780" y="2488738"/>
            <a:ext cx="6660332" cy="42936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dirty="0">
                <a:solidFill>
                  <a:srgbClr val="FF0000"/>
                </a:solidFill>
                <a:latin typeface="Aptos Display" panose="020B0004020202020204" pitchFamily="34" charset="0"/>
              </a:rPr>
              <a:t>School Actions/Strategy</a:t>
            </a:r>
            <a:endParaRPr lang="en-US" sz="1600" dirty="0">
              <a:solidFill>
                <a:srgbClr val="FF0000"/>
              </a:solidFill>
            </a:endParaRPr>
          </a:p>
          <a:p>
            <a:r>
              <a:rPr lang="en-US" sz="1200" b="1" dirty="0">
                <a:solidFill>
                  <a:schemeClr val="tx1"/>
                </a:solidFill>
                <a:latin typeface="Aptos Display" panose="020B0004020202020204" pitchFamily="34" charset="0"/>
              </a:rPr>
              <a:t>Literacy Actions:</a:t>
            </a:r>
          </a:p>
          <a:p>
            <a:pPr marL="228600" lvl="0" indent="-228600" eaLnBrk="0" fontAlgn="base" hangingPunct="0">
              <a:spcBef>
                <a:spcPct val="0"/>
              </a:spcBef>
              <a:spcAft>
                <a:spcPct val="0"/>
              </a:spcAft>
              <a:buAutoNum type="arabicPeriod"/>
            </a:pPr>
            <a:r>
              <a:rPr lang="en-US" altLang="en-US" sz="1150" b="1" dirty="0">
                <a:solidFill>
                  <a:schemeClr val="tx1"/>
                </a:solidFill>
                <a:latin typeface="Aptos Display" panose="020B0004020202020204" pitchFamily="34" charset="0"/>
              </a:rPr>
              <a:t>Literacy Workstations:</a:t>
            </a:r>
            <a:r>
              <a:rPr lang="en-US" altLang="en-US" sz="1150" dirty="0">
                <a:solidFill>
                  <a:schemeClr val="tx1"/>
                </a:solidFill>
                <a:latin typeface="Aptos Display" panose="020B0004020202020204" pitchFamily="34" charset="0"/>
              </a:rPr>
              <a:t> Implement the Literacy Workstations framework across all primary grades, incorporating Joyful Literacy–based activities to provide multiple pathways for students to access, practice, and demonstrate literacy learning. These stations accommodate diverse learning styles and support individualized growth. Implementation is supported by assigning two support staff members to each classroom’s literacy block to ensure effective execution and student support.</a:t>
            </a:r>
          </a:p>
          <a:p>
            <a:pPr marL="228600" lvl="0" indent="-228600" eaLnBrk="0" fontAlgn="base" hangingPunct="0">
              <a:spcBef>
                <a:spcPct val="0"/>
              </a:spcBef>
              <a:spcAft>
                <a:spcPct val="0"/>
              </a:spcAft>
              <a:buAutoNum type="arabicPeriod"/>
            </a:pPr>
            <a:r>
              <a:rPr lang="en-US" altLang="en-US" sz="1150" b="1" dirty="0">
                <a:solidFill>
                  <a:schemeClr val="tx1"/>
                </a:solidFill>
                <a:latin typeface="Aptos Display" panose="020B0004020202020204" pitchFamily="34" charset="0"/>
              </a:rPr>
              <a:t>UFLI Instruction:</a:t>
            </a:r>
            <a:r>
              <a:rPr lang="en-US" altLang="en-US" sz="1150" dirty="0">
                <a:solidFill>
                  <a:schemeClr val="tx1"/>
                </a:solidFill>
                <a:latin typeface="Aptos Display" panose="020B0004020202020204" pitchFamily="34" charset="0"/>
              </a:rPr>
              <a:t> Deliver daily UFLI lessons in Kindergarten through Grade 3, ensuring systematic and explicit teaching of foundational reading and writing skills.</a:t>
            </a:r>
          </a:p>
          <a:p>
            <a:pPr marL="228600" lvl="0" indent="-228600" eaLnBrk="0" fontAlgn="base" hangingPunct="0">
              <a:spcBef>
                <a:spcPct val="0"/>
              </a:spcBef>
              <a:spcAft>
                <a:spcPct val="0"/>
              </a:spcAft>
              <a:buAutoNum type="arabicPeriod"/>
            </a:pPr>
            <a:r>
              <a:rPr lang="en-US" altLang="en-US" sz="1150" b="1" dirty="0">
                <a:solidFill>
                  <a:schemeClr val="tx1"/>
                </a:solidFill>
                <a:latin typeface="Aptos Display" panose="020B0004020202020204" pitchFamily="34" charset="0"/>
              </a:rPr>
              <a:t>Tier 3 Empower Literacy Intervention:</a:t>
            </a:r>
            <a:r>
              <a:rPr lang="en-US" altLang="en-US" sz="1150" dirty="0">
                <a:solidFill>
                  <a:schemeClr val="tx1"/>
                </a:solidFill>
                <a:latin typeface="Aptos Display" panose="020B0004020202020204" pitchFamily="34" charset="0"/>
              </a:rPr>
              <a:t> Provide a daily, year-long, intensive Tier 3 literacy intervention for students with reading disabilities to accelerate their reading skills to grade-level expectations. Groups will include a cohort of Grade 2 students and a Grade 3/4 cohort. Additionally, a review group will support students from last year’s Empower program to reinforce and extend their learning 3-4 times a week.</a:t>
            </a:r>
          </a:p>
          <a:p>
            <a:pPr marL="228600" lvl="0" indent="-228600" eaLnBrk="0" fontAlgn="base" hangingPunct="0">
              <a:spcBef>
                <a:spcPct val="0"/>
              </a:spcBef>
              <a:spcAft>
                <a:spcPct val="0"/>
              </a:spcAft>
              <a:buAutoNum type="arabicPeriod"/>
            </a:pPr>
            <a:r>
              <a:rPr lang="en-US" sz="1150" b="1" dirty="0">
                <a:solidFill>
                  <a:schemeClr val="tx1"/>
                </a:solidFill>
                <a:latin typeface="Aptos Display" panose="020B0004020202020204" pitchFamily="34" charset="0"/>
              </a:rPr>
              <a:t>BLITZ Room:</a:t>
            </a:r>
            <a:r>
              <a:rPr lang="en-US" sz="1150" dirty="0">
                <a:solidFill>
                  <a:schemeClr val="tx1"/>
                </a:solidFill>
                <a:latin typeface="Aptos Display" panose="020B0004020202020204" pitchFamily="34" charset="0"/>
              </a:rPr>
              <a:t> Establish a BLITZ Room staffed by a resource teacher four mornings a week, where students receive needs-based literacy interventions across multiple grades. Groups are formed based on individual skill gaps, combining students according to what they are missing to provide targeted, intensive support without requiring a designation.</a:t>
            </a:r>
          </a:p>
          <a:p>
            <a:pPr marL="228600" lvl="0" indent="-228600" eaLnBrk="0" fontAlgn="base" hangingPunct="0">
              <a:spcBef>
                <a:spcPct val="0"/>
              </a:spcBef>
              <a:spcAft>
                <a:spcPct val="0"/>
              </a:spcAft>
              <a:buAutoNum type="arabicPeriod"/>
            </a:pPr>
            <a:r>
              <a:rPr lang="en-US" altLang="en-US" sz="1150" b="1" dirty="0">
                <a:solidFill>
                  <a:schemeClr val="tx1"/>
                </a:solidFill>
                <a:latin typeface="Aptos Display" panose="020B0004020202020204" pitchFamily="34" charset="0"/>
              </a:rPr>
              <a:t>Daily Literacy Engagement:</a:t>
            </a:r>
            <a:r>
              <a:rPr lang="en-US" altLang="en-US" sz="1150" dirty="0">
                <a:solidFill>
                  <a:schemeClr val="tx1"/>
                </a:solidFill>
                <a:latin typeface="Aptos Display" panose="020B0004020202020204" pitchFamily="34" charset="0"/>
              </a:rPr>
              <a:t> Ensure that every classroom provides meaningful opportunities for students to engage with reading and writing each day. This includes structured practice, guided reading, writing activities, and exposure to rich literacy experiences to reinforce skills across all grade levels.</a:t>
            </a:r>
          </a:p>
          <a:p>
            <a:pPr marL="228600" lvl="0" indent="-228600" eaLnBrk="0" fontAlgn="base" hangingPunct="0">
              <a:spcBef>
                <a:spcPct val="0"/>
              </a:spcBef>
              <a:spcAft>
                <a:spcPct val="0"/>
              </a:spcAft>
              <a:buAutoNum type="arabicPeriod"/>
            </a:pPr>
            <a:r>
              <a:rPr lang="en-US" altLang="en-US" sz="1150" b="1" dirty="0">
                <a:solidFill>
                  <a:schemeClr val="tx1"/>
                </a:solidFill>
                <a:latin typeface="Aptos Display" panose="020B0004020202020204" pitchFamily="34" charset="0"/>
              </a:rPr>
              <a:t>Assessment-Informed Instruction:</a:t>
            </a:r>
            <a:r>
              <a:rPr lang="en-US" altLang="en-US" sz="1150" dirty="0">
                <a:solidFill>
                  <a:schemeClr val="tx1"/>
                </a:solidFill>
                <a:latin typeface="Aptos Display" panose="020B0004020202020204" pitchFamily="34" charset="0"/>
              </a:rPr>
              <a:t> Continuously monitor student progress using formative, diagnostic, benchmark, and summative assessments—including the Two Peas tool—to identify growth, inform instruction, and provide timely Tier 2 support before formal designation or interventions are required.</a:t>
            </a:r>
          </a:p>
          <a:p>
            <a:endParaRPr lang="en-US" sz="1100" b="1" dirty="0">
              <a:solidFill>
                <a:schemeClr val="tx1"/>
              </a:solidFill>
            </a:endParaRPr>
          </a:p>
          <a:p>
            <a:endParaRPr lang="en-US" sz="1100" b="1" dirty="0">
              <a:solidFill>
                <a:schemeClr val="tx1"/>
              </a:solidFill>
            </a:endParaRPr>
          </a:p>
          <a:p>
            <a:endParaRPr lang="en-US" sz="1100" b="1" dirty="0">
              <a:solidFill>
                <a:schemeClr val="tx1"/>
              </a:solidFill>
            </a:endParaRPr>
          </a:p>
          <a:p>
            <a:pPr algn="ctr"/>
            <a:endParaRPr lang="en-US" sz="1100" dirty="0">
              <a:solidFill>
                <a:schemeClr val="tx1"/>
              </a:solidFill>
            </a:endParaRPr>
          </a:p>
        </p:txBody>
      </p:sp>
      <p:sp>
        <p:nvSpPr>
          <p:cNvPr id="24" name="Rectangle 23">
            <a:extLst>
              <a:ext uri="{FF2B5EF4-FFF2-40B4-BE49-F238E27FC236}">
                <a16:creationId xmlns:a16="http://schemas.microsoft.com/office/drawing/2014/main" id="{85C25218-56BD-8A9E-531D-B66BA692F8FB}"/>
              </a:ext>
            </a:extLst>
          </p:cNvPr>
          <p:cNvSpPr/>
          <p:nvPr/>
        </p:nvSpPr>
        <p:spPr>
          <a:xfrm>
            <a:off x="9702112" y="2926517"/>
            <a:ext cx="2409023" cy="33076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dirty="0">
                <a:solidFill>
                  <a:srgbClr val="E43C2F"/>
                </a:solidFill>
                <a:latin typeface="Aptos Display" panose="020B0004020202020204" pitchFamily="34" charset="0"/>
              </a:rPr>
              <a:t>School Data &amp; Evidence</a:t>
            </a:r>
          </a:p>
          <a:p>
            <a:r>
              <a:rPr lang="en-US" sz="1200" b="1" dirty="0">
                <a:solidFill>
                  <a:schemeClr val="tx1"/>
                </a:solidFill>
                <a:latin typeface="Aptos Display" panose="020B0004020202020204" pitchFamily="34" charset="0"/>
              </a:rPr>
              <a:t>Literacy Measures here:</a:t>
            </a:r>
          </a:p>
          <a:p>
            <a:endParaRPr lang="en-US" sz="1200" dirty="0">
              <a:solidFill>
                <a:schemeClr val="tx1"/>
              </a:solidFill>
              <a:latin typeface="Aptos Display" panose="020B0004020202020204" pitchFamily="34" charset="0"/>
            </a:endParaRPr>
          </a:p>
          <a:p>
            <a:pPr marL="228600" indent="-228600">
              <a:buFont typeface="Arial,Sans-Serif"/>
              <a:buChar char="•"/>
            </a:pPr>
            <a:r>
              <a:rPr lang="en-US" sz="1150" dirty="0">
                <a:solidFill>
                  <a:schemeClr val="tx1"/>
                </a:solidFill>
                <a:latin typeface="Aptos Display"/>
              </a:rPr>
              <a:t>School-Wide Write</a:t>
            </a:r>
            <a:endParaRPr lang="en-US" sz="1150" dirty="0">
              <a:solidFill>
                <a:schemeClr val="tx1"/>
              </a:solidFill>
              <a:latin typeface="Aptos Display" panose="020B0004020202020204" pitchFamily="34" charset="0"/>
            </a:endParaRPr>
          </a:p>
          <a:p>
            <a:pPr marL="228600" indent="-228600">
              <a:buFont typeface="Arial,Sans-Serif"/>
              <a:buChar char="•"/>
            </a:pPr>
            <a:r>
              <a:rPr lang="en-US" sz="1150" dirty="0">
                <a:solidFill>
                  <a:schemeClr val="tx1"/>
                </a:solidFill>
                <a:latin typeface="Aptos Display"/>
              </a:rPr>
              <a:t>FSA Grade 4 (Reading / Writing)</a:t>
            </a:r>
          </a:p>
          <a:p>
            <a:pPr marL="228600" indent="-228600">
              <a:buFont typeface="Arial,Sans-Serif"/>
              <a:buChar char="•"/>
            </a:pPr>
            <a:r>
              <a:rPr lang="en-US" sz="1150" dirty="0" err="1">
                <a:solidFill>
                  <a:schemeClr val="tx1"/>
                </a:solidFill>
                <a:latin typeface="Aptos Display"/>
              </a:rPr>
              <a:t>Acadience</a:t>
            </a:r>
            <a:r>
              <a:rPr lang="en-US" sz="1150" dirty="0">
                <a:solidFill>
                  <a:schemeClr val="tx1"/>
                </a:solidFill>
                <a:latin typeface="Aptos Display"/>
              </a:rPr>
              <a:t> Data &amp; Progress Monitoring</a:t>
            </a:r>
            <a:endParaRPr lang="en-US" sz="1150" dirty="0">
              <a:solidFill>
                <a:schemeClr val="tx1"/>
              </a:solidFill>
              <a:latin typeface="Aptos Display" panose="020B0004020202020204" pitchFamily="34" charset="0"/>
            </a:endParaRPr>
          </a:p>
          <a:p>
            <a:pPr marL="228600" indent="-228600">
              <a:buFont typeface="Arial,Sans-Serif"/>
              <a:buChar char="•"/>
            </a:pPr>
            <a:r>
              <a:rPr lang="en-US" sz="1150" dirty="0">
                <a:solidFill>
                  <a:schemeClr val="tx1"/>
                </a:solidFill>
                <a:latin typeface="Aptos Display"/>
              </a:rPr>
              <a:t>Student Self Assessments</a:t>
            </a:r>
            <a:endParaRPr lang="en-US" sz="1150" dirty="0">
              <a:solidFill>
                <a:schemeClr val="tx1"/>
              </a:solidFill>
              <a:latin typeface="Aptos Display" panose="020B0004020202020204" pitchFamily="34" charset="0"/>
            </a:endParaRPr>
          </a:p>
          <a:p>
            <a:pPr marL="228600" indent="-228600">
              <a:buFont typeface="Arial,Sans-Serif"/>
              <a:buChar char="•"/>
            </a:pPr>
            <a:r>
              <a:rPr lang="en-US" sz="1150" dirty="0">
                <a:solidFill>
                  <a:schemeClr val="tx1"/>
                </a:solidFill>
                <a:latin typeface="Aptos Display"/>
              </a:rPr>
              <a:t>Individual Education Plans (IEPs) (as applicable)</a:t>
            </a:r>
            <a:endParaRPr lang="en-US" sz="1150" dirty="0">
              <a:solidFill>
                <a:schemeClr val="tx1"/>
              </a:solidFill>
              <a:latin typeface="Aptos Display" panose="020B0004020202020204" pitchFamily="34" charset="0"/>
            </a:endParaRPr>
          </a:p>
          <a:p>
            <a:pPr marL="228600" indent="-228600">
              <a:buFont typeface="Arial,Sans-Serif"/>
              <a:buChar char="•"/>
            </a:pPr>
            <a:r>
              <a:rPr lang="en-US" sz="1150" dirty="0">
                <a:solidFill>
                  <a:schemeClr val="tx1"/>
                </a:solidFill>
                <a:latin typeface="Aptos Display"/>
              </a:rPr>
              <a:t>Multi-Tiered System Support (MTSS)</a:t>
            </a:r>
          </a:p>
          <a:p>
            <a:endParaRPr lang="en-US" sz="1150" b="1" dirty="0">
              <a:solidFill>
                <a:srgbClr val="E43C2F"/>
              </a:solidFill>
              <a:latin typeface="Aptos Display" panose="020B0004020202020204" pitchFamily="34" charset="0"/>
            </a:endParaRPr>
          </a:p>
          <a:p>
            <a:endParaRPr lang="en-US" sz="1150" dirty="0">
              <a:solidFill>
                <a:schemeClr val="tx1"/>
              </a:solidFill>
              <a:latin typeface="Aptos Display" panose="020B0004020202020204" pitchFamily="34" charset="0"/>
            </a:endParaRPr>
          </a:p>
          <a:p>
            <a:endParaRPr lang="en-US" sz="1100" dirty="0">
              <a:solidFill>
                <a:schemeClr val="tx1"/>
              </a:solidFill>
              <a:ea typeface="Calibri" panose="020F0502020204030204"/>
              <a:cs typeface="Calibri" panose="020F0502020204030204"/>
            </a:endParaRPr>
          </a:p>
        </p:txBody>
      </p:sp>
      <p:pic>
        <p:nvPicPr>
          <p:cNvPr id="6" name="Picture 5">
            <a:extLst>
              <a:ext uri="{FF2B5EF4-FFF2-40B4-BE49-F238E27FC236}">
                <a16:creationId xmlns:a16="http://schemas.microsoft.com/office/drawing/2014/main" id="{6D0FBFDB-2998-65F9-7EC9-A645F4CC5778}"/>
              </a:ext>
            </a:extLst>
          </p:cNvPr>
          <p:cNvPicPr>
            <a:picLocks noChangeAspect="1"/>
          </p:cNvPicPr>
          <p:nvPr/>
        </p:nvPicPr>
        <p:blipFill>
          <a:blip r:embed="rId4"/>
          <a:stretch>
            <a:fillRect/>
          </a:stretch>
        </p:blipFill>
        <p:spPr>
          <a:xfrm>
            <a:off x="119638" y="75636"/>
            <a:ext cx="4051145" cy="540889"/>
          </a:xfrm>
          <a:prstGeom prst="rect">
            <a:avLst/>
          </a:prstGeom>
        </p:spPr>
      </p:pic>
      <p:sp>
        <p:nvSpPr>
          <p:cNvPr id="9" name="Rectangle 8">
            <a:extLst>
              <a:ext uri="{FF2B5EF4-FFF2-40B4-BE49-F238E27FC236}">
                <a16:creationId xmlns:a16="http://schemas.microsoft.com/office/drawing/2014/main" id="{4BBFA75B-640E-D4F0-EF80-48C0B874B52B}"/>
              </a:ext>
            </a:extLst>
          </p:cNvPr>
          <p:cNvSpPr/>
          <p:nvPr/>
        </p:nvSpPr>
        <p:spPr>
          <a:xfrm>
            <a:off x="247646" y="1481080"/>
            <a:ext cx="9594426" cy="10076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dirty="0">
                <a:solidFill>
                  <a:schemeClr val="tx1"/>
                </a:solidFill>
                <a:latin typeface="Aptos Display" panose="020B0004020202020204" pitchFamily="34" charset="0"/>
              </a:rPr>
              <a:t>Goal</a:t>
            </a:r>
          </a:p>
          <a:p>
            <a:r>
              <a:rPr lang="en-US" sz="1150" dirty="0">
                <a:solidFill>
                  <a:schemeClr val="tx1"/>
                </a:solidFill>
                <a:latin typeface="Aptos Display" panose="020B0004020202020204" pitchFamily="34" charset="0"/>
              </a:rPr>
              <a:t>At Cassie Hall, we are committed to meeting every student where they are on their literacy journey. Through thoughtful Tier 1, Tier 2, and Tier 3 supports, we nurture each learner’s growth in reading, writing, and speaking. Our aim is to empower students with the confidence and  curiosity as well as critical, creative, and reflective thinking skills they will need to understand, create, and communicate ideas. Thus, building a lifelong love of literacy and a strong foundation for success.</a:t>
            </a:r>
          </a:p>
        </p:txBody>
      </p:sp>
      <p:sp>
        <p:nvSpPr>
          <p:cNvPr id="10" name="Rectangle 9">
            <a:extLst>
              <a:ext uri="{FF2B5EF4-FFF2-40B4-BE49-F238E27FC236}">
                <a16:creationId xmlns:a16="http://schemas.microsoft.com/office/drawing/2014/main" id="{87091CFD-6EE2-C259-F38A-34AFC1F0BE2A}"/>
              </a:ext>
            </a:extLst>
          </p:cNvPr>
          <p:cNvSpPr/>
          <p:nvPr/>
        </p:nvSpPr>
        <p:spPr>
          <a:xfrm>
            <a:off x="247646" y="2488737"/>
            <a:ext cx="2794134" cy="3064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Objectives</a:t>
            </a:r>
          </a:p>
          <a:p>
            <a:pPr lvl="0" eaLnBrk="0" fontAlgn="base" hangingPunct="0">
              <a:spcBef>
                <a:spcPct val="0"/>
              </a:spcBef>
              <a:spcAft>
                <a:spcPct val="0"/>
              </a:spcAft>
              <a:buFontTx/>
              <a:buChar char="•"/>
            </a:pPr>
            <a:r>
              <a:rPr lang="en-US" altLang="en-US" sz="1150" dirty="0">
                <a:solidFill>
                  <a:schemeClr val="tx1"/>
                </a:solidFill>
                <a:latin typeface="Aptos Display" panose="020B0004020202020204" pitchFamily="34" charset="0"/>
              </a:rPr>
              <a:t>Use literacy data to guide instruction and provide timely Tier 2 supports, proactively addressing student needs before formal designation or intervention becomes necessary.</a:t>
            </a:r>
          </a:p>
          <a:p>
            <a:pPr lvl="0" eaLnBrk="0" fontAlgn="base" hangingPunct="0">
              <a:spcBef>
                <a:spcPct val="0"/>
              </a:spcBef>
              <a:spcAft>
                <a:spcPct val="0"/>
              </a:spcAft>
              <a:buFontTx/>
              <a:buChar char="•"/>
            </a:pPr>
            <a:endParaRPr lang="en-US" altLang="en-US" sz="1150" dirty="0">
              <a:solidFill>
                <a:schemeClr val="tx1"/>
              </a:solidFill>
              <a:latin typeface="Aptos Display" panose="020B0004020202020204" pitchFamily="34" charset="0"/>
            </a:endParaRPr>
          </a:p>
          <a:p>
            <a:pPr lvl="0" eaLnBrk="0" fontAlgn="base" hangingPunct="0">
              <a:spcBef>
                <a:spcPct val="0"/>
              </a:spcBef>
              <a:spcAft>
                <a:spcPct val="0"/>
              </a:spcAft>
              <a:buFontTx/>
              <a:buChar char="•"/>
            </a:pPr>
            <a:r>
              <a:rPr lang="en-US" altLang="en-US" sz="1150" dirty="0">
                <a:solidFill>
                  <a:schemeClr val="tx1"/>
                </a:solidFill>
                <a:latin typeface="Aptos Display" panose="020B0004020202020204" pitchFamily="34" charset="0"/>
              </a:rPr>
              <a:t>Implement a consistent, school-wide literacy framework, emphasizing small-group, targeted instruction tailored to student needs.</a:t>
            </a:r>
          </a:p>
          <a:p>
            <a:pPr lvl="0" eaLnBrk="0" fontAlgn="base" hangingPunct="0">
              <a:spcBef>
                <a:spcPct val="0"/>
              </a:spcBef>
              <a:spcAft>
                <a:spcPct val="0"/>
              </a:spcAft>
              <a:buFontTx/>
              <a:buChar char="•"/>
            </a:pPr>
            <a:endParaRPr lang="en-US" altLang="en-US" sz="1150" dirty="0">
              <a:solidFill>
                <a:schemeClr val="tx1"/>
              </a:solidFill>
              <a:latin typeface="Aptos Display" panose="020B0004020202020204" pitchFamily="34" charset="0"/>
            </a:endParaRPr>
          </a:p>
          <a:p>
            <a:pPr lvl="0" eaLnBrk="0" fontAlgn="base" hangingPunct="0">
              <a:spcBef>
                <a:spcPct val="0"/>
              </a:spcBef>
              <a:spcAft>
                <a:spcPct val="0"/>
              </a:spcAft>
              <a:buFontTx/>
              <a:buChar char="•"/>
            </a:pPr>
            <a:r>
              <a:rPr lang="en-US" altLang="en-US" sz="1150" dirty="0">
                <a:solidFill>
                  <a:schemeClr val="tx1"/>
                </a:solidFill>
                <a:latin typeface="Aptos Display" panose="020B0004020202020204" pitchFamily="34" charset="0"/>
              </a:rPr>
              <a:t>Continuously monitor student progress using formative assessments and benchmark assessment tools to track growth, identify students requiring additional support, and refine instruction.</a:t>
            </a:r>
          </a:p>
          <a:p>
            <a:endParaRPr lang="en-US" sz="1050" b="1" dirty="0">
              <a:solidFill>
                <a:schemeClr val="tx1"/>
              </a:solidFill>
              <a:latin typeface="Aptos Display" panose="020B0004020202020204" pitchFamily="34" charset="0"/>
            </a:endParaRPr>
          </a:p>
        </p:txBody>
      </p:sp>
      <p:sp>
        <p:nvSpPr>
          <p:cNvPr id="12" name="Rectangle 11">
            <a:extLst>
              <a:ext uri="{FF2B5EF4-FFF2-40B4-BE49-F238E27FC236}">
                <a16:creationId xmlns:a16="http://schemas.microsoft.com/office/drawing/2014/main" id="{46E6AE9E-63C3-D071-107D-7F01F549D336}"/>
              </a:ext>
            </a:extLst>
          </p:cNvPr>
          <p:cNvSpPr/>
          <p:nvPr/>
        </p:nvSpPr>
        <p:spPr>
          <a:xfrm>
            <a:off x="237350" y="5663730"/>
            <a:ext cx="2960768" cy="10076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dirty="0">
                <a:solidFill>
                  <a:schemeClr val="tx1"/>
                </a:solidFill>
                <a:latin typeface="Aptos Display" panose="020B0004020202020204" pitchFamily="34" charset="0"/>
              </a:rPr>
              <a:t>District Data &amp; Evidence</a:t>
            </a:r>
          </a:p>
          <a:p>
            <a:pPr marL="171450" indent="-171450">
              <a:buFont typeface="Arial,Sans-Serif"/>
              <a:buChar char="•"/>
            </a:pPr>
            <a:r>
              <a:rPr lang="en-US" sz="1150" dirty="0">
                <a:solidFill>
                  <a:schemeClr val="tx1"/>
                </a:solidFill>
                <a:latin typeface="Aptos Display" panose="020B0004020202020204" pitchFamily="34" charset="0"/>
              </a:rPr>
              <a:t>School-Wide Write</a:t>
            </a:r>
          </a:p>
          <a:p>
            <a:pPr marL="171450" indent="-171450">
              <a:buFont typeface="Arial,Sans-Serif"/>
              <a:buChar char="•"/>
            </a:pPr>
            <a:r>
              <a:rPr lang="en-US" sz="1150" dirty="0">
                <a:solidFill>
                  <a:schemeClr val="tx1"/>
                </a:solidFill>
                <a:latin typeface="Aptos Display" panose="020B0004020202020204" pitchFamily="34" charset="0"/>
              </a:rPr>
              <a:t>FSA Grade 4 (Reading / Writing)</a:t>
            </a:r>
          </a:p>
          <a:p>
            <a:pPr marL="171450" indent="-171450">
              <a:buFont typeface="Arial,Sans-Serif"/>
              <a:buChar char="•"/>
            </a:pPr>
            <a:r>
              <a:rPr lang="en-US" sz="1150" dirty="0" err="1">
                <a:solidFill>
                  <a:schemeClr val="tx1"/>
                </a:solidFill>
                <a:latin typeface="Aptos Display" panose="020B0004020202020204" pitchFamily="34" charset="0"/>
              </a:rPr>
              <a:t>Acadience</a:t>
            </a:r>
            <a:r>
              <a:rPr lang="en-US" sz="1150" dirty="0">
                <a:solidFill>
                  <a:schemeClr val="tx1"/>
                </a:solidFill>
                <a:latin typeface="Aptos Display" panose="020B0004020202020204" pitchFamily="34" charset="0"/>
              </a:rPr>
              <a:t> Data and Progress Monitoring</a:t>
            </a:r>
          </a:p>
          <a:p>
            <a:pPr marL="171450" indent="-171450">
              <a:buFont typeface="Arial,Sans-Serif"/>
              <a:buChar char="•"/>
            </a:pPr>
            <a:r>
              <a:rPr lang="en-US" sz="1150" dirty="0">
                <a:solidFill>
                  <a:schemeClr val="tx1"/>
                </a:solidFill>
                <a:latin typeface="Aptos Display" panose="020B0004020202020204" pitchFamily="34" charset="0"/>
              </a:rPr>
              <a:t>K Screener</a:t>
            </a:r>
          </a:p>
          <a:p>
            <a:pPr marL="171450" indent="-171450">
              <a:buFont typeface="Arial,Sans-Serif"/>
              <a:buChar char="•"/>
            </a:pPr>
            <a:endParaRPr lang="en-US" sz="1150" dirty="0">
              <a:solidFill>
                <a:schemeClr val="tx1"/>
              </a:solidFill>
              <a:latin typeface="Aptos Display"/>
            </a:endParaRPr>
          </a:p>
        </p:txBody>
      </p:sp>
      <p:sp>
        <p:nvSpPr>
          <p:cNvPr id="13" name="TextBox 12">
            <a:extLst>
              <a:ext uri="{FF2B5EF4-FFF2-40B4-BE49-F238E27FC236}">
                <a16:creationId xmlns:a16="http://schemas.microsoft.com/office/drawing/2014/main" id="{39B06165-65B2-2B5F-9714-1E876B050DDF}"/>
              </a:ext>
            </a:extLst>
          </p:cNvPr>
          <p:cNvSpPr txBox="1"/>
          <p:nvPr/>
        </p:nvSpPr>
        <p:spPr>
          <a:xfrm>
            <a:off x="247646" y="1132732"/>
            <a:ext cx="7674305" cy="400110"/>
          </a:xfrm>
          <a:prstGeom prst="rect">
            <a:avLst/>
          </a:prstGeom>
          <a:noFill/>
        </p:spPr>
        <p:txBody>
          <a:bodyPr wrap="square" lIns="91440" tIns="45720" rIns="91440" bIns="45720" rtlCol="0" anchor="t">
            <a:spAutoFit/>
          </a:bodyPr>
          <a:lstStyle/>
          <a:p>
            <a:r>
              <a:rPr lang="en-US" sz="2000" b="1" dirty="0">
                <a:latin typeface="Aptos Display"/>
              </a:rPr>
              <a:t>Cassie Hall Elementary School</a:t>
            </a:r>
            <a:endParaRPr lang="en-US" sz="1200" b="1" dirty="0">
              <a:highlight>
                <a:srgbClr val="FFFF00"/>
              </a:highlight>
              <a:latin typeface="Aptos Display" panose="020B0004020202020204" pitchFamily="34" charset="0"/>
              <a:sym typeface="Wingdings" panose="05000000000000000000" pitchFamily="2" charset="2"/>
            </a:endParaRPr>
          </a:p>
        </p:txBody>
      </p:sp>
      <p:pic>
        <p:nvPicPr>
          <p:cNvPr id="11" name="Picture 10" descr="A black and red bear with claws&#10;&#10;AI-generated content may be incorrect.">
            <a:extLst>
              <a:ext uri="{FF2B5EF4-FFF2-40B4-BE49-F238E27FC236}">
                <a16:creationId xmlns:a16="http://schemas.microsoft.com/office/drawing/2014/main" id="{1AFCAE4D-8B12-A335-B943-634AF4ADCB4A}"/>
              </a:ext>
            </a:extLst>
          </p:cNvPr>
          <p:cNvPicPr>
            <a:picLocks noChangeAspect="1"/>
          </p:cNvPicPr>
          <p:nvPr/>
        </p:nvPicPr>
        <p:blipFill>
          <a:blip r:embed="rId5"/>
          <a:stretch>
            <a:fillRect/>
          </a:stretch>
        </p:blipFill>
        <p:spPr>
          <a:xfrm>
            <a:off x="9842072" y="1332787"/>
            <a:ext cx="1880287" cy="1466335"/>
          </a:xfrm>
          <a:prstGeom prst="rect">
            <a:avLst/>
          </a:prstGeom>
        </p:spPr>
      </p:pic>
    </p:spTree>
    <p:extLst>
      <p:ext uri="{BB962C8B-B14F-4D97-AF65-F5344CB8AC3E}">
        <p14:creationId xmlns:p14="http://schemas.microsoft.com/office/powerpoint/2010/main" val="115835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E1400AE5-E3DF-E1F4-6F1C-70BDA1578E2F}"/>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D9A509B2-0D80-18FE-4763-9B227CA22F32}"/>
              </a:ext>
            </a:extLst>
          </p:cNvPr>
          <p:cNvSpPr/>
          <p:nvPr/>
        </p:nvSpPr>
        <p:spPr>
          <a:xfrm>
            <a:off x="0" y="623851"/>
            <a:ext cx="12191999" cy="419450"/>
          </a:xfrm>
          <a:prstGeom prst="rect">
            <a:avLst/>
          </a:prstGeom>
          <a:solidFill>
            <a:srgbClr val="F5A7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TextBox 7">
            <a:extLst>
              <a:ext uri="{FF2B5EF4-FFF2-40B4-BE49-F238E27FC236}">
                <a16:creationId xmlns:a16="http://schemas.microsoft.com/office/drawing/2014/main" id="{D0A55EBE-AB64-A3D6-A4E7-E2B7E087509D}"/>
              </a:ext>
            </a:extLst>
          </p:cNvPr>
          <p:cNvSpPr txBox="1"/>
          <p:nvPr/>
        </p:nvSpPr>
        <p:spPr>
          <a:xfrm>
            <a:off x="5189626" y="652603"/>
            <a:ext cx="1453770" cy="400110"/>
          </a:xfrm>
          <a:prstGeom prst="rect">
            <a:avLst/>
          </a:prstGeom>
          <a:noFill/>
        </p:spPr>
        <p:txBody>
          <a:bodyPr wrap="square" rtlCol="0">
            <a:spAutoFit/>
          </a:bodyPr>
          <a:lstStyle/>
          <a:p>
            <a:r>
              <a:rPr lang="en-US" sz="2000" b="1" dirty="0">
                <a:solidFill>
                  <a:schemeClr val="bg1"/>
                </a:solidFill>
              </a:rPr>
              <a:t>NUMERACY</a:t>
            </a:r>
          </a:p>
        </p:txBody>
      </p:sp>
      <p:sp>
        <p:nvSpPr>
          <p:cNvPr id="23" name="Rectangle 22">
            <a:extLst>
              <a:ext uri="{FF2B5EF4-FFF2-40B4-BE49-F238E27FC236}">
                <a16:creationId xmlns:a16="http://schemas.microsoft.com/office/drawing/2014/main" id="{0F3D8D86-2A91-41F4-1710-E85750C6F064}"/>
              </a:ext>
            </a:extLst>
          </p:cNvPr>
          <p:cNvSpPr/>
          <p:nvPr/>
        </p:nvSpPr>
        <p:spPr>
          <a:xfrm>
            <a:off x="3275046" y="2326817"/>
            <a:ext cx="6459530" cy="44648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dirty="0">
                <a:solidFill>
                  <a:schemeClr val="accent2"/>
                </a:solidFill>
                <a:latin typeface="Aptos Display" panose="020B0004020202020204" pitchFamily="34" charset="0"/>
              </a:rPr>
              <a:t>School Actions/Strategy</a:t>
            </a:r>
            <a:endParaRPr lang="en-US" sz="1200" dirty="0">
              <a:solidFill>
                <a:schemeClr val="accent2"/>
              </a:solidFill>
            </a:endParaRPr>
          </a:p>
          <a:p>
            <a:r>
              <a:rPr lang="en-US" sz="1200" b="1" dirty="0">
                <a:solidFill>
                  <a:schemeClr val="tx1"/>
                </a:solidFill>
                <a:latin typeface="Aptos Display" panose="020B0004020202020204" pitchFamily="34" charset="0"/>
              </a:rPr>
              <a:t>Numeracy Actions:</a:t>
            </a:r>
            <a:endParaRPr lang="en-US" sz="1400" dirty="0">
              <a:solidFill>
                <a:schemeClr val="tx1"/>
              </a:solidFill>
            </a:endParaRPr>
          </a:p>
          <a:p>
            <a:r>
              <a:rPr lang="en-US" sz="1050" b="1" dirty="0">
                <a:solidFill>
                  <a:schemeClr val="tx1"/>
                </a:solidFill>
              </a:rPr>
              <a:t>1. </a:t>
            </a:r>
            <a:r>
              <a:rPr lang="en-US" sz="1150" b="1" dirty="0">
                <a:solidFill>
                  <a:schemeClr val="tx1"/>
                </a:solidFill>
                <a:latin typeface="Aptos Display" panose="020B0004020202020204" pitchFamily="34" charset="0"/>
              </a:rPr>
              <a:t>Boost Student Achievement</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Establish clear numeracy benchmarks by grade and track progress three times per year.</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Integrate game-based learning (digital and hands-on) into daily math blocks to strengthen fluency and engagement.</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Provide ongoing professional development for staff on evidence-based math instruction and strategies for improving foundational skills.</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Celebrate and share student progress school-wide to build a positive math culture.</a:t>
            </a:r>
          </a:p>
          <a:p>
            <a:r>
              <a:rPr lang="en-US" sz="1150" b="1" dirty="0">
                <a:solidFill>
                  <a:schemeClr val="tx1"/>
                </a:solidFill>
                <a:latin typeface="Aptos Display" panose="020B0004020202020204" pitchFamily="34" charset="0"/>
              </a:rPr>
              <a:t>2. Moving Math Approach</a:t>
            </a:r>
            <a:endParaRPr lang="en-US" sz="1150" dirty="0">
              <a:solidFill>
                <a:schemeClr val="tx1"/>
              </a:solidFill>
              <a:latin typeface="Aptos Display" panose="020B0004020202020204" pitchFamily="34" charset="0"/>
            </a:endParaRP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Implement the “Moving Math” model in three early primary classes by creating flexible skill-based groups that rotate between classrooms.</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Develop common unit plans and pacing guides so all participating teachers teach aligned skills at the same time.</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Use pre-assessments to group students by skill level rather than grade level and adjust groupings every 6–8 weeks based on progress.</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Gather feedback from staff and students to refine the model before scaling it up to more classes each year.</a:t>
            </a:r>
          </a:p>
          <a:p>
            <a:r>
              <a:rPr lang="en-US" sz="1150" b="1" dirty="0">
                <a:solidFill>
                  <a:schemeClr val="tx1"/>
                </a:solidFill>
                <a:latin typeface="Aptos Display" panose="020B0004020202020204" pitchFamily="34" charset="0"/>
              </a:rPr>
              <a:t>3. Responsive Support</a:t>
            </a:r>
          </a:p>
          <a:p>
            <a:r>
              <a:rPr lang="en-US" sz="1150" dirty="0">
                <a:solidFill>
                  <a:schemeClr val="tx1"/>
                </a:solidFill>
                <a:latin typeface="Aptos Display" panose="020B0004020202020204" pitchFamily="34" charset="0"/>
              </a:rPr>
              <a:t>Provide regular collaboration time for teaching teams within the same grade to discuss and define what       students are expected to achieve by the end of Term 1, Term 2, and Term 3. Together, develop a simple, student-friendly “Can/ Working On” checklist to track numeracy skill development. This checklist can be used to support assessment for, of, and as learning, helping both teachers and students monitor growth and set learning goals. Use this checklist to guide and rearrange ability-based groupings in the Moving Math model and to align assessment language and expectations school-wide.</a:t>
            </a:r>
          </a:p>
          <a:p>
            <a:pPr algn="ctr"/>
            <a:endParaRPr lang="en-US" sz="100" b="1" dirty="0">
              <a:solidFill>
                <a:schemeClr val="tx1"/>
              </a:solidFill>
              <a:latin typeface="Aptos Display" panose="020B0004020202020204" pitchFamily="34" charset="0"/>
            </a:endParaRPr>
          </a:p>
          <a:p>
            <a:pPr algn="ctr"/>
            <a:endParaRPr lang="en-US" sz="1000" dirty="0">
              <a:solidFill>
                <a:schemeClr val="tx1"/>
              </a:solidFill>
            </a:endParaRPr>
          </a:p>
        </p:txBody>
      </p:sp>
      <p:sp>
        <p:nvSpPr>
          <p:cNvPr id="24" name="Rectangle 23">
            <a:extLst>
              <a:ext uri="{FF2B5EF4-FFF2-40B4-BE49-F238E27FC236}">
                <a16:creationId xmlns:a16="http://schemas.microsoft.com/office/drawing/2014/main" id="{BB89788B-007D-2322-7E03-49BA94A3BC22}"/>
              </a:ext>
            </a:extLst>
          </p:cNvPr>
          <p:cNvSpPr/>
          <p:nvPr/>
        </p:nvSpPr>
        <p:spPr>
          <a:xfrm>
            <a:off x="9701924" y="2883630"/>
            <a:ext cx="2365385" cy="29352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F5A706"/>
                </a:solidFill>
                <a:latin typeface="Aptos Display" panose="020B0004020202020204" pitchFamily="34" charset="0"/>
              </a:rPr>
              <a:t>School Data &amp; Evidence</a:t>
            </a:r>
          </a:p>
          <a:p>
            <a:r>
              <a:rPr lang="en-US" sz="1200" b="1" dirty="0">
                <a:solidFill>
                  <a:schemeClr val="tx1"/>
                </a:solidFill>
                <a:latin typeface="Aptos Display" panose="020B0004020202020204" pitchFamily="34" charset="0"/>
              </a:rPr>
              <a:t>Numerary Measures here:</a:t>
            </a:r>
          </a:p>
          <a:p>
            <a:endParaRPr lang="en-US" sz="1200" b="1" dirty="0">
              <a:solidFill>
                <a:schemeClr val="tx1"/>
              </a:solidFill>
              <a:latin typeface="Aptos Display" panose="020B0004020202020204" pitchFamily="34" charset="0"/>
            </a:endParaRP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Establish grade-level numeracy benchmarks for each term.</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Report card results.</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Grade level district numeracy results.</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FSA assessment scores.</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Attendance records and participation in PD sessions.</a:t>
            </a: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Formal and informal observations with teachers, support staff and resource working with students.</a:t>
            </a:r>
          </a:p>
          <a:p>
            <a:pPr marL="171450" indent="-171450">
              <a:buFont typeface="Arial" panose="020B0604020202020204" pitchFamily="34" charset="0"/>
              <a:buChar char="•"/>
            </a:pPr>
            <a:endParaRPr lang="en-US" sz="1200" dirty="0">
              <a:solidFill>
                <a:schemeClr val="tx1"/>
              </a:solidFill>
            </a:endParaRPr>
          </a:p>
          <a:p>
            <a:pPr marL="171450" indent="-171450">
              <a:buFont typeface="Arial" panose="020B0604020202020204" pitchFamily="34" charset="0"/>
              <a:buChar char="•"/>
            </a:pPr>
            <a:endParaRPr lang="en-US" sz="200" b="1" dirty="0">
              <a:solidFill>
                <a:srgbClr val="F5A706"/>
              </a:solidFill>
              <a:latin typeface="Aptos Display" panose="020B0004020202020204" pitchFamily="34" charset="0"/>
            </a:endParaRPr>
          </a:p>
        </p:txBody>
      </p:sp>
      <p:sp>
        <p:nvSpPr>
          <p:cNvPr id="4" name="TextBox 3">
            <a:extLst>
              <a:ext uri="{FF2B5EF4-FFF2-40B4-BE49-F238E27FC236}">
                <a16:creationId xmlns:a16="http://schemas.microsoft.com/office/drawing/2014/main" id="{F69F8107-CBCC-ECD1-D4BD-86A833A4CEF8}"/>
              </a:ext>
            </a:extLst>
          </p:cNvPr>
          <p:cNvSpPr txBox="1"/>
          <p:nvPr/>
        </p:nvSpPr>
        <p:spPr>
          <a:xfrm>
            <a:off x="222191" y="1965533"/>
            <a:ext cx="538385" cy="2384276"/>
          </a:xfrm>
          <a:prstGeom prst="rect">
            <a:avLst/>
          </a:prstGeom>
          <a:solidFill>
            <a:schemeClr val="bg1"/>
          </a:solidFill>
        </p:spPr>
        <p:txBody>
          <a:bodyPr wrap="square" rtlCol="0">
            <a:spAutoFit/>
          </a:bodyPr>
          <a:lstStyle/>
          <a:p>
            <a:endParaRPr lang="en-US" dirty="0"/>
          </a:p>
        </p:txBody>
      </p:sp>
      <p:pic>
        <p:nvPicPr>
          <p:cNvPr id="6" name="Picture 5">
            <a:extLst>
              <a:ext uri="{FF2B5EF4-FFF2-40B4-BE49-F238E27FC236}">
                <a16:creationId xmlns:a16="http://schemas.microsoft.com/office/drawing/2014/main" id="{E6CEF544-1177-F038-14D9-431FE1925A37}"/>
              </a:ext>
            </a:extLst>
          </p:cNvPr>
          <p:cNvPicPr>
            <a:picLocks noChangeAspect="1"/>
          </p:cNvPicPr>
          <p:nvPr/>
        </p:nvPicPr>
        <p:blipFill>
          <a:blip r:embed="rId3"/>
          <a:stretch>
            <a:fillRect/>
          </a:stretch>
        </p:blipFill>
        <p:spPr>
          <a:xfrm>
            <a:off x="128969" y="66305"/>
            <a:ext cx="4051145" cy="540889"/>
          </a:xfrm>
          <a:prstGeom prst="rect">
            <a:avLst/>
          </a:prstGeom>
        </p:spPr>
      </p:pic>
      <p:sp>
        <p:nvSpPr>
          <p:cNvPr id="9" name="Rectangle 8">
            <a:extLst>
              <a:ext uri="{FF2B5EF4-FFF2-40B4-BE49-F238E27FC236}">
                <a16:creationId xmlns:a16="http://schemas.microsoft.com/office/drawing/2014/main" id="{7558E820-30F9-420D-33AC-CBF86236A99E}"/>
              </a:ext>
            </a:extLst>
          </p:cNvPr>
          <p:cNvSpPr/>
          <p:nvPr/>
        </p:nvSpPr>
        <p:spPr>
          <a:xfrm>
            <a:off x="244357" y="1432855"/>
            <a:ext cx="9468053" cy="89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Goal</a:t>
            </a:r>
          </a:p>
          <a:p>
            <a:r>
              <a:rPr lang="en-US" sz="1150" dirty="0">
                <a:solidFill>
                  <a:schemeClr val="tx1"/>
                </a:solidFill>
                <a:latin typeface="Aptos Display" panose="020B0004020202020204" pitchFamily="34" charset="0"/>
              </a:rPr>
              <a:t>We are dedicated to fostering strong foundational numeracy skills through game-based learning that actively engages students and builds their mathematical fluency. By embedding playful, low-stakes practice opportunities into our daily instruction, we aim to develop students who are not only proficient in core concepts but also confident, flexible, and able to apply mathematical thinking in diverse contexts.</a:t>
            </a:r>
            <a:endParaRPr lang="en-US" sz="1150" b="1" dirty="0">
              <a:solidFill>
                <a:schemeClr val="tx1"/>
              </a:solidFill>
              <a:latin typeface="Aptos Display" panose="020B0004020202020204" pitchFamily="34" charset="0"/>
            </a:endParaRPr>
          </a:p>
          <a:p>
            <a:endParaRPr lang="en-US" sz="1000" dirty="0">
              <a:solidFill>
                <a:schemeClr val="tx1"/>
              </a:solidFill>
              <a:latin typeface="Aptos Display" panose="020B0004020202020204" pitchFamily="34" charset="0"/>
            </a:endParaRPr>
          </a:p>
        </p:txBody>
      </p:sp>
      <p:sp>
        <p:nvSpPr>
          <p:cNvPr id="10" name="Rectangle 9">
            <a:extLst>
              <a:ext uri="{FF2B5EF4-FFF2-40B4-BE49-F238E27FC236}">
                <a16:creationId xmlns:a16="http://schemas.microsoft.com/office/drawing/2014/main" id="{96023A0F-A44E-71A1-074C-DE01A8C78548}"/>
              </a:ext>
            </a:extLst>
          </p:cNvPr>
          <p:cNvSpPr/>
          <p:nvPr/>
        </p:nvSpPr>
        <p:spPr>
          <a:xfrm>
            <a:off x="222192" y="2325827"/>
            <a:ext cx="3052854" cy="3428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Objectives</a:t>
            </a:r>
          </a:p>
          <a:p>
            <a:pPr lvl="0" eaLnBrk="0" fontAlgn="base" hangingPunct="0">
              <a:spcBef>
                <a:spcPct val="0"/>
              </a:spcBef>
              <a:spcAft>
                <a:spcPct val="0"/>
              </a:spcAft>
              <a:buFontTx/>
              <a:buChar char="•"/>
            </a:pPr>
            <a:r>
              <a:rPr lang="en-US" altLang="en-US" sz="1150" b="1" dirty="0">
                <a:solidFill>
                  <a:schemeClr val="tx1"/>
                </a:solidFill>
                <a:latin typeface="Aptos Display" panose="020B0004020202020204" pitchFamily="34" charset="0"/>
              </a:rPr>
              <a:t>Boost Student Achievement:</a:t>
            </a:r>
            <a:r>
              <a:rPr lang="en-US" altLang="en-US" sz="1150" dirty="0">
                <a:solidFill>
                  <a:schemeClr val="tx1"/>
                </a:solidFill>
                <a:latin typeface="Aptos Display" panose="020B0004020202020204" pitchFamily="34" charset="0"/>
              </a:rPr>
              <a:t> Each year, work toward at least a 10% increase in the number of students meeting or exceeding grade-level expectations in numeracy.</a:t>
            </a:r>
          </a:p>
          <a:p>
            <a:pPr lvl="0" eaLnBrk="0" fontAlgn="base" hangingPunct="0">
              <a:spcBef>
                <a:spcPct val="0"/>
              </a:spcBef>
              <a:spcAft>
                <a:spcPct val="0"/>
              </a:spcAft>
              <a:buFontTx/>
              <a:buChar char="•"/>
            </a:pPr>
            <a:r>
              <a:rPr lang="en-US" altLang="en-US" sz="1150" b="1" dirty="0">
                <a:solidFill>
                  <a:schemeClr val="tx1"/>
                </a:solidFill>
                <a:latin typeface="Aptos Display" panose="020B0004020202020204" pitchFamily="34" charset="0"/>
              </a:rPr>
              <a:t>Moving Math Approach:</a:t>
            </a:r>
            <a:r>
              <a:rPr lang="en-US" altLang="en-US" sz="1150" dirty="0">
                <a:solidFill>
                  <a:schemeClr val="tx1"/>
                </a:solidFill>
                <a:latin typeface="Aptos Display" panose="020B0004020202020204" pitchFamily="34" charset="0"/>
              </a:rPr>
              <a:t> Launch a “Moving Math” model beginning with three early primary classes, where students rotate between classrooms for numeracy instruction. This flexible grouping removes rigid grade-level barriers and allows teachers to target instruction to students’ current abilities. The aim is to start small and expand the model to more classes each year.</a:t>
            </a:r>
          </a:p>
          <a:p>
            <a:pPr lvl="0" eaLnBrk="0" fontAlgn="base" hangingPunct="0">
              <a:spcBef>
                <a:spcPct val="0"/>
              </a:spcBef>
              <a:spcAft>
                <a:spcPct val="0"/>
              </a:spcAft>
              <a:buFontTx/>
              <a:buChar char="•"/>
            </a:pPr>
            <a:r>
              <a:rPr lang="en-US" altLang="en-US" sz="1150" b="1" dirty="0">
                <a:solidFill>
                  <a:schemeClr val="tx1"/>
                </a:solidFill>
                <a:latin typeface="Aptos Display" panose="020B0004020202020204" pitchFamily="34" charset="0"/>
              </a:rPr>
              <a:t>Responsive Support:</a:t>
            </a:r>
            <a:r>
              <a:rPr lang="en-US" altLang="en-US" sz="1150" dirty="0">
                <a:solidFill>
                  <a:schemeClr val="tx1"/>
                </a:solidFill>
                <a:latin typeface="Aptos Display" panose="020B0004020202020204" pitchFamily="34" charset="0"/>
              </a:rPr>
              <a:t> Use ongoing assessment and real-time data to identify learning needs quickly and provide targeted, timely interventions to accelerate students’ growth in numeracy.</a:t>
            </a:r>
            <a:endParaRPr lang="en-US" sz="1150" b="1" dirty="0">
              <a:solidFill>
                <a:schemeClr val="tx1"/>
              </a:solidFill>
              <a:latin typeface="Aptos Display" panose="020B0004020202020204" pitchFamily="34" charset="0"/>
            </a:endParaRPr>
          </a:p>
          <a:p>
            <a:endParaRPr lang="en-US" sz="1050" b="1" dirty="0">
              <a:solidFill>
                <a:schemeClr val="tx1"/>
              </a:solidFill>
              <a:latin typeface="Aptos Display" panose="020B0004020202020204" pitchFamily="34" charset="0"/>
            </a:endParaRPr>
          </a:p>
        </p:txBody>
      </p:sp>
      <p:pic>
        <p:nvPicPr>
          <p:cNvPr id="2" name="Picture 1">
            <a:extLst>
              <a:ext uri="{FF2B5EF4-FFF2-40B4-BE49-F238E27FC236}">
                <a16:creationId xmlns:a16="http://schemas.microsoft.com/office/drawing/2014/main" id="{67B10375-89C7-7289-37F1-68D534105E0A}"/>
              </a:ext>
            </a:extLst>
          </p:cNvPr>
          <p:cNvPicPr>
            <a:picLocks noChangeAspect="1"/>
          </p:cNvPicPr>
          <p:nvPr/>
        </p:nvPicPr>
        <p:blipFill>
          <a:blip r:embed="rId4"/>
          <a:stretch>
            <a:fillRect/>
          </a:stretch>
        </p:blipFill>
        <p:spPr>
          <a:xfrm>
            <a:off x="4839155" y="696404"/>
            <a:ext cx="274344" cy="274344"/>
          </a:xfrm>
          <a:prstGeom prst="rect">
            <a:avLst/>
          </a:prstGeom>
        </p:spPr>
      </p:pic>
      <p:sp>
        <p:nvSpPr>
          <p:cNvPr id="21" name="Rectangle 20">
            <a:extLst>
              <a:ext uri="{FF2B5EF4-FFF2-40B4-BE49-F238E27FC236}">
                <a16:creationId xmlns:a16="http://schemas.microsoft.com/office/drawing/2014/main" id="{EF746EC4-7DD4-9A48-BF0C-70994865C060}"/>
              </a:ext>
            </a:extLst>
          </p:cNvPr>
          <p:cNvSpPr/>
          <p:nvPr/>
        </p:nvSpPr>
        <p:spPr>
          <a:xfrm>
            <a:off x="0" y="622861"/>
            <a:ext cx="12191999" cy="419450"/>
          </a:xfrm>
          <a:prstGeom prst="rect">
            <a:avLst/>
          </a:prstGeom>
          <a:solidFill>
            <a:srgbClr val="F5A7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TextBox 21">
            <a:extLst>
              <a:ext uri="{FF2B5EF4-FFF2-40B4-BE49-F238E27FC236}">
                <a16:creationId xmlns:a16="http://schemas.microsoft.com/office/drawing/2014/main" id="{BC9E42FA-24EB-4945-C9AE-BA651D19FAE5}"/>
              </a:ext>
            </a:extLst>
          </p:cNvPr>
          <p:cNvSpPr txBox="1"/>
          <p:nvPr/>
        </p:nvSpPr>
        <p:spPr>
          <a:xfrm>
            <a:off x="5478911" y="659486"/>
            <a:ext cx="1671848"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NUMERACY </a:t>
            </a:r>
          </a:p>
        </p:txBody>
      </p:sp>
      <p:pic>
        <p:nvPicPr>
          <p:cNvPr id="26" name="Picture 25">
            <a:extLst>
              <a:ext uri="{FF2B5EF4-FFF2-40B4-BE49-F238E27FC236}">
                <a16:creationId xmlns:a16="http://schemas.microsoft.com/office/drawing/2014/main" id="{D41B1A95-DB89-8083-4F04-4447047C7B8C}"/>
              </a:ext>
            </a:extLst>
          </p:cNvPr>
          <p:cNvPicPr>
            <a:picLocks noChangeAspect="1"/>
          </p:cNvPicPr>
          <p:nvPr/>
        </p:nvPicPr>
        <p:blipFill>
          <a:blip r:embed="rId3"/>
          <a:stretch>
            <a:fillRect/>
          </a:stretch>
        </p:blipFill>
        <p:spPr>
          <a:xfrm>
            <a:off x="128969" y="65315"/>
            <a:ext cx="4051145" cy="540889"/>
          </a:xfrm>
          <a:prstGeom prst="rect">
            <a:avLst/>
          </a:prstGeom>
        </p:spPr>
      </p:pic>
      <p:sp>
        <p:nvSpPr>
          <p:cNvPr id="29" name="Rectangle 28">
            <a:extLst>
              <a:ext uri="{FF2B5EF4-FFF2-40B4-BE49-F238E27FC236}">
                <a16:creationId xmlns:a16="http://schemas.microsoft.com/office/drawing/2014/main" id="{11072297-5B75-6F39-9647-6F10C91B131A}"/>
              </a:ext>
            </a:extLst>
          </p:cNvPr>
          <p:cNvSpPr/>
          <p:nvPr/>
        </p:nvSpPr>
        <p:spPr>
          <a:xfrm>
            <a:off x="222190" y="5617029"/>
            <a:ext cx="2763605" cy="13436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sz="1400" b="1" dirty="0">
              <a:solidFill>
                <a:schemeClr val="tx1"/>
              </a:solidFill>
              <a:latin typeface="Aptos Display" panose="020B0004020202020204" pitchFamily="34" charset="0"/>
            </a:endParaRPr>
          </a:p>
          <a:p>
            <a:r>
              <a:rPr lang="en-US" sz="1400" b="1" dirty="0">
                <a:solidFill>
                  <a:schemeClr val="tx1"/>
                </a:solidFill>
                <a:latin typeface="Aptos Display" panose="020B0004020202020204" pitchFamily="34" charset="0"/>
              </a:rPr>
              <a:t>District Data &amp; Evidence</a:t>
            </a:r>
            <a:endParaRPr lang="en-US" sz="1000" b="1" dirty="0">
              <a:solidFill>
                <a:schemeClr val="tx1"/>
              </a:solidFill>
              <a:latin typeface="Aptos Display" panose="020B0004020202020204" pitchFamily="34" charset="0"/>
            </a:endParaRPr>
          </a:p>
          <a:p>
            <a:pPr marL="285750" indent="-285750">
              <a:buFont typeface="Arial" panose="020B0604020202020204" pitchFamily="34" charset="0"/>
              <a:buChar char="•"/>
            </a:pPr>
            <a:r>
              <a:rPr lang="en-US" sz="1150" dirty="0">
                <a:solidFill>
                  <a:schemeClr val="tx1"/>
                </a:solidFill>
                <a:latin typeface="Aptos Display" panose="020B0004020202020204" pitchFamily="34" charset="0"/>
              </a:rPr>
              <a:t>Grade 4 FSA</a:t>
            </a:r>
          </a:p>
          <a:p>
            <a:pPr marL="285750" indent="-285750">
              <a:buFont typeface="Arial" panose="020B0604020202020204" pitchFamily="34" charset="0"/>
              <a:buChar char="•"/>
            </a:pPr>
            <a:r>
              <a:rPr lang="en-US" sz="1150" dirty="0">
                <a:solidFill>
                  <a:schemeClr val="tx1"/>
                </a:solidFill>
                <a:latin typeface="Aptos Display" panose="020B0004020202020204" pitchFamily="34" charset="0"/>
              </a:rPr>
              <a:t>K-12 Report Card Data</a:t>
            </a:r>
          </a:p>
          <a:p>
            <a:pPr marL="285750" indent="-285750">
              <a:buFont typeface="Arial" panose="020B0604020202020204" pitchFamily="34" charset="0"/>
              <a:buChar char="•"/>
            </a:pPr>
            <a:r>
              <a:rPr lang="en-US" sz="1150" dirty="0">
                <a:solidFill>
                  <a:schemeClr val="tx1"/>
                </a:solidFill>
                <a:latin typeface="Aptos Display" panose="020B0004020202020204" pitchFamily="34" charset="0"/>
              </a:rPr>
              <a:t>District Numeracy Assessment</a:t>
            </a:r>
          </a:p>
        </p:txBody>
      </p:sp>
      <p:pic>
        <p:nvPicPr>
          <p:cNvPr id="30" name="Picture 29">
            <a:extLst>
              <a:ext uri="{FF2B5EF4-FFF2-40B4-BE49-F238E27FC236}">
                <a16:creationId xmlns:a16="http://schemas.microsoft.com/office/drawing/2014/main" id="{F860DF68-A455-E52F-236D-500E78F07E34}"/>
              </a:ext>
            </a:extLst>
          </p:cNvPr>
          <p:cNvPicPr>
            <a:picLocks noChangeAspect="1"/>
          </p:cNvPicPr>
          <p:nvPr/>
        </p:nvPicPr>
        <p:blipFill>
          <a:blip r:embed="rId4"/>
          <a:stretch>
            <a:fillRect/>
          </a:stretch>
        </p:blipFill>
        <p:spPr>
          <a:xfrm>
            <a:off x="5144548" y="696404"/>
            <a:ext cx="274344" cy="274344"/>
          </a:xfrm>
          <a:prstGeom prst="rect">
            <a:avLst/>
          </a:prstGeom>
        </p:spPr>
      </p:pic>
      <p:sp>
        <p:nvSpPr>
          <p:cNvPr id="3" name="TextBox 2">
            <a:extLst>
              <a:ext uri="{FF2B5EF4-FFF2-40B4-BE49-F238E27FC236}">
                <a16:creationId xmlns:a16="http://schemas.microsoft.com/office/drawing/2014/main" id="{4A70A7EE-E6DA-0CF9-0D03-CE56AD69835F}"/>
              </a:ext>
            </a:extLst>
          </p:cNvPr>
          <p:cNvSpPr txBox="1"/>
          <p:nvPr/>
        </p:nvSpPr>
        <p:spPr>
          <a:xfrm>
            <a:off x="244357" y="1103317"/>
            <a:ext cx="7637004" cy="400110"/>
          </a:xfrm>
          <a:prstGeom prst="rect">
            <a:avLst/>
          </a:prstGeom>
          <a:noFill/>
        </p:spPr>
        <p:txBody>
          <a:bodyPr wrap="square" lIns="91440" tIns="45720" rIns="91440" bIns="45720" rtlCol="0" anchor="t">
            <a:spAutoFit/>
          </a:bodyPr>
          <a:lstStyle/>
          <a:p>
            <a:r>
              <a:rPr lang="en-US" sz="2000" b="1" dirty="0">
                <a:latin typeface="Aptos Display"/>
              </a:rPr>
              <a:t>Cassie Hall Elementary School</a:t>
            </a:r>
            <a:endParaRPr lang="en-US" sz="2000" b="1" dirty="0">
              <a:latin typeface="Aptos Display" panose="020B0004020202020204" pitchFamily="34" charset="0"/>
            </a:endParaRPr>
          </a:p>
        </p:txBody>
      </p:sp>
      <p:pic>
        <p:nvPicPr>
          <p:cNvPr id="12" name="Picture 11" descr="A black and red bear with claws&#10;&#10;AI-generated content may be incorrect.">
            <a:extLst>
              <a:ext uri="{FF2B5EF4-FFF2-40B4-BE49-F238E27FC236}">
                <a16:creationId xmlns:a16="http://schemas.microsoft.com/office/drawing/2014/main" id="{D2FEA65D-8D4B-DF6C-E3AE-6C186C1EAED6}"/>
              </a:ext>
            </a:extLst>
          </p:cNvPr>
          <p:cNvPicPr>
            <a:picLocks noChangeAspect="1"/>
          </p:cNvPicPr>
          <p:nvPr/>
        </p:nvPicPr>
        <p:blipFill>
          <a:blip r:embed="rId5"/>
          <a:stretch>
            <a:fillRect/>
          </a:stretch>
        </p:blipFill>
        <p:spPr>
          <a:xfrm>
            <a:off x="9842305" y="1303372"/>
            <a:ext cx="1880287" cy="1466335"/>
          </a:xfrm>
          <a:prstGeom prst="rect">
            <a:avLst/>
          </a:prstGeom>
        </p:spPr>
      </p:pic>
    </p:spTree>
    <p:extLst>
      <p:ext uri="{BB962C8B-B14F-4D97-AF65-F5344CB8AC3E}">
        <p14:creationId xmlns:p14="http://schemas.microsoft.com/office/powerpoint/2010/main" val="3386972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1BB00D47-C932-D4C6-F54C-02AF43BC21A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31F69BE9-6A19-402B-F917-3A46C74DD349}"/>
              </a:ext>
            </a:extLst>
          </p:cNvPr>
          <p:cNvSpPr/>
          <p:nvPr/>
        </p:nvSpPr>
        <p:spPr>
          <a:xfrm>
            <a:off x="0" y="623851"/>
            <a:ext cx="12191999" cy="419450"/>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6699FF"/>
              </a:solidFill>
            </a:endParaRPr>
          </a:p>
        </p:txBody>
      </p:sp>
      <p:sp>
        <p:nvSpPr>
          <p:cNvPr id="8" name="TextBox 7">
            <a:extLst>
              <a:ext uri="{FF2B5EF4-FFF2-40B4-BE49-F238E27FC236}">
                <a16:creationId xmlns:a16="http://schemas.microsoft.com/office/drawing/2014/main" id="{BCDEF959-AE49-171F-6B74-BD36EC4C8066}"/>
              </a:ext>
            </a:extLst>
          </p:cNvPr>
          <p:cNvSpPr txBox="1"/>
          <p:nvPr/>
        </p:nvSpPr>
        <p:spPr>
          <a:xfrm>
            <a:off x="4984522" y="652603"/>
            <a:ext cx="2689596"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INCLUSION</a:t>
            </a:r>
          </a:p>
        </p:txBody>
      </p:sp>
      <p:sp>
        <p:nvSpPr>
          <p:cNvPr id="23" name="Rectangle 22">
            <a:extLst>
              <a:ext uri="{FF2B5EF4-FFF2-40B4-BE49-F238E27FC236}">
                <a16:creationId xmlns:a16="http://schemas.microsoft.com/office/drawing/2014/main" id="{45AEB94F-9F83-31A1-F9E8-F5B3CBFAC890}"/>
              </a:ext>
            </a:extLst>
          </p:cNvPr>
          <p:cNvSpPr/>
          <p:nvPr/>
        </p:nvSpPr>
        <p:spPr>
          <a:xfrm>
            <a:off x="2590508" y="2416629"/>
            <a:ext cx="7063567" cy="42889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dirty="0">
                <a:solidFill>
                  <a:srgbClr val="6699FF"/>
                </a:solidFill>
                <a:latin typeface="Aptos Display" panose="020B0004020202020204" pitchFamily="34" charset="0"/>
              </a:rPr>
              <a:t>School Actions/Strategy</a:t>
            </a:r>
            <a:endParaRPr lang="en-US" dirty="0">
              <a:latin typeface="Aptos Display" panose="020B0004020202020204" pitchFamily="34" charset="0"/>
            </a:endParaRPr>
          </a:p>
          <a:p>
            <a:r>
              <a:rPr lang="en-US" sz="1200" b="1" dirty="0">
                <a:solidFill>
                  <a:schemeClr val="tx1"/>
                </a:solidFill>
                <a:latin typeface="Aptos Display" panose="020B0004020202020204" pitchFamily="34" charset="0"/>
              </a:rPr>
              <a:t>Inclusion Actions:</a:t>
            </a:r>
          </a:p>
          <a:p>
            <a:pPr marL="228600" indent="-228600">
              <a:buAutoNum type="arabicPeriod"/>
            </a:pPr>
            <a:r>
              <a:rPr lang="en-US" sz="1150" dirty="0">
                <a:solidFill>
                  <a:schemeClr val="tx1"/>
                </a:solidFill>
                <a:latin typeface="Aptos Display" panose="020B0004020202020204" pitchFamily="34" charset="0"/>
                <a:ea typeface="+mn-lt"/>
                <a:cs typeface="+mn-lt"/>
              </a:rPr>
              <a:t>Multiple Means of Representation: Present content in diverse formats (text, audio, video, visuals, tactile materials) to accommodate different learning needs.</a:t>
            </a:r>
            <a:endParaRPr lang="en-US" sz="1150" dirty="0">
              <a:solidFill>
                <a:schemeClr val="tx1"/>
              </a:solidFill>
              <a:latin typeface="Aptos Display" panose="020B0004020202020204" pitchFamily="34" charset="0"/>
            </a:endParaRPr>
          </a:p>
          <a:p>
            <a:pPr marL="228600" indent="-228600">
              <a:buAutoNum type="arabicPeriod"/>
            </a:pPr>
            <a:r>
              <a:rPr lang="en-US" sz="1150" dirty="0">
                <a:solidFill>
                  <a:schemeClr val="tx1"/>
                </a:solidFill>
                <a:latin typeface="Aptos Display" panose="020B0004020202020204" pitchFamily="34" charset="0"/>
                <a:ea typeface="+mn-lt"/>
                <a:cs typeface="+mn-lt"/>
              </a:rPr>
              <a:t>Multiple Means of Engagement: Offer varied ways for students to participate (group work, independent study, field trips that offer real world experiences, hands-on projects, digital platforms) to foster motivation and inclusion.</a:t>
            </a:r>
            <a:endParaRPr lang="en-US" sz="1150" dirty="0">
              <a:solidFill>
                <a:schemeClr val="tx1"/>
              </a:solidFill>
              <a:latin typeface="Aptos Display" panose="020B0004020202020204" pitchFamily="34" charset="0"/>
              <a:ea typeface="Calibri"/>
              <a:cs typeface="Calibri"/>
            </a:endParaRPr>
          </a:p>
          <a:p>
            <a:pPr marL="228600" indent="-228600">
              <a:buAutoNum type="arabicPeriod"/>
            </a:pPr>
            <a:r>
              <a:rPr lang="en-US" sz="1150" dirty="0">
                <a:solidFill>
                  <a:schemeClr val="tx1"/>
                </a:solidFill>
                <a:latin typeface="Aptos Display" panose="020B0004020202020204" pitchFamily="34" charset="0"/>
                <a:ea typeface="+mn-lt"/>
                <a:cs typeface="+mn-lt"/>
              </a:rPr>
              <a:t>Multiple Means of Expression: Allow students to demonstrate understanding through written work, presentations, art, digital platforms, or oral responses, rather than one-size-fits-all assessments.</a:t>
            </a:r>
          </a:p>
          <a:p>
            <a:pPr marL="228600" indent="-228600">
              <a:buAutoNum type="arabicPeriod"/>
            </a:pPr>
            <a:r>
              <a:rPr lang="en-US" sz="1150" dirty="0">
                <a:solidFill>
                  <a:schemeClr val="tx1"/>
                </a:solidFill>
                <a:latin typeface="Aptos Display" panose="020B0004020202020204" pitchFamily="34" charset="0"/>
                <a:ea typeface="+mn-lt"/>
                <a:cs typeface="+mn-lt"/>
              </a:rPr>
              <a:t>Greeting students individually by name and connecting more with families.</a:t>
            </a:r>
            <a:endParaRPr lang="en-US" sz="1150" dirty="0">
              <a:solidFill>
                <a:schemeClr val="tx1"/>
              </a:solidFill>
              <a:latin typeface="Aptos Display" panose="020B0004020202020204" pitchFamily="34" charset="0"/>
              <a:ea typeface="Calibri"/>
              <a:cs typeface="Calibri"/>
            </a:endParaRPr>
          </a:p>
          <a:p>
            <a:pPr marL="228600" indent="-228600">
              <a:buAutoNum type="arabicPeriod"/>
            </a:pPr>
            <a:r>
              <a:rPr lang="en-US" sz="1150" dirty="0">
                <a:solidFill>
                  <a:schemeClr val="tx1"/>
                </a:solidFill>
                <a:latin typeface="Aptos Display" panose="020B0004020202020204" pitchFamily="34" charset="0"/>
                <a:ea typeface="Calibri"/>
                <a:cs typeface="Calibri"/>
              </a:rPr>
              <a:t>Cassie Hall offers a "driving train", which is a way to support students who have transportation challenges.</a:t>
            </a:r>
          </a:p>
          <a:p>
            <a:pPr marL="228600" indent="-228600">
              <a:buAutoNum type="arabicPeriod"/>
            </a:pPr>
            <a:r>
              <a:rPr lang="en-US" sz="1150" dirty="0">
                <a:solidFill>
                  <a:schemeClr val="tx1"/>
                </a:solidFill>
                <a:latin typeface="Aptos Display" panose="020B0004020202020204" pitchFamily="34" charset="0"/>
                <a:ea typeface="Calibri"/>
                <a:cs typeface="Calibri"/>
              </a:rPr>
              <a:t>Breakfast and lunch are both offered daily to every student at Cassie Hall. Students who can afford this program pay one dollar a day for lunch. We also have a healthy snack program which offers healthy options, prepared and delivered by a staff member, helping to refuel learning, promote equal access, and create opportunities to teach about nutrition.</a:t>
            </a:r>
          </a:p>
          <a:p>
            <a:pPr marL="228600" indent="-228600">
              <a:buAutoNum type="arabicPeriod"/>
            </a:pPr>
            <a:r>
              <a:rPr lang="en-US" sz="1150" dirty="0">
                <a:solidFill>
                  <a:schemeClr val="tx1"/>
                </a:solidFill>
                <a:latin typeface="Aptos Display" panose="020B0004020202020204" pitchFamily="34" charset="0"/>
                <a:ea typeface="Calibri"/>
                <a:cs typeface="Calibri"/>
              </a:rPr>
              <a:t>Offering cultural activities and real-world experiences that are inclusive of all diverse backgrounds and cultures where learning is reflective and experiential connecting students to their environment.</a:t>
            </a:r>
          </a:p>
          <a:p>
            <a:pPr marL="228600" indent="-228600">
              <a:buAutoNum type="arabicPeriod"/>
            </a:pPr>
            <a:r>
              <a:rPr lang="en-US" sz="1150" dirty="0">
                <a:solidFill>
                  <a:schemeClr val="tx1"/>
                </a:solidFill>
                <a:latin typeface="Aptos Display" panose="020B0004020202020204" pitchFamily="34" charset="0"/>
                <a:ea typeface="+mn-lt"/>
                <a:cs typeface="+mn-lt"/>
              </a:rPr>
              <a:t>Host a school-wide weeklong event called </a:t>
            </a:r>
            <a:r>
              <a:rPr lang="en-US" sz="1150" i="1" dirty="0">
                <a:solidFill>
                  <a:schemeClr val="tx1"/>
                </a:solidFill>
                <a:latin typeface="Aptos Display" panose="020B0004020202020204" pitchFamily="34" charset="0"/>
                <a:ea typeface="+mn-lt"/>
                <a:cs typeface="+mn-lt"/>
              </a:rPr>
              <a:t>World of Us</a:t>
            </a:r>
            <a:r>
              <a:rPr lang="en-US" sz="1150" dirty="0">
                <a:solidFill>
                  <a:schemeClr val="tx1"/>
                </a:solidFill>
                <a:latin typeface="Aptos Display" panose="020B0004020202020204" pitchFamily="34" charset="0"/>
                <a:ea typeface="+mn-lt"/>
                <a:cs typeface="+mn-lt"/>
              </a:rPr>
              <a:t>, where each day highlights different aspects of diversity—culture, language, gender, and abilities—through interactive activities, storytelling, and student-led presentations. </a:t>
            </a:r>
          </a:p>
          <a:p>
            <a:pPr marL="228600" indent="-228600">
              <a:buAutoNum type="arabicPeriod"/>
            </a:pPr>
            <a:r>
              <a:rPr lang="en-US" sz="1150" dirty="0">
                <a:solidFill>
                  <a:schemeClr val="tx1"/>
                </a:solidFill>
                <a:latin typeface="Aptos Display" panose="020B0004020202020204" pitchFamily="34" charset="0"/>
              </a:rPr>
              <a:t>Hygiene Club</a:t>
            </a:r>
            <a:r>
              <a:rPr lang="en-US" sz="1150" b="1" dirty="0">
                <a:solidFill>
                  <a:schemeClr val="tx1"/>
                </a:solidFill>
                <a:latin typeface="Aptos Display" panose="020B0004020202020204" pitchFamily="34" charset="0"/>
              </a:rPr>
              <a:t>:</a:t>
            </a:r>
            <a:r>
              <a:rPr lang="en-US" sz="1150" dirty="0">
                <a:solidFill>
                  <a:schemeClr val="tx1"/>
                </a:solidFill>
                <a:latin typeface="Aptos Display" panose="020B0004020202020204" pitchFamily="34" charset="0"/>
              </a:rPr>
              <a:t> Focuses on personal care—showering, teeth and hair care, nail trimming, and learning how to maintain one’s body—helping learners build confidence and independence in their self-care routines.</a:t>
            </a:r>
            <a:r>
              <a:rPr lang="en-US" sz="1150" dirty="0">
                <a:latin typeface="Aptos Display" panose="020B0004020202020204" pitchFamily="34" charset="0"/>
              </a:rPr>
              <a:t>.</a:t>
            </a:r>
          </a:p>
          <a:p>
            <a:pPr marL="228600" indent="-228600">
              <a:buAutoNum type="arabicPeriod"/>
            </a:pPr>
            <a:r>
              <a:rPr lang="en-US" sz="1150" dirty="0">
                <a:solidFill>
                  <a:schemeClr val="tx1"/>
                </a:solidFill>
                <a:latin typeface="Aptos Display" panose="020B0004020202020204" pitchFamily="34" charset="0"/>
              </a:rPr>
              <a:t>Life Skills Program: Focuses on practical, real-world activities—cooking, cleaning, shopping, using public services, and working—helping learners gain independence, practice daily transactions, and build connections in the community. This program helps support the well-being of self, family, and the community.</a:t>
            </a:r>
            <a:endParaRPr lang="en-US" sz="1150" dirty="0">
              <a:solidFill>
                <a:schemeClr val="tx1"/>
              </a:solidFill>
              <a:latin typeface="Aptos Display" panose="020B0004020202020204" pitchFamily="34" charset="0"/>
              <a:ea typeface="+mn-lt"/>
              <a:cs typeface="+mn-lt"/>
            </a:endParaRPr>
          </a:p>
        </p:txBody>
      </p:sp>
      <p:sp>
        <p:nvSpPr>
          <p:cNvPr id="24" name="Rectangle 23">
            <a:extLst>
              <a:ext uri="{FF2B5EF4-FFF2-40B4-BE49-F238E27FC236}">
                <a16:creationId xmlns:a16="http://schemas.microsoft.com/office/drawing/2014/main" id="{01DB02A8-2FFC-F763-B41F-E37D6D4FBB3B}"/>
              </a:ext>
            </a:extLst>
          </p:cNvPr>
          <p:cNvSpPr/>
          <p:nvPr/>
        </p:nvSpPr>
        <p:spPr>
          <a:xfrm>
            <a:off x="9601494" y="2887920"/>
            <a:ext cx="2279714" cy="26508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6699FF"/>
                </a:solidFill>
                <a:latin typeface="Aptos Display" panose="020B0004020202020204" pitchFamily="34" charset="0"/>
              </a:rPr>
              <a:t>School Data &amp; Evidence</a:t>
            </a:r>
          </a:p>
          <a:p>
            <a:r>
              <a:rPr lang="en-US" sz="1200" b="1" dirty="0">
                <a:solidFill>
                  <a:schemeClr val="tx1"/>
                </a:solidFill>
                <a:latin typeface="Aptos Display" panose="020B0004020202020204" pitchFamily="34" charset="0"/>
              </a:rPr>
              <a:t>Inclusion Measures here:</a:t>
            </a:r>
          </a:p>
          <a:p>
            <a:endParaRPr lang="en-US" sz="1200" b="1" dirty="0">
              <a:solidFill>
                <a:schemeClr val="tx1"/>
              </a:solidFill>
              <a:latin typeface="Aptos Display" panose="020B0004020202020204" pitchFamily="34" charset="0"/>
            </a:endParaRPr>
          </a:p>
          <a:p>
            <a:pPr marL="171450" indent="-171450">
              <a:buFont typeface="Arial" panose="020B0604020202020204" pitchFamily="34" charset="0"/>
              <a:buChar char="•"/>
            </a:pPr>
            <a:r>
              <a:rPr lang="en-US" sz="1150" dirty="0">
                <a:solidFill>
                  <a:schemeClr val="tx1"/>
                </a:solidFill>
                <a:latin typeface="Aptos Display"/>
              </a:rPr>
              <a:t>School-Based Team Meeting</a:t>
            </a:r>
          </a:p>
          <a:p>
            <a:pPr marL="171450" indent="-171450">
              <a:buFont typeface="Arial" panose="020B0604020202020204" pitchFamily="34" charset="0"/>
              <a:buChar char="•"/>
            </a:pPr>
            <a:r>
              <a:rPr lang="en-US" sz="1150" dirty="0">
                <a:solidFill>
                  <a:schemeClr val="tx1"/>
                </a:solidFill>
                <a:latin typeface="Aptos Display"/>
              </a:rPr>
              <a:t>Individual Education Plans (IEPs) (as applicable)</a:t>
            </a:r>
          </a:p>
          <a:p>
            <a:pPr marL="171450" indent="-171450">
              <a:buFont typeface="Arial" panose="020B0604020202020204" pitchFamily="34" charset="0"/>
              <a:buChar char="•"/>
            </a:pPr>
            <a:r>
              <a:rPr lang="en-US" sz="1150" dirty="0">
                <a:solidFill>
                  <a:schemeClr val="tx1"/>
                </a:solidFill>
                <a:latin typeface="Aptos Display"/>
              </a:rPr>
              <a:t>Student Learning Survey Grade 4</a:t>
            </a:r>
          </a:p>
          <a:p>
            <a:pPr marL="171450" indent="-171450">
              <a:buFont typeface="Arial" panose="020B0604020202020204" pitchFamily="34" charset="0"/>
              <a:buChar char="•"/>
            </a:pPr>
            <a:r>
              <a:rPr lang="en-US" sz="1150" dirty="0">
                <a:solidFill>
                  <a:schemeClr val="tx1"/>
                </a:solidFill>
                <a:latin typeface="Aptos Display"/>
              </a:rPr>
              <a:t>Student voice</a:t>
            </a:r>
          </a:p>
          <a:p>
            <a:pPr marL="171450" indent="-171450">
              <a:buFont typeface="Arial" panose="020B0604020202020204" pitchFamily="34" charset="0"/>
              <a:buChar char="•"/>
            </a:pPr>
            <a:endParaRPr lang="en-US" sz="1050" dirty="0">
              <a:solidFill>
                <a:schemeClr val="tx1"/>
              </a:solidFill>
              <a:latin typeface="Aptos Display"/>
            </a:endParaRPr>
          </a:p>
          <a:p>
            <a:pPr marL="171450" indent="-171450">
              <a:buFont typeface="Arial" panose="020B0604020202020204" pitchFamily="34" charset="0"/>
              <a:buChar char="•"/>
            </a:pPr>
            <a:endParaRPr lang="en-US" sz="1050" dirty="0">
              <a:solidFill>
                <a:schemeClr val="tx1"/>
              </a:solidFill>
              <a:latin typeface="Aptos Display" panose="020B0004020202020204" pitchFamily="34" charset="0"/>
            </a:endParaRPr>
          </a:p>
          <a:p>
            <a:endParaRPr lang="en-US" sz="200" b="1" dirty="0">
              <a:solidFill>
                <a:srgbClr val="6699FF"/>
              </a:solidFill>
              <a:latin typeface="Aptos Display" panose="020B0004020202020204" pitchFamily="34" charset="0"/>
            </a:endParaRPr>
          </a:p>
          <a:p>
            <a:endParaRPr lang="en-US" sz="1100" dirty="0">
              <a:solidFill>
                <a:schemeClr val="tx1"/>
              </a:solidFill>
            </a:endParaRPr>
          </a:p>
          <a:p>
            <a:endParaRPr lang="en-US" sz="1100" dirty="0">
              <a:solidFill>
                <a:schemeClr val="tx1"/>
              </a:solidFill>
            </a:endParaRPr>
          </a:p>
        </p:txBody>
      </p:sp>
      <p:pic>
        <p:nvPicPr>
          <p:cNvPr id="6" name="Picture 5">
            <a:extLst>
              <a:ext uri="{FF2B5EF4-FFF2-40B4-BE49-F238E27FC236}">
                <a16:creationId xmlns:a16="http://schemas.microsoft.com/office/drawing/2014/main" id="{B21AAF9C-B4B2-4EA8-D6F6-F3AC6E13D6D8}"/>
              </a:ext>
            </a:extLst>
          </p:cNvPr>
          <p:cNvPicPr>
            <a:picLocks noChangeAspect="1"/>
          </p:cNvPicPr>
          <p:nvPr/>
        </p:nvPicPr>
        <p:blipFill>
          <a:blip r:embed="rId3"/>
          <a:stretch>
            <a:fillRect/>
          </a:stretch>
        </p:blipFill>
        <p:spPr>
          <a:xfrm>
            <a:off x="138299" y="64219"/>
            <a:ext cx="4051145" cy="540889"/>
          </a:xfrm>
          <a:prstGeom prst="rect">
            <a:avLst/>
          </a:prstGeom>
        </p:spPr>
      </p:pic>
      <p:sp>
        <p:nvSpPr>
          <p:cNvPr id="9" name="Rectangle 8">
            <a:extLst>
              <a:ext uri="{FF2B5EF4-FFF2-40B4-BE49-F238E27FC236}">
                <a16:creationId xmlns:a16="http://schemas.microsoft.com/office/drawing/2014/main" id="{7AD17297-BBD3-F421-7BE5-53DAAFF269C0}"/>
              </a:ext>
            </a:extLst>
          </p:cNvPr>
          <p:cNvSpPr/>
          <p:nvPr/>
        </p:nvSpPr>
        <p:spPr>
          <a:xfrm>
            <a:off x="259839" y="1515581"/>
            <a:ext cx="8501368" cy="9913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dirty="0">
                <a:solidFill>
                  <a:schemeClr val="tx1"/>
                </a:solidFill>
                <a:latin typeface="Aptos Display" panose="020B0004020202020204" pitchFamily="34" charset="0"/>
              </a:rPr>
              <a:t>Goal</a:t>
            </a:r>
          </a:p>
          <a:p>
            <a:r>
              <a:rPr lang="en-US" sz="1200" dirty="0">
                <a:solidFill>
                  <a:schemeClr val="tx1"/>
                </a:solidFill>
                <a:latin typeface="Aptos Display" panose="020B0004020202020204" pitchFamily="34" charset="0"/>
                <a:ea typeface="+mn-lt"/>
                <a:cs typeface="+mn-lt"/>
              </a:rPr>
              <a:t>To foster a school culture where every student feels seen, valued, and supported, regardless of ability, background, identity, or learning style. By implementing inclusive teaching practices, promoting empathy, and ensuring equitable access to learning opportunities, students will have to opportunity to succeed in their learning.</a:t>
            </a:r>
            <a:endParaRPr lang="en-US" sz="1200" dirty="0">
              <a:solidFill>
                <a:schemeClr val="tx1"/>
              </a:solidFill>
              <a:latin typeface="Aptos Display" panose="020B0004020202020204" pitchFamily="34" charset="0"/>
              <a:ea typeface="Calibri"/>
              <a:cs typeface="Calibri"/>
            </a:endParaRPr>
          </a:p>
        </p:txBody>
      </p:sp>
      <p:sp>
        <p:nvSpPr>
          <p:cNvPr id="10" name="Rectangle 9">
            <a:extLst>
              <a:ext uri="{FF2B5EF4-FFF2-40B4-BE49-F238E27FC236}">
                <a16:creationId xmlns:a16="http://schemas.microsoft.com/office/drawing/2014/main" id="{BE01B0E5-4EB8-C7C5-E964-6DB537493430}"/>
              </a:ext>
            </a:extLst>
          </p:cNvPr>
          <p:cNvSpPr/>
          <p:nvPr/>
        </p:nvSpPr>
        <p:spPr>
          <a:xfrm>
            <a:off x="256547" y="2506921"/>
            <a:ext cx="2333961" cy="28354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dirty="0">
                <a:solidFill>
                  <a:schemeClr val="tx1"/>
                </a:solidFill>
                <a:latin typeface="Aptos Display" panose="020B0004020202020204" pitchFamily="34" charset="0"/>
              </a:rPr>
              <a:t>Objectives</a:t>
            </a:r>
          </a:p>
          <a:p>
            <a:pPr marL="171450" indent="-171450">
              <a:buFont typeface="Arial"/>
              <a:buChar char="•"/>
            </a:pPr>
            <a:r>
              <a:rPr lang="en-US" sz="1150" dirty="0">
                <a:solidFill>
                  <a:schemeClr val="tx1"/>
                </a:solidFill>
                <a:latin typeface="Aptos Display" panose="020B0004020202020204" pitchFamily="34" charset="0"/>
                <a:ea typeface="Calibri"/>
                <a:cs typeface="Calibri"/>
              </a:rPr>
              <a:t>To ensure that all students have equitable access to learning.</a:t>
            </a:r>
          </a:p>
          <a:p>
            <a:pPr marL="171450" indent="-171450">
              <a:buFont typeface="Arial"/>
              <a:buChar char="•"/>
            </a:pPr>
            <a:r>
              <a:rPr lang="en-US" sz="1150" dirty="0">
                <a:solidFill>
                  <a:schemeClr val="tx1"/>
                </a:solidFill>
                <a:latin typeface="Aptos Display" panose="020B0004020202020204" pitchFamily="34" charset="0"/>
                <a:ea typeface="Calibri"/>
                <a:cs typeface="Calibri"/>
              </a:rPr>
              <a:t>Building a positive welcoming environment.</a:t>
            </a:r>
          </a:p>
          <a:p>
            <a:pPr marL="171450" indent="-171450">
              <a:buFont typeface="Arial"/>
              <a:buChar char="•"/>
            </a:pPr>
            <a:r>
              <a:rPr lang="en-US" sz="1150" dirty="0">
                <a:solidFill>
                  <a:schemeClr val="tx1"/>
                </a:solidFill>
                <a:latin typeface="Aptos Display" panose="020B0004020202020204" pitchFamily="34" charset="0"/>
                <a:ea typeface="Calibri"/>
                <a:cs typeface="Calibri"/>
              </a:rPr>
              <a:t>Incorporating culturally responsive and adaptable curriculum.</a:t>
            </a:r>
          </a:p>
          <a:p>
            <a:pPr marL="171450" indent="-171450">
              <a:buFont typeface="Arial"/>
              <a:buChar char="•"/>
            </a:pPr>
            <a:r>
              <a:rPr lang="en-US" sz="1150" dirty="0">
                <a:solidFill>
                  <a:schemeClr val="tx1"/>
                </a:solidFill>
                <a:latin typeface="Aptos Display" panose="020B0004020202020204" pitchFamily="34" charset="0"/>
                <a:ea typeface="+mn-lt"/>
                <a:cs typeface="+mn-lt"/>
              </a:rPr>
              <a:t>Celebrate diversity by integrating multicultural perspectives and promoting respect for different cultures, languages, gender, and abilities.</a:t>
            </a:r>
          </a:p>
          <a:p>
            <a:pPr marL="171450" indent="-171450">
              <a:buFont typeface="Arial"/>
              <a:buChar char="•"/>
            </a:pPr>
            <a:r>
              <a:rPr lang="en-US" sz="1150" dirty="0">
                <a:solidFill>
                  <a:schemeClr val="tx1"/>
                </a:solidFill>
                <a:latin typeface="Aptos Display" panose="020B0004020202020204" pitchFamily="34" charset="0"/>
                <a:ea typeface="+mn-lt"/>
                <a:cs typeface="+mn-lt"/>
              </a:rPr>
              <a:t>Development of a Hygiene and Life Skills Program.</a:t>
            </a:r>
          </a:p>
          <a:p>
            <a:pPr marL="171450" indent="-171450">
              <a:buFont typeface="Arial"/>
              <a:buChar char="•"/>
            </a:pPr>
            <a:endParaRPr lang="en-US" sz="1150" dirty="0">
              <a:solidFill>
                <a:schemeClr val="tx1"/>
              </a:solidFill>
              <a:latin typeface="Aptos Display" panose="020B0004020202020204" pitchFamily="34" charset="0"/>
              <a:ea typeface="Calibri"/>
              <a:cs typeface="Calibri"/>
            </a:endParaRPr>
          </a:p>
          <a:p>
            <a:pPr marL="171450" indent="-171450">
              <a:buFont typeface="Arial"/>
              <a:buChar char="•"/>
            </a:pPr>
            <a:endParaRPr lang="en-US" sz="1150" dirty="0">
              <a:solidFill>
                <a:schemeClr val="tx1"/>
              </a:solidFill>
              <a:ea typeface="Calibri"/>
              <a:cs typeface="Calibri"/>
            </a:endParaRPr>
          </a:p>
          <a:p>
            <a:pPr marL="171450" indent="-171450">
              <a:buFont typeface="Arial"/>
              <a:buChar char="•"/>
            </a:pPr>
            <a:endParaRPr lang="en-US" sz="1150" dirty="0">
              <a:solidFill>
                <a:schemeClr val="tx1"/>
              </a:solidFill>
              <a:ea typeface="Calibri"/>
              <a:cs typeface="Calibri"/>
            </a:endParaRPr>
          </a:p>
        </p:txBody>
      </p:sp>
      <p:sp>
        <p:nvSpPr>
          <p:cNvPr id="12" name="Rectangle 11">
            <a:extLst>
              <a:ext uri="{FF2B5EF4-FFF2-40B4-BE49-F238E27FC236}">
                <a16:creationId xmlns:a16="http://schemas.microsoft.com/office/drawing/2014/main" id="{09C14724-1D20-74B9-87B7-01FFCFC2F2FC}"/>
              </a:ext>
            </a:extLst>
          </p:cNvPr>
          <p:cNvSpPr/>
          <p:nvPr/>
        </p:nvSpPr>
        <p:spPr>
          <a:xfrm>
            <a:off x="256547" y="5342419"/>
            <a:ext cx="2281380" cy="13692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District Data &amp; Evidence</a:t>
            </a:r>
            <a:endParaRPr lang="en-US" sz="1150" dirty="0">
              <a:solidFill>
                <a:schemeClr val="tx1"/>
              </a:solidFill>
              <a:latin typeface="Aptos Display" panose="020B0004020202020204" pitchFamily="34" charset="0"/>
            </a:endParaRPr>
          </a:p>
          <a:p>
            <a:pPr marL="171450" indent="-171450">
              <a:buFont typeface="Arial" panose="020B0604020202020204" pitchFamily="34" charset="0"/>
              <a:buChar char="•"/>
            </a:pPr>
            <a:r>
              <a:rPr lang="en-US" sz="1150" dirty="0">
                <a:solidFill>
                  <a:schemeClr val="tx1"/>
                </a:solidFill>
                <a:latin typeface="Aptos Display"/>
              </a:rPr>
              <a:t>School-Based Team Meeting</a:t>
            </a:r>
          </a:p>
          <a:p>
            <a:pPr marL="171450" indent="-171450">
              <a:buFont typeface="Arial" panose="020B0604020202020204" pitchFamily="34" charset="0"/>
              <a:buChar char="•"/>
            </a:pPr>
            <a:r>
              <a:rPr lang="en-US" sz="1150" dirty="0">
                <a:solidFill>
                  <a:schemeClr val="tx1"/>
                </a:solidFill>
                <a:latin typeface="Aptos Display"/>
              </a:rPr>
              <a:t>Individual Education Plans (IEPs) (as applicable)</a:t>
            </a:r>
          </a:p>
          <a:p>
            <a:pPr marL="171450" indent="-171450">
              <a:buFont typeface="Arial" panose="020B0604020202020204" pitchFamily="34" charset="0"/>
              <a:buChar char="•"/>
            </a:pPr>
            <a:r>
              <a:rPr lang="en-US" sz="1150" dirty="0">
                <a:solidFill>
                  <a:schemeClr val="tx1"/>
                </a:solidFill>
                <a:latin typeface="Aptos Display"/>
              </a:rPr>
              <a:t>Student Learning Survey Grade 4</a:t>
            </a:r>
          </a:p>
          <a:p>
            <a:pPr marL="171450" indent="-171450">
              <a:buFont typeface="Arial" panose="020B0604020202020204" pitchFamily="34" charset="0"/>
              <a:buChar char="•"/>
            </a:pPr>
            <a:r>
              <a:rPr lang="en-US" sz="1150" dirty="0">
                <a:solidFill>
                  <a:schemeClr val="tx1"/>
                </a:solidFill>
                <a:latin typeface="Aptos Display"/>
              </a:rPr>
              <a:t>Student voice</a:t>
            </a:r>
          </a:p>
          <a:p>
            <a:pPr marL="171450" indent="-171450">
              <a:buFont typeface="Arial" panose="020B0604020202020204" pitchFamily="34" charset="0"/>
              <a:buChar char="•"/>
            </a:pPr>
            <a:endParaRPr lang="en-US" sz="1050" dirty="0">
              <a:solidFill>
                <a:schemeClr val="tx1"/>
              </a:solidFill>
              <a:latin typeface="Aptos Display" panose="020B0004020202020204" pitchFamily="34" charset="0"/>
            </a:endParaRPr>
          </a:p>
        </p:txBody>
      </p:sp>
      <p:pic>
        <p:nvPicPr>
          <p:cNvPr id="17" name="Picture 16">
            <a:extLst>
              <a:ext uri="{FF2B5EF4-FFF2-40B4-BE49-F238E27FC236}">
                <a16:creationId xmlns:a16="http://schemas.microsoft.com/office/drawing/2014/main" id="{CF3B8D32-DAA8-4BBC-A565-F108CF90FC43}"/>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4622573" y="686533"/>
            <a:ext cx="288539" cy="275424"/>
          </a:xfrm>
          <a:prstGeom prst="rect">
            <a:avLst/>
          </a:prstGeom>
        </p:spPr>
      </p:pic>
      <p:sp>
        <p:nvSpPr>
          <p:cNvPr id="2" name="TextBox 1">
            <a:extLst>
              <a:ext uri="{FF2B5EF4-FFF2-40B4-BE49-F238E27FC236}">
                <a16:creationId xmlns:a16="http://schemas.microsoft.com/office/drawing/2014/main" id="{65D5C753-2C3F-CAF9-E0B1-0C12EF049203}"/>
              </a:ext>
            </a:extLst>
          </p:cNvPr>
          <p:cNvSpPr txBox="1"/>
          <p:nvPr/>
        </p:nvSpPr>
        <p:spPr>
          <a:xfrm>
            <a:off x="256547" y="1115471"/>
            <a:ext cx="7674305" cy="400110"/>
          </a:xfrm>
          <a:prstGeom prst="rect">
            <a:avLst/>
          </a:prstGeom>
          <a:noFill/>
        </p:spPr>
        <p:txBody>
          <a:bodyPr wrap="square" lIns="91440" tIns="45720" rIns="91440" bIns="45720" rtlCol="0" anchor="t">
            <a:spAutoFit/>
          </a:bodyPr>
          <a:lstStyle/>
          <a:p>
            <a:r>
              <a:rPr lang="en-US" sz="2000" b="1" dirty="0">
                <a:latin typeface="Aptos Display"/>
              </a:rPr>
              <a:t>Cassie Hall Elementary School</a:t>
            </a:r>
          </a:p>
        </p:txBody>
      </p:sp>
      <p:pic>
        <p:nvPicPr>
          <p:cNvPr id="7" name="Picture 6" descr="A black and red bear with claws&#10;&#10;AI-generated content may be incorrect.">
            <a:extLst>
              <a:ext uri="{FF2B5EF4-FFF2-40B4-BE49-F238E27FC236}">
                <a16:creationId xmlns:a16="http://schemas.microsoft.com/office/drawing/2014/main" id="{1730D2F4-471A-34DA-78B0-AF9B324A18F1}"/>
              </a:ext>
            </a:extLst>
          </p:cNvPr>
          <p:cNvPicPr>
            <a:picLocks noChangeAspect="1"/>
          </p:cNvPicPr>
          <p:nvPr/>
        </p:nvPicPr>
        <p:blipFill>
          <a:blip r:embed="rId5"/>
          <a:stretch>
            <a:fillRect/>
          </a:stretch>
        </p:blipFill>
        <p:spPr>
          <a:xfrm>
            <a:off x="9722708" y="1321143"/>
            <a:ext cx="1880287" cy="1466335"/>
          </a:xfrm>
          <a:prstGeom prst="rect">
            <a:avLst/>
          </a:prstGeom>
        </p:spPr>
      </p:pic>
    </p:spTree>
    <p:extLst>
      <p:ext uri="{BB962C8B-B14F-4D97-AF65-F5344CB8AC3E}">
        <p14:creationId xmlns:p14="http://schemas.microsoft.com/office/powerpoint/2010/main" val="2815336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851C78FF-E0F5-E360-B0B8-36ED9CC5961A}"/>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B0DCCF14-55FF-B4E5-3070-38E62E4BA0C4}"/>
              </a:ext>
            </a:extLst>
          </p:cNvPr>
          <p:cNvSpPr/>
          <p:nvPr/>
        </p:nvSpPr>
        <p:spPr>
          <a:xfrm>
            <a:off x="0" y="623851"/>
            <a:ext cx="12191999" cy="4194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TextBox 7">
            <a:extLst>
              <a:ext uri="{FF2B5EF4-FFF2-40B4-BE49-F238E27FC236}">
                <a16:creationId xmlns:a16="http://schemas.microsoft.com/office/drawing/2014/main" id="{7F67042D-5AC6-1EA8-10A0-7593AA66E0BF}"/>
              </a:ext>
            </a:extLst>
          </p:cNvPr>
          <p:cNvSpPr txBox="1"/>
          <p:nvPr/>
        </p:nvSpPr>
        <p:spPr>
          <a:xfrm>
            <a:off x="4264309" y="647707"/>
            <a:ext cx="3756796"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MENTAL HEALTH &amp; WELL-BEING</a:t>
            </a:r>
          </a:p>
        </p:txBody>
      </p:sp>
      <p:sp>
        <p:nvSpPr>
          <p:cNvPr id="23" name="Rectangle 22">
            <a:extLst>
              <a:ext uri="{FF2B5EF4-FFF2-40B4-BE49-F238E27FC236}">
                <a16:creationId xmlns:a16="http://schemas.microsoft.com/office/drawing/2014/main" id="{043E84DF-0013-7626-FD55-3946A5EABC1D}"/>
              </a:ext>
            </a:extLst>
          </p:cNvPr>
          <p:cNvSpPr/>
          <p:nvPr/>
        </p:nvSpPr>
        <p:spPr>
          <a:xfrm>
            <a:off x="2565917" y="2524279"/>
            <a:ext cx="7201509" cy="4276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dirty="0">
                <a:solidFill>
                  <a:schemeClr val="accent6"/>
                </a:solidFill>
                <a:latin typeface="Aptos Display" panose="020B0004020202020204" pitchFamily="34" charset="0"/>
              </a:rPr>
              <a:t>School Actions/Strategy</a:t>
            </a:r>
            <a:endParaRPr lang="en-US" sz="1600" dirty="0">
              <a:latin typeface="Aptos Display" panose="020B0004020202020204" pitchFamily="34" charset="0"/>
            </a:endParaRPr>
          </a:p>
          <a:p>
            <a:r>
              <a:rPr lang="en-US" sz="1150" b="1" dirty="0">
                <a:solidFill>
                  <a:schemeClr val="tx1"/>
                </a:solidFill>
                <a:latin typeface="Aptos Display" panose="020B0004020202020204" pitchFamily="34" charset="0"/>
              </a:rPr>
              <a:t>Mental Health &amp; Well-Being Actions here:</a:t>
            </a:r>
          </a:p>
          <a:p>
            <a:pPr marL="228600" indent="-228600">
              <a:buAutoNum type="arabicPeriod"/>
            </a:pPr>
            <a:r>
              <a:rPr lang="en-US" sz="1150" dirty="0">
                <a:solidFill>
                  <a:schemeClr val="tx1"/>
                </a:solidFill>
                <a:latin typeface="Aptos Display" panose="020B0004020202020204" pitchFamily="34" charset="0"/>
              </a:rPr>
              <a:t>As a school, implement Open Parachute. Open Parachute offers mental health and well-being lessons that teachers can teach weekly to their class.</a:t>
            </a:r>
            <a:endParaRPr lang="en-US" sz="1150" dirty="0">
              <a:solidFill>
                <a:schemeClr val="tx1"/>
              </a:solidFill>
              <a:latin typeface="Aptos Display" panose="020B0004020202020204" pitchFamily="34" charset="0"/>
              <a:ea typeface="Calibri"/>
              <a:cs typeface="Calibri"/>
            </a:endParaRPr>
          </a:p>
          <a:p>
            <a:pPr marL="228600" indent="-228600">
              <a:buAutoNum type="arabicPeriod"/>
            </a:pPr>
            <a:r>
              <a:rPr lang="en-US" sz="1150" dirty="0">
                <a:solidFill>
                  <a:schemeClr val="tx1"/>
                </a:solidFill>
                <a:latin typeface="Aptos Display" panose="020B0004020202020204" pitchFamily="34" charset="0"/>
              </a:rPr>
              <a:t>Incorporate Zones of Regulation into everyday teaching. Students learn the tools to identify, address, and regulate feelings.</a:t>
            </a:r>
          </a:p>
          <a:p>
            <a:pPr marL="228600" indent="-228600">
              <a:buAutoNum type="arabicPeriod"/>
            </a:pPr>
            <a:r>
              <a:rPr lang="en-US" sz="1150" dirty="0">
                <a:solidFill>
                  <a:schemeClr val="tx1"/>
                </a:solidFill>
                <a:latin typeface="Aptos Display" panose="020B0004020202020204" pitchFamily="34" charset="0"/>
              </a:rPr>
              <a:t>Counseling services to individuals, small groups, as well as teaching strategies of self-regulation to all classrooms.</a:t>
            </a:r>
          </a:p>
          <a:p>
            <a:pPr marL="228600" indent="-228600">
              <a:buAutoNum type="arabicPeriod"/>
            </a:pPr>
            <a:r>
              <a:rPr lang="en-US" sz="1150" dirty="0">
                <a:solidFill>
                  <a:schemeClr val="tx1"/>
                </a:solidFill>
                <a:latin typeface="Aptos Display" panose="020B0004020202020204" pitchFamily="34" charset="0"/>
                <a:ea typeface="Calibri" panose="020F0502020204030204"/>
                <a:cs typeface="Calibri" panose="020F0502020204030204"/>
              </a:rPr>
              <a:t>Friday Bailey, who is the Integrated Child and Youth Clinical Counselor, is offering youth peer support services at our school.</a:t>
            </a:r>
          </a:p>
          <a:p>
            <a:pPr marL="228600" indent="-228600">
              <a:buAutoNum type="arabicPeriod"/>
            </a:pPr>
            <a:r>
              <a:rPr lang="en-US" sz="1150" dirty="0">
                <a:solidFill>
                  <a:schemeClr val="tx1"/>
                </a:solidFill>
                <a:latin typeface="Aptos Display" panose="020B0004020202020204" pitchFamily="34" charset="0"/>
                <a:ea typeface="Calibri" panose="020F0502020204030204"/>
                <a:cs typeface="Calibri" panose="020F0502020204030204"/>
              </a:rPr>
              <a:t>Cassie Hall has partnered with Child Youth and Mental Health to offer two focus groups: </a:t>
            </a:r>
            <a:r>
              <a:rPr lang="en-US" sz="1150" dirty="0">
                <a:solidFill>
                  <a:schemeClr val="tx1"/>
                </a:solidFill>
                <a:latin typeface="Aptos Display" panose="020B0004020202020204" pitchFamily="34" charset="0"/>
                <a:ea typeface="+mn-lt"/>
                <a:cs typeface="+mn-lt"/>
              </a:rPr>
              <a:t>The younger group focuses on emotions, coping skills, and regulation, while the older group explores topics such as identity, self-esteem, and relationships. </a:t>
            </a:r>
          </a:p>
          <a:p>
            <a:pPr marL="228600" indent="-228600">
              <a:buAutoNum type="arabicPeriod"/>
            </a:pPr>
            <a:r>
              <a:rPr lang="en-CA" sz="1150" dirty="0">
                <a:solidFill>
                  <a:schemeClr val="tx1"/>
                </a:solidFill>
                <a:latin typeface="Aptos Display" panose="020B0004020202020204" pitchFamily="34" charset="0"/>
              </a:rPr>
              <a:t>We support mental health and well-being by creating a school climate rooted in restorative justice. When challenges arise, we work with students to navigate them, reflect on their choices, and repair relationships. This helps build empathy, resilience, and a sense of community where everyone can feel safe and supported.</a:t>
            </a:r>
            <a:endParaRPr lang="en-US" sz="1150" dirty="0">
              <a:solidFill>
                <a:schemeClr val="tx1"/>
              </a:solidFill>
              <a:latin typeface="Aptos Display" panose="020B0004020202020204" pitchFamily="34" charset="0"/>
              <a:ea typeface="+mn-lt"/>
              <a:cs typeface="+mn-lt"/>
            </a:endParaRPr>
          </a:p>
          <a:p>
            <a:pPr marL="228600" indent="-228600">
              <a:buAutoNum type="arabicPeriod"/>
            </a:pPr>
            <a:r>
              <a:rPr lang="en-US" sz="1150" dirty="0">
                <a:solidFill>
                  <a:schemeClr val="tx1"/>
                </a:solidFill>
                <a:latin typeface="Aptos Display" panose="020B0004020202020204" pitchFamily="34" charset="0"/>
                <a:ea typeface="Calibri" panose="020F0502020204030204"/>
                <a:cs typeface="Calibri" panose="020F0502020204030204"/>
              </a:rPr>
              <a:t>Offer a nutritious breakfast, snack, and lunch to all learners.</a:t>
            </a:r>
          </a:p>
          <a:p>
            <a:pPr marL="228600" indent="-228600">
              <a:buAutoNum type="arabicPeriod"/>
            </a:pPr>
            <a:r>
              <a:rPr lang="en-US" sz="1150" dirty="0">
                <a:solidFill>
                  <a:schemeClr val="tx1"/>
                </a:solidFill>
                <a:latin typeface="Aptos Display" panose="020B0004020202020204" pitchFamily="34" charset="0"/>
                <a:ea typeface="Calibri" panose="020F0502020204030204"/>
                <a:cs typeface="Calibri" panose="020F0502020204030204"/>
              </a:rPr>
              <a:t>A trauma Informed approach in all classrooms.</a:t>
            </a:r>
          </a:p>
          <a:p>
            <a:pPr marL="228600" indent="-228600">
              <a:buAutoNum type="arabicPeriod"/>
            </a:pPr>
            <a:r>
              <a:rPr lang="en-US" sz="1150" dirty="0">
                <a:solidFill>
                  <a:schemeClr val="tx1"/>
                </a:solidFill>
                <a:latin typeface="Aptos Display" panose="020B0004020202020204" pitchFamily="34" charset="0"/>
                <a:ea typeface="Calibri" panose="020F0502020204030204"/>
                <a:cs typeface="Calibri" panose="020F0502020204030204"/>
              </a:rPr>
              <a:t>Daily check-in and social/emotional support from our Indigenous Support Workers for all Indigenous students.</a:t>
            </a:r>
          </a:p>
          <a:p>
            <a:pPr marL="228600" indent="-228600">
              <a:buAutoNum type="arabicPeriod"/>
            </a:pPr>
            <a:r>
              <a:rPr lang="en-US" sz="1150" dirty="0">
                <a:solidFill>
                  <a:schemeClr val="tx1"/>
                </a:solidFill>
                <a:latin typeface="Aptos Display" panose="020B0004020202020204" pitchFamily="34" charset="0"/>
                <a:ea typeface="Calibri" panose="020F0502020204030204"/>
                <a:cs typeface="Calibri" panose="020F0502020204030204"/>
              </a:rPr>
              <a:t>An ongoing  "Back to the Land" garden project intended to engage all learners in harvesting and learning subsistent living ways for supporting themselves and the community.</a:t>
            </a:r>
          </a:p>
          <a:p>
            <a:pPr marL="228600" indent="-228600">
              <a:buAutoNum type="arabicPeriod"/>
            </a:pPr>
            <a:r>
              <a:rPr lang="en-US" sz="1150" dirty="0">
                <a:solidFill>
                  <a:schemeClr val="tx1"/>
                </a:solidFill>
                <a:latin typeface="Aptos Display" panose="020B0004020202020204" pitchFamily="34" charset="0"/>
              </a:rPr>
              <a:t>Implementing everyday anxiety strategies for all grade 3 students (aligns with district mental health plan).</a:t>
            </a:r>
          </a:p>
          <a:p>
            <a:pPr marL="228600" indent="-228600">
              <a:buAutoNum type="arabicPeriod"/>
            </a:pPr>
            <a:r>
              <a:rPr lang="en-US" sz="1150" dirty="0">
                <a:solidFill>
                  <a:schemeClr val="tx1"/>
                </a:solidFill>
                <a:latin typeface="Aptos Display" panose="020B0004020202020204" pitchFamily="34" charset="0"/>
              </a:rPr>
              <a:t>Mental health Literacy for all grade 6 students (aligns with district mental health plans).</a:t>
            </a:r>
          </a:p>
          <a:p>
            <a:pPr marL="228600" indent="-228600">
              <a:buAutoNum type="arabicPeriod"/>
            </a:pPr>
            <a:r>
              <a:rPr lang="en-US" sz="1150" dirty="0">
                <a:solidFill>
                  <a:schemeClr val="tx1"/>
                </a:solidFill>
                <a:latin typeface="Aptos Display" panose="020B0004020202020204" pitchFamily="34" charset="0"/>
              </a:rPr>
              <a:t>Development of a Cassie Hall Kindness Crew. The crew of students are fostering good relationships and spreading kindness and belonging. </a:t>
            </a:r>
          </a:p>
          <a:p>
            <a:pPr marL="228600" indent="-228600">
              <a:buAutoNum type="arabicPeriod"/>
            </a:pPr>
            <a:endParaRPr lang="en-US" sz="1150" dirty="0">
              <a:solidFill>
                <a:schemeClr val="tx1"/>
              </a:solidFill>
              <a:latin typeface="Aptos Display" panose="020B0004020202020204" pitchFamily="34" charset="0"/>
              <a:ea typeface="Calibri" panose="020F0502020204030204"/>
              <a:cs typeface="Calibri" panose="020F0502020204030204"/>
            </a:endParaRPr>
          </a:p>
          <a:p>
            <a:pPr marL="228600" indent="-228600">
              <a:buAutoNum type="arabicPeriod"/>
            </a:pPr>
            <a:endParaRPr lang="en-US" sz="1150" dirty="0">
              <a:solidFill>
                <a:schemeClr val="tx1"/>
              </a:solidFill>
              <a:latin typeface="Aptos Display" panose="020B0004020202020204" pitchFamily="34" charset="0"/>
              <a:ea typeface="Calibri" panose="020F0502020204030204"/>
              <a:cs typeface="Calibri" panose="020F0502020204030204"/>
            </a:endParaRPr>
          </a:p>
          <a:p>
            <a:pPr marL="228600" indent="-228600">
              <a:buAutoNum type="arabicPeriod"/>
            </a:pPr>
            <a:endParaRPr lang="en-US" sz="1150" dirty="0">
              <a:solidFill>
                <a:schemeClr val="tx1"/>
              </a:solidFill>
              <a:latin typeface="Aptos Display" panose="020B0004020202020204" pitchFamily="34" charset="0"/>
              <a:ea typeface="Calibri" panose="020F0502020204030204"/>
              <a:cs typeface="Calibri" panose="020F0502020204030204"/>
            </a:endParaRPr>
          </a:p>
          <a:p>
            <a:pPr marL="228600" indent="-228600">
              <a:buAutoNum type="arabicPeriod"/>
            </a:pPr>
            <a:endParaRPr lang="en-US" sz="1150" dirty="0">
              <a:solidFill>
                <a:schemeClr val="tx1"/>
              </a:solidFill>
              <a:latin typeface="Aptos Display" panose="020B0004020202020204" pitchFamily="34" charset="0"/>
              <a:ea typeface="Calibri" panose="020F0502020204030204"/>
              <a:cs typeface="Calibri" panose="020F0502020204030204"/>
            </a:endParaRPr>
          </a:p>
          <a:p>
            <a:pPr algn="ctr"/>
            <a:endParaRPr lang="en-US" sz="1200" b="1" dirty="0">
              <a:solidFill>
                <a:schemeClr val="tx1"/>
              </a:solidFill>
              <a:latin typeface="Aptos Display" panose="020B0004020202020204" pitchFamily="34" charset="0"/>
              <a:ea typeface="Calibri" panose="020F0502020204030204"/>
              <a:cs typeface="Calibri" panose="020F0502020204030204"/>
            </a:endParaRPr>
          </a:p>
          <a:p>
            <a:pPr algn="ctr"/>
            <a:endParaRPr lang="en-US" sz="200" dirty="0">
              <a:solidFill>
                <a:schemeClr val="tx1"/>
              </a:solidFill>
              <a:highlight>
                <a:srgbClr val="FFFF00"/>
              </a:highlight>
              <a:latin typeface="Aptos Display" panose="020B0004020202020204" pitchFamily="34" charset="0"/>
              <a:ea typeface="Calibri" panose="020F0502020204030204"/>
              <a:cs typeface="Calibri" panose="020F0502020204030204"/>
            </a:endParaRPr>
          </a:p>
          <a:p>
            <a:pPr algn="ctr"/>
            <a:endParaRPr lang="en-US" sz="1100" dirty="0">
              <a:solidFill>
                <a:schemeClr val="tx1"/>
              </a:solidFill>
              <a:ea typeface="Calibri" panose="020F0502020204030204"/>
              <a:cs typeface="Calibri" panose="020F0502020204030204"/>
            </a:endParaRPr>
          </a:p>
        </p:txBody>
      </p:sp>
      <p:sp>
        <p:nvSpPr>
          <p:cNvPr id="24" name="Rectangle 23">
            <a:extLst>
              <a:ext uri="{FF2B5EF4-FFF2-40B4-BE49-F238E27FC236}">
                <a16:creationId xmlns:a16="http://schemas.microsoft.com/office/drawing/2014/main" id="{0034374F-8577-0612-8D65-861522F2162D}"/>
              </a:ext>
            </a:extLst>
          </p:cNvPr>
          <p:cNvSpPr/>
          <p:nvPr/>
        </p:nvSpPr>
        <p:spPr>
          <a:xfrm>
            <a:off x="9767426" y="2954270"/>
            <a:ext cx="2361795" cy="25536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dirty="0">
                <a:solidFill>
                  <a:schemeClr val="accent6"/>
                </a:solidFill>
                <a:latin typeface="Aptos Display" panose="020B0004020202020204" pitchFamily="34" charset="0"/>
              </a:rPr>
              <a:t>School Data &amp; Evidence</a:t>
            </a:r>
          </a:p>
          <a:p>
            <a:r>
              <a:rPr lang="en-US" sz="1200" b="1" dirty="0">
                <a:solidFill>
                  <a:schemeClr val="tx1"/>
                </a:solidFill>
                <a:latin typeface="Aptos Display" panose="020B0004020202020204" pitchFamily="34" charset="0"/>
              </a:rPr>
              <a:t>Mental Health &amp; Well Being Measures here:</a:t>
            </a:r>
          </a:p>
          <a:p>
            <a:endParaRPr lang="en-US" sz="1200" b="1" dirty="0">
              <a:solidFill>
                <a:schemeClr val="tx1"/>
              </a:solidFill>
              <a:latin typeface="Aptos Display" panose="020B0004020202020204" pitchFamily="34" charset="0"/>
            </a:endParaRPr>
          </a:p>
          <a:p>
            <a:pPr marL="171450" indent="-171450">
              <a:buFont typeface="Arial" panose="020B0604020202020204" pitchFamily="34" charset="0"/>
              <a:buChar char="•"/>
            </a:pPr>
            <a:r>
              <a:rPr lang="en-US" sz="1150" dirty="0">
                <a:solidFill>
                  <a:schemeClr val="tx1"/>
                </a:solidFill>
                <a:latin typeface="Aptos Display" panose="020B0004020202020204" pitchFamily="34" charset="0"/>
              </a:rPr>
              <a:t>Student Voice</a:t>
            </a:r>
          </a:p>
          <a:p>
            <a:pPr marL="171450" indent="-171450">
              <a:buFont typeface="Arial"/>
              <a:buChar char="•"/>
            </a:pPr>
            <a:r>
              <a:rPr lang="en-US" sz="1150" dirty="0">
                <a:solidFill>
                  <a:schemeClr val="tx1"/>
                </a:solidFill>
                <a:latin typeface="Aptos Display"/>
              </a:rPr>
              <a:t>Student Learning Survey Grade 4</a:t>
            </a:r>
            <a:endParaRPr lang="en-US" sz="1150" dirty="0">
              <a:solidFill>
                <a:schemeClr val="tx1"/>
              </a:solidFill>
              <a:latin typeface="Aptos Display" panose="020B0004020202020204" pitchFamily="34" charset="0"/>
            </a:endParaRPr>
          </a:p>
          <a:p>
            <a:endParaRPr lang="en-US" sz="200" b="1" dirty="0">
              <a:solidFill>
                <a:srgbClr val="70AD47"/>
              </a:solidFill>
              <a:latin typeface="Aptos Display" panose="020B0004020202020204" pitchFamily="34" charset="0"/>
              <a:ea typeface="Calibri" panose="020F0502020204030204"/>
              <a:cs typeface="Calibri" panose="020F0502020204030204"/>
            </a:endParaRPr>
          </a:p>
          <a:p>
            <a:endParaRPr lang="en-US" sz="1100" dirty="0">
              <a:solidFill>
                <a:schemeClr val="tx1"/>
              </a:solidFill>
              <a:ea typeface="Calibri" panose="020F0502020204030204"/>
              <a:cs typeface="Calibri" panose="020F0502020204030204"/>
            </a:endParaRPr>
          </a:p>
        </p:txBody>
      </p:sp>
      <p:pic>
        <p:nvPicPr>
          <p:cNvPr id="6" name="Picture 5">
            <a:extLst>
              <a:ext uri="{FF2B5EF4-FFF2-40B4-BE49-F238E27FC236}">
                <a16:creationId xmlns:a16="http://schemas.microsoft.com/office/drawing/2014/main" id="{6DF778C4-5223-6CF7-D3F4-3A3C22412CEA}"/>
              </a:ext>
            </a:extLst>
          </p:cNvPr>
          <p:cNvPicPr>
            <a:picLocks noChangeAspect="1"/>
          </p:cNvPicPr>
          <p:nvPr/>
        </p:nvPicPr>
        <p:blipFill>
          <a:blip r:embed="rId3"/>
          <a:stretch>
            <a:fillRect/>
          </a:stretch>
        </p:blipFill>
        <p:spPr>
          <a:xfrm>
            <a:off x="119638" y="56974"/>
            <a:ext cx="4051145" cy="540889"/>
          </a:xfrm>
          <a:prstGeom prst="rect">
            <a:avLst/>
          </a:prstGeom>
        </p:spPr>
      </p:pic>
      <p:sp>
        <p:nvSpPr>
          <p:cNvPr id="9" name="Rectangle 8">
            <a:extLst>
              <a:ext uri="{FF2B5EF4-FFF2-40B4-BE49-F238E27FC236}">
                <a16:creationId xmlns:a16="http://schemas.microsoft.com/office/drawing/2014/main" id="{15842715-8886-6B80-BD47-31A7D98C985C}"/>
              </a:ext>
            </a:extLst>
          </p:cNvPr>
          <p:cNvSpPr/>
          <p:nvPr/>
        </p:nvSpPr>
        <p:spPr>
          <a:xfrm>
            <a:off x="247645" y="1532512"/>
            <a:ext cx="8268580" cy="8467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dirty="0">
                <a:solidFill>
                  <a:schemeClr val="tx1"/>
                </a:solidFill>
                <a:latin typeface="Aptos Display" panose="020B0004020202020204" pitchFamily="34" charset="0"/>
              </a:rPr>
              <a:t>Goal</a:t>
            </a:r>
          </a:p>
          <a:p>
            <a:r>
              <a:rPr lang="en-US" sz="1150" dirty="0">
                <a:solidFill>
                  <a:schemeClr val="tx1"/>
                </a:solidFill>
                <a:latin typeface="Aptos Display" panose="020B0004020202020204" pitchFamily="34" charset="0"/>
                <a:ea typeface="+mn-lt"/>
                <a:cs typeface="+mn-lt"/>
              </a:rPr>
              <a:t>Our goal is to ensure every student knows they matter. That they are understood, valued for who they are, and surrounded by people who believe in their potential. Through compassionate care and a deep commitment to mental health and well-being, we strive to create a nurturing space where every child feels safe, supported, and empowered.</a:t>
            </a:r>
            <a:r>
              <a:rPr lang="en-US" sz="1600" dirty="0">
                <a:solidFill>
                  <a:schemeClr val="tx1"/>
                </a:solidFill>
                <a:latin typeface="Aptos Display" panose="020B0004020202020204" pitchFamily="34" charset="0"/>
                <a:ea typeface="+mn-lt"/>
                <a:cs typeface="+mn-lt"/>
              </a:rPr>
              <a:t> </a:t>
            </a:r>
            <a:endParaRPr lang="en-US" sz="1600" dirty="0">
              <a:solidFill>
                <a:schemeClr val="tx1"/>
              </a:solidFill>
              <a:latin typeface="Aptos Display" panose="020B0004020202020204" pitchFamily="34" charset="0"/>
              <a:ea typeface="Calibri"/>
              <a:cs typeface="Calibri"/>
            </a:endParaRPr>
          </a:p>
        </p:txBody>
      </p:sp>
      <p:sp>
        <p:nvSpPr>
          <p:cNvPr id="12" name="Rectangle 11">
            <a:extLst>
              <a:ext uri="{FF2B5EF4-FFF2-40B4-BE49-F238E27FC236}">
                <a16:creationId xmlns:a16="http://schemas.microsoft.com/office/drawing/2014/main" id="{48F40431-C530-B6F6-BB7D-3395EB1DC9A4}"/>
              </a:ext>
            </a:extLst>
          </p:cNvPr>
          <p:cNvSpPr/>
          <p:nvPr/>
        </p:nvSpPr>
        <p:spPr>
          <a:xfrm>
            <a:off x="212107" y="4772341"/>
            <a:ext cx="2353811" cy="17898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dirty="0">
                <a:solidFill>
                  <a:schemeClr val="tx1"/>
                </a:solidFill>
                <a:latin typeface="Aptos Display" panose="020B0004020202020204" pitchFamily="34" charset="0"/>
              </a:rPr>
              <a:t>District Data &amp; Evidence</a:t>
            </a:r>
            <a:endParaRPr lang="en-US" sz="1000" b="1" dirty="0">
              <a:solidFill>
                <a:schemeClr val="tx1"/>
              </a:solidFill>
              <a:latin typeface="Aptos Display" panose="020B0004020202020204" pitchFamily="34" charset="0"/>
            </a:endParaRPr>
          </a:p>
          <a:p>
            <a:pPr marL="171450" indent="-171450">
              <a:buFont typeface="Arial"/>
              <a:buChar char="•"/>
            </a:pPr>
            <a:r>
              <a:rPr lang="en-US" sz="1150" dirty="0">
                <a:solidFill>
                  <a:schemeClr val="tx1"/>
                </a:solidFill>
                <a:latin typeface="Aptos Display"/>
              </a:rPr>
              <a:t>Students Voice</a:t>
            </a:r>
          </a:p>
          <a:p>
            <a:pPr marL="171450" indent="-171450">
              <a:buFont typeface="Arial"/>
              <a:buChar char="•"/>
            </a:pPr>
            <a:r>
              <a:rPr lang="en-US" sz="1150" dirty="0">
                <a:solidFill>
                  <a:schemeClr val="tx1"/>
                </a:solidFill>
                <a:latin typeface="Aptos Display"/>
              </a:rPr>
              <a:t>Student Learning Survey Grade 4</a:t>
            </a:r>
            <a:endParaRPr lang="en-US" sz="1150" dirty="0">
              <a:solidFill>
                <a:schemeClr val="tx1"/>
              </a:solidFill>
              <a:latin typeface="Aptos Display" panose="020B0004020202020204" pitchFamily="34" charset="0"/>
            </a:endParaRPr>
          </a:p>
        </p:txBody>
      </p:sp>
      <p:sp>
        <p:nvSpPr>
          <p:cNvPr id="2" name="Rectangle 1">
            <a:extLst>
              <a:ext uri="{FF2B5EF4-FFF2-40B4-BE49-F238E27FC236}">
                <a16:creationId xmlns:a16="http://schemas.microsoft.com/office/drawing/2014/main" id="{4B2C41C4-0888-3154-C167-EC3FB3BE5B7D}"/>
              </a:ext>
            </a:extLst>
          </p:cNvPr>
          <p:cNvSpPr/>
          <p:nvPr/>
        </p:nvSpPr>
        <p:spPr>
          <a:xfrm>
            <a:off x="242923" y="2524279"/>
            <a:ext cx="2145714" cy="22470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dirty="0">
                <a:solidFill>
                  <a:schemeClr val="tx1"/>
                </a:solidFill>
                <a:latin typeface="Aptos Display" panose="020B0004020202020204" pitchFamily="34" charset="0"/>
              </a:rPr>
              <a:t>Objectives</a:t>
            </a:r>
            <a:endParaRPr lang="en-US" sz="1000" b="1" dirty="0">
              <a:solidFill>
                <a:schemeClr val="tx1"/>
              </a:solidFill>
              <a:latin typeface="Aptos Display" panose="020B0004020202020204" pitchFamily="34" charset="0"/>
            </a:endParaRPr>
          </a:p>
          <a:p>
            <a:pPr marL="171450" indent="-171450">
              <a:buFont typeface="Arial"/>
              <a:buChar char="•"/>
            </a:pPr>
            <a:r>
              <a:rPr lang="en-US" sz="1150" dirty="0">
                <a:solidFill>
                  <a:schemeClr val="tx1"/>
                </a:solidFill>
                <a:latin typeface="Aptos Display"/>
              </a:rPr>
              <a:t>To build emotional literacy and healthy coping strategies through classroom instruction.</a:t>
            </a:r>
          </a:p>
          <a:p>
            <a:pPr marL="171450" indent="-171450">
              <a:buFont typeface="Arial"/>
              <a:buChar char="•"/>
            </a:pPr>
            <a:r>
              <a:rPr lang="en-US" sz="1150" dirty="0">
                <a:solidFill>
                  <a:schemeClr val="tx1"/>
                </a:solidFill>
                <a:latin typeface="Aptos Display"/>
              </a:rPr>
              <a:t>Foster positive relationships.</a:t>
            </a:r>
          </a:p>
          <a:p>
            <a:pPr marL="171450" indent="-171450">
              <a:buFont typeface="Arial"/>
              <a:buChar char="•"/>
            </a:pPr>
            <a:r>
              <a:rPr lang="en-US" sz="1150" dirty="0">
                <a:solidFill>
                  <a:schemeClr val="tx1"/>
                </a:solidFill>
                <a:latin typeface="Aptos Display"/>
              </a:rPr>
              <a:t>To meet all the needs of our learners.</a:t>
            </a:r>
          </a:p>
          <a:p>
            <a:pPr marL="171450" indent="-171450">
              <a:buFont typeface="Arial"/>
              <a:buChar char="•"/>
            </a:pPr>
            <a:r>
              <a:rPr lang="en-US" sz="1150" dirty="0">
                <a:solidFill>
                  <a:schemeClr val="tx1"/>
                </a:solidFill>
                <a:latin typeface="Aptos Display"/>
              </a:rPr>
              <a:t>Access to nutritious food.</a:t>
            </a:r>
          </a:p>
          <a:p>
            <a:endParaRPr lang="en-US" sz="1150" dirty="0">
              <a:solidFill>
                <a:schemeClr val="tx1"/>
              </a:solidFill>
              <a:latin typeface="Aptos Display"/>
            </a:endParaRPr>
          </a:p>
          <a:p>
            <a:pPr marL="228600" indent="-228600">
              <a:buFont typeface="Arial"/>
              <a:buChar char="•"/>
            </a:pPr>
            <a:r>
              <a:rPr lang="en-US" sz="1100" dirty="0"/>
              <a:t>Create peer support networks and mental health clubs.</a:t>
            </a:r>
            <a:endParaRPr lang="en-US" sz="1100" dirty="0">
              <a:solidFill>
                <a:schemeClr val="tx1"/>
              </a:solidFill>
              <a:ea typeface="Calibri" panose="020F0502020204030204"/>
              <a:cs typeface="Calibri" panose="020F0502020204030204"/>
            </a:endParaRPr>
          </a:p>
        </p:txBody>
      </p:sp>
      <p:pic>
        <p:nvPicPr>
          <p:cNvPr id="17" name="Picture 16">
            <a:extLst>
              <a:ext uri="{FF2B5EF4-FFF2-40B4-BE49-F238E27FC236}">
                <a16:creationId xmlns:a16="http://schemas.microsoft.com/office/drawing/2014/main" id="{9A4F0E7E-DF21-1BF7-48CD-FB3C30DBFAED}"/>
              </a:ext>
            </a:extLst>
          </p:cNvPr>
          <p:cNvPicPr>
            <a:picLocks noChangeAspect="1"/>
          </p:cNvPicPr>
          <p:nvPr/>
        </p:nvPicPr>
        <p:blipFill>
          <a:blip r:embed="rId4">
            <a:clrChange>
              <a:clrFrom>
                <a:srgbClr val="FFFFFF"/>
              </a:clrFrom>
              <a:clrTo>
                <a:srgbClr val="FFFFFF">
                  <a:alpha val="0"/>
                </a:srgbClr>
              </a:clrTo>
            </a:clrChange>
            <a:duotone>
              <a:schemeClr val="bg2">
                <a:shade val="45000"/>
                <a:satMod val="135000"/>
              </a:schemeClr>
              <a:prstClr val="white"/>
            </a:duotone>
            <a:extLst>
              <a:ext uri="{BEBA8EAE-BF5A-486C-A8C5-ECC9F3942E4B}">
                <a14:imgProps xmlns:a14="http://schemas.microsoft.com/office/drawing/2010/main">
                  <a14:imgLayer r:embed="rId5">
                    <a14:imgEffect>
                      <a14:saturation sat="66000"/>
                    </a14:imgEffect>
                  </a14:imgLayer>
                </a14:imgProps>
              </a:ext>
            </a:extLst>
          </a:blip>
          <a:srcRect l="13999" t="6232" r="16202" b="16491"/>
          <a:stretch/>
        </p:blipFill>
        <p:spPr>
          <a:xfrm>
            <a:off x="3923630" y="633263"/>
            <a:ext cx="361857" cy="400626"/>
          </a:xfrm>
          <a:prstGeom prst="rect">
            <a:avLst/>
          </a:prstGeom>
          <a:solidFill>
            <a:schemeClr val="accent6"/>
          </a:solidFill>
        </p:spPr>
      </p:pic>
      <p:sp>
        <p:nvSpPr>
          <p:cNvPr id="3" name="TextBox 2">
            <a:extLst>
              <a:ext uri="{FF2B5EF4-FFF2-40B4-BE49-F238E27FC236}">
                <a16:creationId xmlns:a16="http://schemas.microsoft.com/office/drawing/2014/main" id="{2B802574-7FEE-1939-AE76-D5DA11B7A533}"/>
              </a:ext>
            </a:extLst>
          </p:cNvPr>
          <p:cNvSpPr txBox="1"/>
          <p:nvPr/>
        </p:nvSpPr>
        <p:spPr>
          <a:xfrm>
            <a:off x="233231" y="1126017"/>
            <a:ext cx="8062155" cy="400110"/>
          </a:xfrm>
          <a:prstGeom prst="rect">
            <a:avLst/>
          </a:prstGeom>
          <a:noFill/>
        </p:spPr>
        <p:txBody>
          <a:bodyPr wrap="square" lIns="91440" tIns="45720" rIns="91440" bIns="45720" rtlCol="0" anchor="t">
            <a:spAutoFit/>
          </a:bodyPr>
          <a:lstStyle/>
          <a:p>
            <a:r>
              <a:rPr lang="en-US" sz="2000" b="1" dirty="0">
                <a:latin typeface="Aptos Display"/>
              </a:rPr>
              <a:t>Cassie Hall Elementary School</a:t>
            </a:r>
          </a:p>
        </p:txBody>
      </p:sp>
      <p:pic>
        <p:nvPicPr>
          <p:cNvPr id="10" name="Picture 9" descr="A black and red bear with claws&#10;&#10;AI-generated content may be incorrect.">
            <a:extLst>
              <a:ext uri="{FF2B5EF4-FFF2-40B4-BE49-F238E27FC236}">
                <a16:creationId xmlns:a16="http://schemas.microsoft.com/office/drawing/2014/main" id="{C519AF40-66E4-CD40-5E21-2778A0412367}"/>
              </a:ext>
            </a:extLst>
          </p:cNvPr>
          <p:cNvPicPr>
            <a:picLocks noChangeAspect="1"/>
          </p:cNvPicPr>
          <p:nvPr/>
        </p:nvPicPr>
        <p:blipFill>
          <a:blip r:embed="rId6"/>
          <a:stretch>
            <a:fillRect/>
          </a:stretch>
        </p:blipFill>
        <p:spPr>
          <a:xfrm>
            <a:off x="9862677" y="1350086"/>
            <a:ext cx="1880287" cy="1466335"/>
          </a:xfrm>
          <a:prstGeom prst="rect">
            <a:avLst/>
          </a:prstGeom>
        </p:spPr>
      </p:pic>
    </p:spTree>
    <p:extLst>
      <p:ext uri="{BB962C8B-B14F-4D97-AF65-F5344CB8AC3E}">
        <p14:creationId xmlns:p14="http://schemas.microsoft.com/office/powerpoint/2010/main" val="18909242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b6b0dba-89a0-4d6e-89a6-c305fc05013e" xsi:nil="true"/>
    <lcf76f155ced4ddcb4097134ff3c332f xmlns="928a1279-e4d8-4693-bbff-7209efd9f1a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4FA9F3C48974047A9B6C8BBA59CEB7E" ma:contentTypeVersion="11" ma:contentTypeDescription="Create a new document." ma:contentTypeScope="" ma:versionID="071dba89f56b6dc93b6a1c9960ef269e">
  <xsd:schema xmlns:xsd="http://www.w3.org/2001/XMLSchema" xmlns:xs="http://www.w3.org/2001/XMLSchema" xmlns:p="http://schemas.microsoft.com/office/2006/metadata/properties" xmlns:ns2="928a1279-e4d8-4693-bbff-7209efd9f1a0" xmlns:ns3="5b6b0dba-89a0-4d6e-89a6-c305fc05013e" targetNamespace="http://schemas.microsoft.com/office/2006/metadata/properties" ma:root="true" ma:fieldsID="55f74288b1739de363f91fcb54f34a45" ns2:_="" ns3:_="">
    <xsd:import namespace="928a1279-e4d8-4693-bbff-7209efd9f1a0"/>
    <xsd:import namespace="5b6b0dba-89a0-4d6e-89a6-c305fc05013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8a1279-e4d8-4693-bbff-7209efd9f1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8566be50-d797-45d1-b002-cdd72d45a40a"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b6b0dba-89a0-4d6e-89a6-c305fc05013e"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82d2c03-3833-4560-b275-fdaca5b1c3c7}" ma:internalName="TaxCatchAll" ma:showField="CatchAllData" ma:web="5b6b0dba-89a0-4d6e-89a6-c305fc0501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DCBF898-C42D-476E-AF0B-9A03A02A4EAA}">
  <ds:schemaRefs>
    <ds:schemaRef ds:uri="http://schemas.microsoft.com/office/2006/metadata/properties"/>
    <ds:schemaRef ds:uri="1fef76a3-85ad-4f7b-a2f3-a984f4199588"/>
    <ds:schemaRef ds:uri="http://www.w3.org/XML/1998/namespace"/>
    <ds:schemaRef ds:uri="http://purl.org/dc/dcmitype/"/>
    <ds:schemaRef ds:uri="http://schemas.microsoft.com/office/infopath/2007/PartnerControls"/>
    <ds:schemaRef ds:uri="http://schemas.microsoft.com/office/2006/documentManagement/types"/>
    <ds:schemaRef ds:uri="http://purl.org/dc/terms/"/>
    <ds:schemaRef ds:uri="http://schemas.openxmlformats.org/package/2006/metadata/core-properties"/>
    <ds:schemaRef ds:uri="e0569476-5b62-42e7-b58c-5626752fc24d"/>
    <ds:schemaRef ds:uri="http://purl.org/dc/elements/1.1/"/>
  </ds:schemaRefs>
</ds:datastoreItem>
</file>

<file path=customXml/itemProps2.xml><?xml version="1.0" encoding="utf-8"?>
<ds:datastoreItem xmlns:ds="http://schemas.openxmlformats.org/officeDocument/2006/customXml" ds:itemID="{3A56D917-E005-4C19-B358-DF7883AEDE91}">
  <ds:schemaRefs>
    <ds:schemaRef ds:uri="http://schemas.microsoft.com/sharepoint/v3/contenttype/forms"/>
  </ds:schemaRefs>
</ds:datastoreItem>
</file>

<file path=customXml/itemProps3.xml><?xml version="1.0" encoding="utf-8"?>
<ds:datastoreItem xmlns:ds="http://schemas.openxmlformats.org/officeDocument/2006/customXml" ds:itemID="{E8D489AB-8912-4D82-A4D8-7D7CE3AD7578}"/>
</file>

<file path=docProps/app.xml><?xml version="1.0" encoding="utf-8"?>
<Properties xmlns="http://schemas.openxmlformats.org/officeDocument/2006/extended-properties" xmlns:vt="http://schemas.openxmlformats.org/officeDocument/2006/docPropsVTypes">
  <TotalTime>8057</TotalTime>
  <Words>2174</Words>
  <Application>Microsoft Office PowerPoint</Application>
  <PresentationFormat>Widescreen</PresentationFormat>
  <Paragraphs>162</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Aptos</vt:lpstr>
      <vt:lpstr>Aptos Display</vt:lpstr>
      <vt:lpstr>Arial</vt:lpstr>
      <vt:lpstr>Arial,Sans-Serif</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Rubio</dc:creator>
  <cp:lastModifiedBy>Erika Barton</cp:lastModifiedBy>
  <cp:revision>457</cp:revision>
  <cp:lastPrinted>2025-10-24T21:23:24Z</cp:lastPrinted>
  <dcterms:created xsi:type="dcterms:W3CDTF">2021-06-07T17:31:30Z</dcterms:created>
  <dcterms:modified xsi:type="dcterms:W3CDTF">2025-10-24T21:35:11Z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0x01010054FA9F3C48974047A9B6C8BBA59CEB7E</vt:lpwstr>
  </property>
  <property fmtid="{D5CDD505-2E9C-101B-9397-08002B2CF9AE}" pid="3" name="Order">
    <vt:r8>239900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MediaServiceImageTags">
    <vt:lpwstr/>
  </property>
</Properties>
</file>