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3" r:id="rId2"/>
    <p:sldId id="266" r:id="rId3"/>
    <p:sldId id="267" r:id="rId4"/>
    <p:sldId id="269" r:id="rId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5A706"/>
    <a:srgbClr val="6699FF"/>
    <a:srgbClr val="CC66FF"/>
    <a:srgbClr val="9966FF"/>
    <a:srgbClr val="E2B833"/>
    <a:srgbClr val="E77204"/>
    <a:srgbClr val="E43C2F"/>
    <a:srgbClr val="FDF9ED"/>
    <a:srgbClr val="FEF8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9B1385-B5D7-4E87-AF63-74F03E7F69BE}" v="4" dt="2025-09-29T14:48:04.4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ith Axelson" userId="2fb9c213-3b8a-411e-b486-653f7134f0c6" providerId="ADAL" clId="{B2F2C9D6-FCBD-4800-B0E9-9FE71D3D7593}"/>
    <pc:docChg chg="custSel addSld delSld modSld">
      <pc:chgData name="Keith Axelson" userId="2fb9c213-3b8a-411e-b486-653f7134f0c6" providerId="ADAL" clId="{B2F2C9D6-FCBD-4800-B0E9-9FE71D3D7593}" dt="2025-10-22T14:45:55.961" v="112" actId="20577"/>
      <pc:docMkLst>
        <pc:docMk/>
      </pc:docMkLst>
      <pc:sldChg chg="modSp mod">
        <pc:chgData name="Keith Axelson" userId="2fb9c213-3b8a-411e-b486-653f7134f0c6" providerId="ADAL" clId="{B2F2C9D6-FCBD-4800-B0E9-9FE71D3D7593}" dt="2025-10-22T14:45:55.961" v="112" actId="20577"/>
        <pc:sldMkLst>
          <pc:docMk/>
          <pc:sldMk cId="1890924231" sldId="269"/>
        </pc:sldMkLst>
        <pc:spChg chg="mod">
          <ac:chgData name="Keith Axelson" userId="2fb9c213-3b8a-411e-b486-653f7134f0c6" providerId="ADAL" clId="{B2F2C9D6-FCBD-4800-B0E9-9FE71D3D7593}" dt="2025-10-22T14:45:55.961" v="112" actId="20577"/>
          <ac:spMkLst>
            <pc:docMk/>
            <pc:sldMk cId="1890924231" sldId="269"/>
            <ac:spMk id="8" creationId="{7F67042D-5AC6-1EA8-10A0-7593AA66E0BF}"/>
          </ac:spMkLst>
        </pc:spChg>
      </pc:sldChg>
      <pc:sldChg chg="delSp modSp del mod">
        <pc:chgData name="Keith Axelson" userId="2fb9c213-3b8a-411e-b486-653f7134f0c6" providerId="ADAL" clId="{B2F2C9D6-FCBD-4800-B0E9-9FE71D3D7593}" dt="2025-09-29T14:48:36.217" v="67" actId="2696"/>
        <pc:sldMkLst>
          <pc:docMk/>
          <pc:sldMk cId="3350397566" sldId="272"/>
        </pc:sldMkLst>
      </pc:sldChg>
      <pc:sldChg chg="modSp new mod">
        <pc:chgData name="Keith Axelson" userId="2fb9c213-3b8a-411e-b486-653f7134f0c6" providerId="ADAL" clId="{B2F2C9D6-FCBD-4800-B0E9-9FE71D3D7593}" dt="2025-09-29T14:48:21.580" v="66" actId="20577"/>
        <pc:sldMkLst>
          <pc:docMk/>
          <pc:sldMk cId="548341993" sldId="273"/>
        </pc:sldMkLst>
        <pc:spChg chg="mod">
          <ac:chgData name="Keith Axelson" userId="2fb9c213-3b8a-411e-b486-653f7134f0c6" providerId="ADAL" clId="{B2F2C9D6-FCBD-4800-B0E9-9FE71D3D7593}" dt="2025-09-29T14:48:21.580" v="66" actId="20577"/>
          <ac:spMkLst>
            <pc:docMk/>
            <pc:sldMk cId="548341993" sldId="273"/>
            <ac:spMk id="2" creationId="{9883D201-6065-863E-7D0A-B40FC4E89BE5}"/>
          </ac:spMkLst>
        </pc:spChg>
        <pc:spChg chg="mod">
          <ac:chgData name="Keith Axelson" userId="2fb9c213-3b8a-411e-b486-653f7134f0c6" providerId="ADAL" clId="{B2F2C9D6-FCBD-4800-B0E9-9FE71D3D7593}" dt="2025-09-29T14:48:13.349" v="64" actId="20577"/>
          <ac:spMkLst>
            <pc:docMk/>
            <pc:sldMk cId="548341993" sldId="273"/>
            <ac:spMk id="3" creationId="{19023664-143A-4FF9-FFA8-A8EAAD1DC1E0}"/>
          </ac:spMkLst>
        </pc:spChg>
      </pc:sldChg>
    </pc:docChg>
  </pc:docChgLst>
  <pc:docChgLst>
    <pc:chgData name="Keith Axelson" userId="2fb9c213-3b8a-411e-b486-653f7134f0c6" providerId="ADAL" clId="{8E26D428-C8E9-44D3-81B9-BDAA41F36D81}"/>
    <pc:docChg chg="custSel addSld delSld modSld sldOrd">
      <pc:chgData name="Keith Axelson" userId="2fb9c213-3b8a-411e-b486-653f7134f0c6" providerId="ADAL" clId="{8E26D428-C8E9-44D3-81B9-BDAA41F36D81}" dt="2025-09-17T20:02:24.719" v="5174"/>
      <pc:docMkLst>
        <pc:docMk/>
      </pc:docMkLst>
      <pc:sldChg chg="modSp mod">
        <pc:chgData name="Keith Axelson" userId="2fb9c213-3b8a-411e-b486-653f7134f0c6" providerId="ADAL" clId="{8E26D428-C8E9-44D3-81B9-BDAA41F36D81}" dt="2025-09-17T19:47:06.531" v="5131" actId="20577"/>
        <pc:sldMkLst>
          <pc:docMk/>
          <pc:sldMk cId="115835321" sldId="266"/>
        </pc:sldMkLst>
      </pc:sldChg>
      <pc:sldChg chg="addSp delSp modSp mod">
        <pc:chgData name="Keith Axelson" userId="2fb9c213-3b8a-411e-b486-653f7134f0c6" providerId="ADAL" clId="{8E26D428-C8E9-44D3-81B9-BDAA41F36D81}" dt="2025-09-17T18:00:41.739" v="1921" actId="20577"/>
        <pc:sldMkLst>
          <pc:docMk/>
          <pc:sldMk cId="2815336708" sldId="267"/>
        </pc:sldMkLst>
      </pc:sldChg>
      <pc:sldChg chg="del">
        <pc:chgData name="Keith Axelson" userId="2fb9c213-3b8a-411e-b486-653f7134f0c6" providerId="ADAL" clId="{8E26D428-C8E9-44D3-81B9-BDAA41F36D81}" dt="2025-09-17T19:40:34.626" v="4730" actId="2696"/>
        <pc:sldMkLst>
          <pc:docMk/>
          <pc:sldMk cId="3386972515" sldId="268"/>
        </pc:sldMkLst>
      </pc:sldChg>
      <pc:sldChg chg="addSp delSp modSp mod">
        <pc:chgData name="Keith Axelson" userId="2fb9c213-3b8a-411e-b486-653f7134f0c6" providerId="ADAL" clId="{8E26D428-C8E9-44D3-81B9-BDAA41F36D81}" dt="2025-09-17T19:23:24.735" v="3201" actId="20577"/>
        <pc:sldMkLst>
          <pc:docMk/>
          <pc:sldMk cId="1890924231" sldId="269"/>
        </pc:sldMkLst>
      </pc:sldChg>
      <pc:sldChg chg="addSp modSp add del mod ord setBg chgLayout">
        <pc:chgData name="Keith Axelson" userId="2fb9c213-3b8a-411e-b486-653f7134f0c6" providerId="ADAL" clId="{8E26D428-C8E9-44D3-81B9-BDAA41F36D81}" dt="2025-09-17T20:02:16.241" v="5171" actId="2696"/>
        <pc:sldMkLst>
          <pc:docMk/>
          <pc:sldMk cId="2643556290" sldId="271"/>
        </pc:sldMkLst>
      </pc:sldChg>
      <pc:sldChg chg="addSp modSp add mod ord setBg chgLayout">
        <pc:chgData name="Keith Axelson" userId="2fb9c213-3b8a-411e-b486-653f7134f0c6" providerId="ADAL" clId="{8E26D428-C8E9-44D3-81B9-BDAA41F36D81}" dt="2025-09-17T20:02:24.719" v="5174"/>
        <pc:sldMkLst>
          <pc:docMk/>
          <pc:sldMk cId="3350397566"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10/22/2025</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dirty="0"/>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10/22/2025</a:t>
            </a:fld>
            <a:endParaRPr lang="en-US" dirty="0"/>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dirty="0"/>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7000"/>
            <a:lum/>
          </a:blip>
          <a:srcRect/>
          <a:stretch>
            <a:fillRect l="20000" t="17000" r="20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10/22/2025</a:t>
            </a:fld>
            <a:endParaRPr lang="en-US" dirty="0"/>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dirty="0"/>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9.png"/><Relationship Id="rId5" Type="http://schemas.microsoft.com/office/2007/relationships/hdphoto" Target="../media/hdphoto1.wdp"/><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D201-6065-863E-7D0A-B40FC4E89BE5}"/>
              </a:ext>
            </a:extLst>
          </p:cNvPr>
          <p:cNvSpPr>
            <a:spLocks noGrp="1"/>
          </p:cNvSpPr>
          <p:nvPr>
            <p:ph type="title"/>
          </p:nvPr>
        </p:nvSpPr>
        <p:spPr>
          <a:xfrm>
            <a:off x="552091" y="365125"/>
            <a:ext cx="10801709" cy="3654784"/>
          </a:xfrm>
        </p:spPr>
        <p:txBody>
          <a:bodyPr>
            <a:normAutofit/>
          </a:bodyPr>
          <a:lstStyle/>
          <a:p>
            <a:pPr algn="ctr"/>
            <a:r>
              <a:rPr lang="en-US" sz="4000" b="1" u="sng" dirty="0">
                <a:latin typeface="Aptos Display" panose="020B0004020202020204" pitchFamily="34" charset="0"/>
              </a:rPr>
              <a:t>2025-2026 School Growth Plan</a:t>
            </a:r>
            <a:br>
              <a:rPr lang="en-US" sz="2700" b="1" u="sng" dirty="0">
                <a:solidFill>
                  <a:srgbClr val="000000"/>
                </a:solidFill>
                <a:latin typeface="Aptos Display" panose="020B0004020202020204" pitchFamily="34" charset="0"/>
              </a:rPr>
            </a:br>
            <a:br>
              <a:rPr lang="en-US" sz="2700" b="1" u="sng" dirty="0">
                <a:solidFill>
                  <a:srgbClr val="000000"/>
                </a:solidFill>
                <a:latin typeface="Aptos Display" panose="020B0004020202020204" pitchFamily="34" charset="0"/>
              </a:rPr>
            </a:br>
            <a:r>
              <a:rPr lang="en-US" sz="2700" b="1" dirty="0">
                <a:latin typeface="Aptos Display" panose="020B0004020202020204" pitchFamily="34" charset="0"/>
              </a:rPr>
              <a:t>School &amp; Location:  Caledonia Secondary School</a:t>
            </a:r>
            <a:br>
              <a:rPr lang="en-US" sz="2700" dirty="0">
                <a:latin typeface="Aptos Display" panose="020B0004020202020204" pitchFamily="34" charset="0"/>
              </a:rPr>
            </a:br>
            <a:br>
              <a:rPr lang="en-US" sz="2700" b="1" dirty="0">
                <a:latin typeface="Aptos Display" panose="020B0004020202020204" pitchFamily="34" charset="0"/>
              </a:rPr>
            </a:br>
            <a:r>
              <a:rPr lang="en-US" sz="2700" b="1" dirty="0">
                <a:latin typeface="Aptos Display" panose="020B0004020202020204" pitchFamily="34" charset="0"/>
              </a:rPr>
              <a:t>Principal:  </a:t>
            </a:r>
            <a:r>
              <a:rPr lang="en-US" sz="2700" dirty="0">
                <a:latin typeface="Aptos Display" panose="020B0004020202020204" pitchFamily="34" charset="0"/>
              </a:rPr>
              <a:t>Keith Axelson</a:t>
            </a:r>
            <a:r>
              <a:rPr lang="en-US" sz="2700" b="1" dirty="0">
                <a:highlight>
                  <a:srgbClr val="FFFF00"/>
                </a:highlight>
                <a:latin typeface="Aptos Display" panose="020B0004020202020204" pitchFamily="34" charset="0"/>
              </a:rPr>
              <a:t> </a:t>
            </a:r>
            <a:r>
              <a:rPr lang="en-US" sz="2700" b="1" dirty="0">
                <a:latin typeface="Aptos Display" panose="020B0004020202020204" pitchFamily="34" charset="0"/>
              </a:rPr>
              <a:t> </a:t>
            </a:r>
            <a:br>
              <a:rPr lang="en-US" b="1" dirty="0">
                <a:latin typeface="Aptos Display" panose="020B0004020202020204" pitchFamily="34" charset="0"/>
              </a:rPr>
            </a:br>
            <a:br>
              <a:rPr lang="en-US" sz="3600" b="1" dirty="0">
                <a:latin typeface="Aptos Display" panose="020B0004020202020204" pitchFamily="34" charset="0"/>
              </a:rPr>
            </a:br>
            <a:r>
              <a:rPr lang="en-US" sz="2800" b="1" dirty="0">
                <a:latin typeface="Aptos Display" panose="020B0004020202020204" pitchFamily="34" charset="0"/>
              </a:rPr>
              <a:t>Issue Date:  </a:t>
            </a:r>
            <a:r>
              <a:rPr lang="en-US" sz="2800" dirty="0">
                <a:latin typeface="Aptos Display" panose="020B0004020202020204" pitchFamily="34" charset="0"/>
              </a:rPr>
              <a:t>September 29, 2025</a:t>
            </a:r>
            <a:r>
              <a:rPr lang="en-US" sz="2800" dirty="0">
                <a:highlight>
                  <a:srgbClr val="FFFF00"/>
                </a:highlight>
                <a:latin typeface="Aptos Display" panose="020B0004020202020204" pitchFamily="34" charset="0"/>
              </a:rPr>
              <a:t> </a:t>
            </a:r>
            <a:br>
              <a:rPr lang="en-US" dirty="0">
                <a:highlight>
                  <a:srgbClr val="FFFF00"/>
                </a:highlight>
                <a:latin typeface="Aptos Display" panose="020B0004020202020204" pitchFamily="34" charset="0"/>
              </a:rPr>
            </a:br>
            <a:endParaRPr lang="en-CA" dirty="0"/>
          </a:p>
        </p:txBody>
      </p:sp>
      <p:sp>
        <p:nvSpPr>
          <p:cNvPr id="3" name="Content Placeholder 2">
            <a:extLst>
              <a:ext uri="{FF2B5EF4-FFF2-40B4-BE49-F238E27FC236}">
                <a16:creationId xmlns:a16="http://schemas.microsoft.com/office/drawing/2014/main" id="{19023664-143A-4FF9-FFA8-A8EAAD1DC1E0}"/>
              </a:ext>
            </a:extLst>
          </p:cNvPr>
          <p:cNvSpPr>
            <a:spLocks noGrp="1"/>
          </p:cNvSpPr>
          <p:nvPr>
            <p:ph idx="1"/>
          </p:nvPr>
        </p:nvSpPr>
        <p:spPr>
          <a:xfrm>
            <a:off x="552091" y="4201065"/>
            <a:ext cx="10801709" cy="1975898"/>
          </a:xfrm>
        </p:spPr>
        <p:txBody>
          <a:bodyPr>
            <a:normAutofit lnSpcReduction="10000"/>
          </a:bodyPr>
          <a:lstStyle/>
          <a:p>
            <a:pPr marL="0" indent="0">
              <a:buNone/>
            </a:pPr>
            <a:r>
              <a:rPr lang="en-CA" b="1" spc="-10" dirty="0">
                <a:cs typeface="Calibri"/>
              </a:rPr>
              <a:t>We believe in building trusting partnerships with students, parents, and the community to encourage each student to strive for their personal best.  We want students to develop and practice skills and attitudes that lead to lifelong learning and develop into mature, responsible contributing citizens. </a:t>
            </a:r>
            <a:endParaRPr lang="en-CA" spc="-10" dirty="0">
              <a:highlight>
                <a:srgbClr val="FFFF00"/>
              </a:highlight>
              <a:cs typeface="Calibri"/>
            </a:endParaRPr>
          </a:p>
          <a:p>
            <a:pPr marL="0" indent="0">
              <a:buNone/>
            </a:pPr>
            <a:endParaRPr lang="en-CA" dirty="0"/>
          </a:p>
        </p:txBody>
      </p:sp>
    </p:spTree>
    <p:extLst>
      <p:ext uri="{BB962C8B-B14F-4D97-AF65-F5344CB8AC3E}">
        <p14:creationId xmlns:p14="http://schemas.microsoft.com/office/powerpoint/2010/main" val="548341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2768" y="686778"/>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4461164" y="652603"/>
            <a:ext cx="3740727"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and NUMERACY</a:t>
            </a:r>
          </a:p>
        </p:txBody>
      </p:sp>
      <p:sp>
        <p:nvSpPr>
          <p:cNvPr id="23" name="Rectangle 22">
            <a:extLst>
              <a:ext uri="{FF2B5EF4-FFF2-40B4-BE49-F238E27FC236}">
                <a16:creationId xmlns:a16="http://schemas.microsoft.com/office/drawing/2014/main" id="{88520B47-1703-B00F-0092-DA781713D98B}"/>
              </a:ext>
            </a:extLst>
          </p:cNvPr>
          <p:cNvSpPr/>
          <p:nvPr/>
        </p:nvSpPr>
        <p:spPr>
          <a:xfrm>
            <a:off x="2884124" y="2510825"/>
            <a:ext cx="6151996" cy="3991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Actions/Strategy</a:t>
            </a:r>
          </a:p>
          <a:p>
            <a:r>
              <a:rPr lang="en-US" sz="1150" b="1" dirty="0">
                <a:solidFill>
                  <a:schemeClr val="tx1"/>
                </a:solidFill>
                <a:latin typeface="Aptos Display" panose="020B0004020202020204" pitchFamily="34" charset="0"/>
              </a:rPr>
              <a:t>Literacy Actions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Literacy Support teacher will develop strategies and resources for classroom teachers to assist students in developing their literacy skills in different subject areas.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ELL teacher develops and delivers educational programs directed at assisting English language learners in developing literacy skills in written and oral form.</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Use results from literacy 10 assessment to inform instruction.</a:t>
            </a:r>
          </a:p>
          <a:p>
            <a:r>
              <a:rPr lang="en-US" sz="1150" b="1" dirty="0">
                <a:solidFill>
                  <a:schemeClr val="tx1"/>
                </a:solidFill>
                <a:latin typeface="Aptos Display" panose="020B0004020202020204" pitchFamily="34" charset="0"/>
              </a:rPr>
              <a:t>Numeracy Actions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Assist students in choosing a math stream that will assist them in their post-secondary planning and allow them to find success.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Use numeracy 10 results to determine focus areas in math courses, and inform instructional strategies.</a:t>
            </a:r>
          </a:p>
          <a:p>
            <a:pPr marL="171450" indent="-171450">
              <a:buFont typeface="Arial" panose="020B0604020202020204" pitchFamily="34" charset="0"/>
              <a:buChar char="•"/>
            </a:pPr>
            <a:endParaRPr lang="en-US" sz="1150" dirty="0">
              <a:solidFill>
                <a:schemeClr val="tx1"/>
              </a:solidFill>
              <a:latin typeface="Aptos Display" panose="020B0004020202020204" pitchFamily="34" charset="0"/>
            </a:endParaRPr>
          </a:p>
          <a:p>
            <a:r>
              <a:rPr lang="en-US" sz="1150" b="1" dirty="0">
                <a:solidFill>
                  <a:schemeClr val="tx1"/>
                </a:solidFill>
                <a:latin typeface="Aptos Display" panose="020B0004020202020204" pitchFamily="34" charset="0"/>
              </a:rPr>
              <a:t>Other Actions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Support blocks are available to students that need additional supports to succeed in academic courses.  Support block teachers liaise with classroom teachers to determine how to support students in different subject areas.  </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Credit recovery program to allow students time and support to gain credit for courses that they may have not passed, and avoid having to repeat the entire course.  Allows students to stay on track for graduation. </a:t>
            </a:r>
          </a:p>
          <a:p>
            <a:endParaRPr lang="en-US" sz="1150" b="1" dirty="0">
              <a:solidFill>
                <a:schemeClr val="tx1"/>
              </a:solidFill>
              <a:latin typeface="Aptos Display" panose="020B0004020202020204" pitchFamily="34" charset="0"/>
            </a:endParaRPr>
          </a:p>
          <a:p>
            <a:pPr marL="171450" indent="-171450">
              <a:buFont typeface="Arial" panose="020B0604020202020204" pitchFamily="34" charset="0"/>
              <a:buChar char="•"/>
            </a:pPr>
            <a:endParaRPr lang="en-US" sz="1150" dirty="0">
              <a:solidFill>
                <a:schemeClr val="tx1"/>
              </a:solidFill>
              <a:latin typeface="Aptos Display" panose="020B0004020202020204" pitchFamily="34" charset="0"/>
            </a:endParaRPr>
          </a:p>
          <a:p>
            <a:endParaRPr lang="en-US" sz="800" b="1" dirty="0">
              <a:solidFill>
                <a:schemeClr val="tx1"/>
              </a:solidFill>
              <a:latin typeface="Aptos Display" panose="020B0004020202020204" pitchFamily="34" charset="0"/>
            </a:endParaRPr>
          </a:p>
          <a:p>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483171" y="2932575"/>
            <a:ext cx="2360561" cy="26911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Data &amp; Evidence</a:t>
            </a:r>
          </a:p>
          <a:p>
            <a:r>
              <a:rPr lang="en-US" sz="1150" b="1" dirty="0">
                <a:solidFill>
                  <a:schemeClr val="tx1"/>
                </a:solidFill>
                <a:latin typeface="Aptos Display" panose="020B0004020202020204" pitchFamily="34" charset="0"/>
              </a:rPr>
              <a:t>Literacy Measures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Literacy 10 and 12 results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Report card data</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ELL testing data</a:t>
            </a:r>
          </a:p>
          <a:p>
            <a:endParaRPr lang="en-US" sz="1150" dirty="0">
              <a:solidFill>
                <a:schemeClr val="tx1"/>
              </a:solidFill>
              <a:latin typeface="Aptos Display" panose="020B0004020202020204" pitchFamily="34" charset="0"/>
            </a:endParaRPr>
          </a:p>
          <a:p>
            <a:r>
              <a:rPr lang="en-US" sz="1150" b="1" dirty="0">
                <a:solidFill>
                  <a:schemeClr val="tx1"/>
                </a:solidFill>
                <a:latin typeface="Aptos Display" panose="020B0004020202020204" pitchFamily="34" charset="0"/>
              </a:rPr>
              <a:t>Numeracy Measures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Numeracy 10 results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Report card data</a:t>
            </a:r>
          </a:p>
          <a:p>
            <a:endParaRPr lang="en-US" sz="1150" dirty="0">
              <a:solidFill>
                <a:schemeClr val="tx1"/>
              </a:solidFill>
              <a:latin typeface="Aptos Display" panose="020B0004020202020204" pitchFamily="34" charset="0"/>
            </a:endParaRPr>
          </a:p>
          <a:p>
            <a:r>
              <a:rPr lang="en-US" sz="1150" b="1" dirty="0">
                <a:solidFill>
                  <a:schemeClr val="tx1"/>
                </a:solidFill>
                <a:latin typeface="Aptos Display" panose="020B0004020202020204" pitchFamily="34" charset="0"/>
              </a:rPr>
              <a:t>Other Measures</a:t>
            </a:r>
          </a:p>
          <a:p>
            <a:pPr marL="171450" indent="-171450">
              <a:buFont typeface="Arial" panose="020B0604020202020204" pitchFamily="34" charset="0"/>
              <a:buChar char="•"/>
            </a:pPr>
            <a:r>
              <a:rPr lang="en-US" sz="1150" dirty="0" err="1">
                <a:solidFill>
                  <a:schemeClr val="tx1"/>
                </a:solidFill>
                <a:latin typeface="Aptos Display" panose="020B0004020202020204" pitchFamily="34" charset="0"/>
              </a:rPr>
              <a:t>EdPlan</a:t>
            </a:r>
            <a:r>
              <a:rPr lang="en-US" sz="1150" dirty="0">
                <a:solidFill>
                  <a:schemeClr val="tx1"/>
                </a:solidFill>
                <a:latin typeface="Aptos Display" panose="020B0004020202020204" pitchFamily="34" charset="0"/>
              </a:rPr>
              <a:t> Insight data</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YDI data</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Student Learning Survey data</a:t>
            </a:r>
          </a:p>
          <a:p>
            <a:endParaRPr lang="en-US" sz="200" b="1" dirty="0">
              <a:solidFill>
                <a:srgbClr val="E43C2F"/>
              </a:solidFill>
              <a:latin typeface="Aptos Display" panose="020B0004020202020204" pitchFamily="34" charset="0"/>
            </a:endParaRPr>
          </a:p>
          <a:p>
            <a:endParaRPr lang="en-US" sz="200"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47646" y="1714514"/>
            <a:ext cx="8788474" cy="815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rPr>
              <a:t>We want to ensure that we are offering programs and supports to students that will develop their literacy and numeracy skills and prepare them for life beyond high school.  </a:t>
            </a:r>
          </a:p>
          <a:p>
            <a:endParaRPr lang="en-US" sz="115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247646" y="2546131"/>
            <a:ext cx="2074048" cy="22314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28600" indent="-228600">
              <a:buAutoNum type="arabicPeriod"/>
            </a:pPr>
            <a:r>
              <a:rPr lang="en-US" sz="1100" dirty="0">
                <a:solidFill>
                  <a:schemeClr val="tx1"/>
                </a:solidFill>
                <a:latin typeface="Aptos Display" panose="020B0004020202020204" pitchFamily="34" charset="0"/>
              </a:rPr>
              <a:t>Offer math courses that meet students needs and abilities.</a:t>
            </a:r>
          </a:p>
          <a:p>
            <a:pPr marL="228600" indent="-228600">
              <a:buAutoNum type="arabicPeriod"/>
            </a:pPr>
            <a:endParaRPr lang="en-US" sz="1100" dirty="0">
              <a:solidFill>
                <a:schemeClr val="tx1"/>
              </a:solidFill>
              <a:latin typeface="Aptos Display" panose="020B0004020202020204" pitchFamily="34" charset="0"/>
            </a:endParaRPr>
          </a:p>
          <a:p>
            <a:pPr marL="228600" indent="-228600">
              <a:buAutoNum type="arabicPeriod"/>
            </a:pPr>
            <a:r>
              <a:rPr lang="en-US" sz="1100" dirty="0">
                <a:solidFill>
                  <a:schemeClr val="tx1"/>
                </a:solidFill>
                <a:latin typeface="Aptos Display" panose="020B0004020202020204" pitchFamily="34" charset="0"/>
              </a:rPr>
              <a:t>We offer the opportunity for All students to demonstrate learning in a variety of ways.</a:t>
            </a:r>
          </a:p>
          <a:p>
            <a:pPr marL="228600" indent="-228600">
              <a:buAutoNum type="arabicPeriod"/>
            </a:pPr>
            <a:r>
              <a:rPr lang="en-US" sz="1100" dirty="0">
                <a:solidFill>
                  <a:schemeClr val="tx1"/>
                </a:solidFill>
                <a:latin typeface="Aptos Display" panose="020B0004020202020204" pitchFamily="34" charset="0"/>
              </a:rPr>
              <a:t>Utilize literacy support teacher to assist classroom teachers with supporting students in developing better literacy skills</a:t>
            </a:r>
          </a:p>
        </p:txBody>
      </p:sp>
      <p:sp>
        <p:nvSpPr>
          <p:cNvPr id="12" name="Rectangle 11">
            <a:extLst>
              <a:ext uri="{FF2B5EF4-FFF2-40B4-BE49-F238E27FC236}">
                <a16:creationId xmlns:a16="http://schemas.microsoft.com/office/drawing/2014/main" id="{46E6AE9E-63C3-D071-107D-7F01F549D336}"/>
              </a:ext>
            </a:extLst>
          </p:cNvPr>
          <p:cNvSpPr/>
          <p:nvPr/>
        </p:nvSpPr>
        <p:spPr>
          <a:xfrm>
            <a:off x="247646" y="4887399"/>
            <a:ext cx="2367368" cy="14727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endParaRPr lang="en-US" sz="11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Literacy 10 and 12 results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Numeracy 10 results</a:t>
            </a:r>
          </a:p>
          <a:p>
            <a:pPr marL="171450" indent="-171450">
              <a:buFont typeface="Arial" panose="020B0604020202020204" pitchFamily="34" charset="0"/>
              <a:buChar char="•"/>
            </a:pPr>
            <a:r>
              <a:rPr lang="en-US" sz="1150" dirty="0" err="1">
                <a:solidFill>
                  <a:schemeClr val="tx1"/>
                </a:solidFill>
                <a:latin typeface="Aptos Display" panose="020B0004020202020204" pitchFamily="34" charset="0"/>
              </a:rPr>
              <a:t>EdPlan</a:t>
            </a:r>
            <a:r>
              <a:rPr lang="en-US" sz="1150" dirty="0">
                <a:solidFill>
                  <a:schemeClr val="tx1"/>
                </a:solidFill>
                <a:latin typeface="Aptos Display" panose="020B0004020202020204" pitchFamily="34" charset="0"/>
              </a:rPr>
              <a:t> Insight data</a:t>
            </a:r>
          </a:p>
        </p:txBody>
      </p:sp>
      <p:sp>
        <p:nvSpPr>
          <p:cNvPr id="13" name="TextBox 12">
            <a:extLst>
              <a:ext uri="{FF2B5EF4-FFF2-40B4-BE49-F238E27FC236}">
                <a16:creationId xmlns:a16="http://schemas.microsoft.com/office/drawing/2014/main" id="{39B06165-65B2-2B5F-9714-1E876B050DDF}"/>
              </a:ext>
            </a:extLst>
          </p:cNvPr>
          <p:cNvSpPr txBox="1"/>
          <p:nvPr/>
        </p:nvSpPr>
        <p:spPr>
          <a:xfrm>
            <a:off x="247646" y="1256602"/>
            <a:ext cx="4422391" cy="400110"/>
          </a:xfrm>
          <a:prstGeom prst="rect">
            <a:avLst/>
          </a:prstGeom>
          <a:noFill/>
        </p:spPr>
        <p:txBody>
          <a:bodyPr wrap="square" rtlCol="0">
            <a:spAutoFit/>
          </a:bodyPr>
          <a:lstStyle/>
          <a:p>
            <a:r>
              <a:rPr lang="en-US" sz="2000" b="1" dirty="0">
                <a:latin typeface="Aptos Display" panose="020B0004020202020204" pitchFamily="34" charset="0"/>
              </a:rPr>
              <a:t>Caledonia Secondary School, Terrace</a:t>
            </a:r>
          </a:p>
        </p:txBody>
      </p:sp>
      <p:pic>
        <p:nvPicPr>
          <p:cNvPr id="3" name="Picture 2">
            <a:extLst>
              <a:ext uri="{FF2B5EF4-FFF2-40B4-BE49-F238E27FC236}">
                <a16:creationId xmlns:a16="http://schemas.microsoft.com/office/drawing/2014/main" id="{A299D9DC-0A3E-0917-6D9F-6ADE521FB275}"/>
              </a:ext>
            </a:extLst>
          </p:cNvPr>
          <p:cNvPicPr>
            <a:picLocks noChangeAspect="1"/>
          </p:cNvPicPr>
          <p:nvPr/>
        </p:nvPicPr>
        <p:blipFill>
          <a:blip r:embed="rId5"/>
          <a:stretch>
            <a:fillRect/>
          </a:stretch>
        </p:blipFill>
        <p:spPr>
          <a:xfrm>
            <a:off x="9598549" y="1043302"/>
            <a:ext cx="1792787" cy="1892386"/>
          </a:xfrm>
          <a:prstGeom prst="rect">
            <a:avLst/>
          </a:prstGeom>
        </p:spPr>
      </p:pic>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 </a:t>
            </a:r>
          </a:p>
        </p:txBody>
      </p:sp>
      <p:sp>
        <p:nvSpPr>
          <p:cNvPr id="23" name="Rectangle 22">
            <a:extLst>
              <a:ext uri="{FF2B5EF4-FFF2-40B4-BE49-F238E27FC236}">
                <a16:creationId xmlns:a16="http://schemas.microsoft.com/office/drawing/2014/main" id="{45AEB94F-9F83-31A1-F9E8-F5B3CBFAC890}"/>
              </a:ext>
            </a:extLst>
          </p:cNvPr>
          <p:cNvSpPr/>
          <p:nvPr/>
        </p:nvSpPr>
        <p:spPr>
          <a:xfrm>
            <a:off x="3026902" y="2158122"/>
            <a:ext cx="6502089" cy="4722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Actions/Strategy</a:t>
            </a:r>
          </a:p>
          <a:p>
            <a:r>
              <a:rPr lang="en-US" sz="1150" b="1" dirty="0">
                <a:solidFill>
                  <a:schemeClr val="tx1"/>
                </a:solidFill>
                <a:latin typeface="Aptos Display" panose="020B0004020202020204" pitchFamily="34" charset="0"/>
              </a:rPr>
              <a:t>Inclusion Actions</a:t>
            </a:r>
          </a:p>
          <a:p>
            <a:endParaRPr lang="en-US" sz="4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Monitor attendance  and maintain close communication with families to promote regular attendance.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Support initiatives to enhance indigenous cultural and educational opportunities.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Utilize the Indigenous Graduation Advisor to track indigenous success rates, attendance, and to maintain close communication with families and education coordinators.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Ensure that all students have equitable access to programs.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Continue with the International Student Club to celebrate cultural diversity at Caledonia.</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Offering all girls PE 10 classes to promote engagement.</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Caledonia Travel Club provides students opportunities to experience different cultures around the world.</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ELL program to remove language barriers for students learning the English language.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Students have agency at the high  school to choose programming that interests them and assists them with their post-secondary planning.  </a:t>
            </a:r>
          </a:p>
        </p:txBody>
      </p:sp>
      <p:sp>
        <p:nvSpPr>
          <p:cNvPr id="24" name="Rectangle 23">
            <a:extLst>
              <a:ext uri="{FF2B5EF4-FFF2-40B4-BE49-F238E27FC236}">
                <a16:creationId xmlns:a16="http://schemas.microsoft.com/office/drawing/2014/main" id="{01DB02A8-2FFC-F763-B41F-E37D6D4FBB3B}"/>
              </a:ext>
            </a:extLst>
          </p:cNvPr>
          <p:cNvSpPr/>
          <p:nvPr/>
        </p:nvSpPr>
        <p:spPr>
          <a:xfrm>
            <a:off x="9680150" y="3011717"/>
            <a:ext cx="2269417" cy="3527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150" b="1" dirty="0">
                <a:solidFill>
                  <a:schemeClr val="tx1"/>
                </a:solidFill>
                <a:latin typeface="Aptos Display" panose="020B0004020202020204" pitchFamily="34" charset="0"/>
              </a:rPr>
              <a:t>Inclusion Measures</a:t>
            </a: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Track academic success rates for all students</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Tracking Attendance (MyEd)</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LEA Deliverables</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err="1">
                <a:solidFill>
                  <a:schemeClr val="tx1"/>
                </a:solidFill>
                <a:latin typeface="Aptos Display" panose="020B0004020202020204" pitchFamily="34" charset="0"/>
              </a:rPr>
              <a:t>EdPlan</a:t>
            </a:r>
            <a:r>
              <a:rPr lang="en-US" sz="1150" dirty="0">
                <a:solidFill>
                  <a:schemeClr val="tx1"/>
                </a:solidFill>
                <a:latin typeface="Aptos Display" panose="020B0004020202020204" pitchFamily="34" charset="0"/>
              </a:rPr>
              <a:t> Insight data </a:t>
            </a:r>
          </a:p>
          <a:p>
            <a:pPr marL="285750" indent="-285750">
              <a:buFont typeface="Arial" panose="020B0604020202020204" pitchFamily="34" charset="0"/>
              <a:buChar char="•"/>
            </a:pPr>
            <a:endParaRPr lang="en-US" sz="8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Student Voice results</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High School Graduation Pathway Tracking</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Numeracy Assessments</a:t>
            </a:r>
          </a:p>
          <a:p>
            <a:pPr marL="285750" indent="-285750">
              <a:buFont typeface="Arial" panose="020B0604020202020204" pitchFamily="34" charset="0"/>
              <a:buChar char="•"/>
            </a:pPr>
            <a:endParaRPr lang="en-US" sz="600"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Literacy Assessments</a:t>
            </a: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Track participation rates in extra-curricular activities</a:t>
            </a:r>
          </a:p>
          <a:p>
            <a:endParaRPr lang="en-US" sz="1150" dirty="0">
              <a:solidFill>
                <a:schemeClr val="tx1"/>
              </a:solidFill>
              <a:latin typeface="Aptos Display" panose="020B0004020202020204" pitchFamily="34" charset="0"/>
            </a:endParaRPr>
          </a:p>
          <a:p>
            <a:pPr marL="285750" indent="-285750">
              <a:buFont typeface="Arial" panose="020B0604020202020204" pitchFamily="34" charset="0"/>
              <a:buChar char="•"/>
            </a:pPr>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168664" y="1451037"/>
            <a:ext cx="9196356" cy="7407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rPr>
              <a:t>Caledonia will be a school where all students feel welcome and cared for.  We want all students to feel a sense of belonging where they can fully participate in their educational program and develop a future plan of their choosing.</a:t>
            </a:r>
          </a:p>
          <a:p>
            <a:endParaRPr lang="en-US" sz="1100" dirty="0">
              <a:solidFill>
                <a:schemeClr val="tx1"/>
              </a:solidFill>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168664" y="2158122"/>
            <a:ext cx="2676825" cy="28483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indent="-285750">
              <a:buFont typeface="Arial" panose="020B0604020202020204" pitchFamily="34" charset="0"/>
              <a:buChar char="•"/>
            </a:pPr>
            <a:r>
              <a:rPr lang="en-US" sz="1100" dirty="0">
                <a:solidFill>
                  <a:schemeClr val="tx1"/>
                </a:solidFill>
                <a:latin typeface="Aptos Display" panose="020B0004020202020204" pitchFamily="34" charset="0"/>
              </a:rPr>
              <a:t>Reduce student absenteeism and increase engagement.</a:t>
            </a:r>
          </a:p>
          <a:p>
            <a:pPr marL="285750" indent="-285750">
              <a:buFont typeface="Arial" panose="020B0604020202020204" pitchFamily="34" charset="0"/>
              <a:buChar char="•"/>
            </a:pPr>
            <a:r>
              <a:rPr lang="en-US" sz="1100" dirty="0">
                <a:solidFill>
                  <a:schemeClr val="tx1"/>
                </a:solidFill>
                <a:latin typeface="Aptos Display" panose="020B0004020202020204" pitchFamily="34" charset="0"/>
              </a:rPr>
              <a:t>Enhance opportunities for inclusive activities and programs.</a:t>
            </a:r>
          </a:p>
          <a:p>
            <a:pPr marL="285750" indent="-285750">
              <a:buFont typeface="Arial" panose="020B0604020202020204" pitchFamily="34" charset="0"/>
              <a:buChar char="•"/>
            </a:pPr>
            <a:r>
              <a:rPr lang="en-US" sz="1100" dirty="0">
                <a:solidFill>
                  <a:schemeClr val="tx1"/>
                </a:solidFill>
                <a:latin typeface="Aptos Display" panose="020B0004020202020204" pitchFamily="34" charset="0"/>
              </a:rPr>
              <a:t>Work with staff to develop tiered interventions to support student success.</a:t>
            </a:r>
          </a:p>
          <a:p>
            <a:pPr marL="285750" indent="-285750">
              <a:buFont typeface="Arial" panose="020B0604020202020204" pitchFamily="34" charset="0"/>
              <a:buChar char="•"/>
            </a:pPr>
            <a:r>
              <a:rPr lang="en-US" sz="1100" dirty="0">
                <a:solidFill>
                  <a:schemeClr val="tx1"/>
                </a:solidFill>
                <a:latin typeface="Aptos Display" panose="020B0004020202020204" pitchFamily="34" charset="0"/>
              </a:rPr>
              <a:t>Develop anti-racism strategies and education for staff and students.</a:t>
            </a:r>
          </a:p>
          <a:p>
            <a:pPr marL="285750" indent="-285750">
              <a:buFont typeface="Arial" panose="020B0604020202020204" pitchFamily="34" charset="0"/>
              <a:buChar char="•"/>
            </a:pPr>
            <a:r>
              <a:rPr lang="en-US" sz="1100" dirty="0">
                <a:solidFill>
                  <a:schemeClr val="tx1"/>
                </a:solidFill>
                <a:latin typeface="Aptos Display" panose="020B0004020202020204" pitchFamily="34" charset="0"/>
              </a:rPr>
              <a:t>Be a culturally responsive school community</a:t>
            </a:r>
          </a:p>
          <a:p>
            <a:endParaRPr lang="en-US" sz="1600" b="1" dirty="0">
              <a:solidFill>
                <a:schemeClr val="tx1"/>
              </a:solidFill>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168664" y="4864582"/>
            <a:ext cx="2610211" cy="1993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Aboriginal How Are We Doing Report</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Local Education Agreement (LEA)</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Student Learning Survey Grade  10 and 12</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YDI (Secondary Years)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Student Learning Survey</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Adolescent Health Survey</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Student Voice</a:t>
            </a: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15" name="TextBox 14">
            <a:extLst>
              <a:ext uri="{FF2B5EF4-FFF2-40B4-BE49-F238E27FC236}">
                <a16:creationId xmlns:a16="http://schemas.microsoft.com/office/drawing/2014/main" id="{7CBABF2A-C4F4-DEBD-B82D-4D0AAA9D4494}"/>
              </a:ext>
            </a:extLst>
          </p:cNvPr>
          <p:cNvSpPr txBox="1"/>
          <p:nvPr/>
        </p:nvSpPr>
        <p:spPr>
          <a:xfrm>
            <a:off x="168664" y="1068332"/>
            <a:ext cx="4422391" cy="400110"/>
          </a:xfrm>
          <a:prstGeom prst="rect">
            <a:avLst/>
          </a:prstGeom>
          <a:noFill/>
        </p:spPr>
        <p:txBody>
          <a:bodyPr wrap="square" rtlCol="0">
            <a:spAutoFit/>
          </a:bodyPr>
          <a:lstStyle/>
          <a:p>
            <a:r>
              <a:rPr lang="en-US" sz="2000" b="1" dirty="0">
                <a:latin typeface="Aptos Display" panose="020B0004020202020204" pitchFamily="34" charset="0"/>
              </a:rPr>
              <a:t>Caledonia Secondary School, Terrace</a:t>
            </a:r>
          </a:p>
        </p:txBody>
      </p:sp>
      <p:pic>
        <p:nvPicPr>
          <p:cNvPr id="3" name="Picture 2">
            <a:extLst>
              <a:ext uri="{FF2B5EF4-FFF2-40B4-BE49-F238E27FC236}">
                <a16:creationId xmlns:a16="http://schemas.microsoft.com/office/drawing/2014/main" id="{10CAF14F-65DC-CCA5-C7BB-871414B279AB}"/>
              </a:ext>
            </a:extLst>
          </p:cNvPr>
          <p:cNvPicPr>
            <a:picLocks noChangeAspect="1"/>
          </p:cNvPicPr>
          <p:nvPr/>
        </p:nvPicPr>
        <p:blipFill>
          <a:blip r:embed="rId5"/>
          <a:stretch>
            <a:fillRect/>
          </a:stretch>
        </p:blipFill>
        <p:spPr>
          <a:xfrm>
            <a:off x="9813964" y="1115698"/>
            <a:ext cx="1731492" cy="1831612"/>
          </a:xfrm>
          <a:prstGeom prst="rect">
            <a:avLst/>
          </a:prstGeom>
        </p:spPr>
      </p:pic>
    </p:spTree>
    <p:extLst>
      <p:ext uri="{BB962C8B-B14F-4D97-AF65-F5344CB8AC3E}">
        <p14:creationId xmlns:p14="http://schemas.microsoft.com/office/powerpoint/2010/main" val="2815336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084749" y="650613"/>
            <a:ext cx="4953099"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a:t>
            </a:r>
            <a:r>
              <a:rPr lang="en-US" sz="2000" b="1">
                <a:solidFill>
                  <a:schemeClr val="bg1"/>
                </a:solidFill>
                <a:latin typeface="Aptos Display" panose="020B0004020202020204" pitchFamily="34" charset="0"/>
              </a:rPr>
              <a:t>WELL-BEING  </a:t>
            </a:r>
            <a:endParaRPr lang="en-US" sz="2000" b="1" dirty="0">
              <a:solidFill>
                <a:schemeClr val="bg1"/>
              </a:solidFill>
              <a:latin typeface="Aptos Display" panose="020B0004020202020204" pitchFamily="34" charset="0"/>
            </a:endParaRPr>
          </a:p>
        </p:txBody>
      </p:sp>
      <p:sp>
        <p:nvSpPr>
          <p:cNvPr id="23" name="Rectangle 22">
            <a:extLst>
              <a:ext uri="{FF2B5EF4-FFF2-40B4-BE49-F238E27FC236}">
                <a16:creationId xmlns:a16="http://schemas.microsoft.com/office/drawing/2014/main" id="{043E84DF-0013-7626-FD55-3946A5EABC1D}"/>
              </a:ext>
            </a:extLst>
          </p:cNvPr>
          <p:cNvSpPr/>
          <p:nvPr/>
        </p:nvSpPr>
        <p:spPr>
          <a:xfrm>
            <a:off x="2994631" y="2515452"/>
            <a:ext cx="6176462" cy="40587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Actions/Strategy</a:t>
            </a:r>
          </a:p>
          <a:p>
            <a:r>
              <a:rPr lang="en-US" sz="1150" b="1" dirty="0">
                <a:solidFill>
                  <a:schemeClr val="tx1"/>
                </a:solidFill>
                <a:latin typeface="Aptos Display" panose="020B0004020202020204" pitchFamily="34" charset="0"/>
              </a:rPr>
              <a:t>Mental Health &amp; Well-Being Sample Actions</a:t>
            </a:r>
          </a:p>
          <a:p>
            <a:endParaRPr lang="en-US" sz="800" b="1" dirty="0">
              <a:solidFill>
                <a:schemeClr val="tx1"/>
              </a:solidFill>
              <a:latin typeface="Aptos Display" panose="020B0004020202020204" pitchFamily="34" charset="0"/>
            </a:endParaRPr>
          </a:p>
          <a:p>
            <a:endParaRPr lang="en-US" sz="200" b="1" dirty="0">
              <a:solidFill>
                <a:schemeClr val="accent6"/>
              </a:solidFill>
              <a:latin typeface="Aptos Display" panose="020B0004020202020204" pitchFamily="34" charset="0"/>
            </a:endParaRPr>
          </a:p>
          <a:p>
            <a:endParaRPr lang="en-US" sz="200" dirty="0">
              <a:solidFill>
                <a:schemeClr val="tx1"/>
              </a:solidFill>
              <a:highlight>
                <a:srgbClr val="FFFF00"/>
              </a:highlight>
              <a:latin typeface="Aptos Display" panose="020B0004020202020204" pitchFamily="34" charset="0"/>
            </a:endParaRPr>
          </a:p>
          <a:p>
            <a:pPr marL="228600" indent="-228600">
              <a:buAutoNum type="arabicPeriod"/>
            </a:pPr>
            <a:r>
              <a:rPr lang="en-US" sz="1150" dirty="0">
                <a:solidFill>
                  <a:schemeClr val="tx1"/>
                </a:solidFill>
                <a:latin typeface="Aptos Display" panose="020B0004020202020204" pitchFamily="34" charset="0"/>
              </a:rPr>
              <a:t>Promote trauma-informed practices and approaches in classrooms and school-wide.</a:t>
            </a:r>
          </a:p>
          <a:p>
            <a:pPr marL="228600" indent="-228600">
              <a:buAutoNum type="arabicPeriod"/>
            </a:pPr>
            <a:r>
              <a:rPr lang="en-US" sz="1150" dirty="0">
                <a:solidFill>
                  <a:schemeClr val="tx1"/>
                </a:solidFill>
                <a:latin typeface="Aptos Display" panose="020B0004020202020204" pitchFamily="34" charset="0"/>
              </a:rPr>
              <a:t>Clubs day at the beginning of September to promote extra-curricular opportunities for students.</a:t>
            </a:r>
          </a:p>
          <a:p>
            <a:pPr marL="228600" indent="-228600">
              <a:buAutoNum type="arabicPeriod"/>
            </a:pPr>
            <a:r>
              <a:rPr lang="en-US" sz="1150" dirty="0">
                <a:solidFill>
                  <a:schemeClr val="tx1"/>
                </a:solidFill>
                <a:latin typeface="Aptos Display" panose="020B0004020202020204" pitchFamily="34" charset="0"/>
              </a:rPr>
              <a:t>Provide cultural activities and opportunities for indigenous students to help build connections to culture, and a sense of pride in students.</a:t>
            </a:r>
          </a:p>
          <a:p>
            <a:pPr marL="228600" indent="-228600">
              <a:buAutoNum type="arabicPeriod"/>
            </a:pPr>
            <a:r>
              <a:rPr lang="en-US" sz="1150" dirty="0">
                <a:solidFill>
                  <a:schemeClr val="tx1"/>
                </a:solidFill>
                <a:latin typeface="Aptos Display" panose="020B0004020202020204" pitchFamily="34" charset="0"/>
              </a:rPr>
              <a:t>Invite outside agencies into the school to provide mental health services to students.</a:t>
            </a:r>
          </a:p>
          <a:p>
            <a:pPr marL="228600" indent="-228600">
              <a:buAutoNum type="arabicPeriod"/>
            </a:pPr>
            <a:r>
              <a:rPr lang="en-US" sz="1150" dirty="0">
                <a:solidFill>
                  <a:schemeClr val="tx1"/>
                </a:solidFill>
                <a:latin typeface="Aptos Display" panose="020B0004020202020204" pitchFamily="34" charset="0"/>
              </a:rPr>
              <a:t>Use student voice to drive programs and opportunities for students.</a:t>
            </a:r>
          </a:p>
          <a:p>
            <a:pPr marL="228600" indent="-228600">
              <a:buAutoNum type="arabicPeriod"/>
            </a:pPr>
            <a:r>
              <a:rPr lang="en-US" sz="1150" dirty="0">
                <a:solidFill>
                  <a:schemeClr val="tx1"/>
                </a:solidFill>
                <a:latin typeface="Aptos Display" panose="020B0004020202020204" pitchFamily="34" charset="0"/>
              </a:rPr>
              <a:t>Continue to offer support blocks and alternate classroom spaces to accommodate students who need support in their schooling.</a:t>
            </a:r>
          </a:p>
          <a:p>
            <a:endParaRPr lang="en-US" sz="1100" dirty="0">
              <a:solidFill>
                <a:schemeClr val="tx1"/>
              </a:solidFill>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549863" y="3345938"/>
            <a:ext cx="2399214" cy="31102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p>
          <a:p>
            <a:r>
              <a:rPr lang="en-US" sz="1150" b="1" dirty="0">
                <a:solidFill>
                  <a:schemeClr val="tx1"/>
                </a:solidFill>
                <a:latin typeface="Aptos Display" panose="020B0004020202020204" pitchFamily="34" charset="0"/>
              </a:rPr>
              <a:t>Mental Health &amp; Well-Being Sample Actions</a:t>
            </a:r>
          </a:p>
          <a:p>
            <a:endParaRPr lang="en-US" sz="1100" b="1" dirty="0">
              <a:solidFill>
                <a:schemeClr val="accent6"/>
              </a:solidFill>
              <a:latin typeface="Aptos Display" panose="020B0004020202020204" pitchFamily="34" charset="0"/>
            </a:endParaRPr>
          </a:p>
          <a:p>
            <a:endParaRPr lang="en-US" sz="200" b="1" dirty="0">
              <a:solidFill>
                <a:schemeClr val="accent6"/>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YDI data</a:t>
            </a:r>
          </a:p>
          <a:p>
            <a:pPr marL="171450" indent="-171450">
              <a:buFont typeface="Arial" panose="020B0604020202020204" pitchFamily="34" charset="0"/>
              <a:buChar char="•"/>
            </a:pPr>
            <a:endParaRPr lang="en-US" sz="11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Student Learning Survey </a:t>
            </a:r>
          </a:p>
          <a:p>
            <a:pPr marL="171450" indent="-171450">
              <a:buFont typeface="Arial" panose="020B0604020202020204" pitchFamily="34" charset="0"/>
              <a:buChar char="•"/>
            </a:pPr>
            <a:endParaRPr lang="en-US" sz="11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Student Voice sessions</a:t>
            </a:r>
          </a:p>
          <a:p>
            <a:pPr marL="171450" indent="-171450">
              <a:buFont typeface="Arial" panose="020B0604020202020204" pitchFamily="34" charset="0"/>
              <a:buChar char="•"/>
            </a:pPr>
            <a:endParaRPr lang="en-US" sz="115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Data from Indigenous Support Workers and Counsellors</a:t>
            </a:r>
          </a:p>
          <a:p>
            <a:pPr marL="171450" indent="-171450">
              <a:buFont typeface="Arial" panose="020B0604020202020204" pitchFamily="34" charset="0"/>
              <a:buChar char="•"/>
            </a:pPr>
            <a:endParaRPr lang="en-US" sz="115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Anecdotal Information</a:t>
            </a:r>
          </a:p>
          <a:p>
            <a:pPr marL="171450" indent="-171450">
              <a:buFont typeface="Arial" panose="020B0604020202020204" pitchFamily="34" charset="0"/>
              <a:buChar char="•"/>
            </a:pPr>
            <a:endParaRPr lang="en-US" sz="1150"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4" y="1563405"/>
            <a:ext cx="8831041" cy="9242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rPr>
              <a:t>At Caledonia, we are committed to providing a place where students feel safe and accepted, and cared for.  The mental health and wellbeing of all members of the Caledonia community will be prioritized in all decision-making.  </a:t>
            </a:r>
          </a:p>
        </p:txBody>
      </p:sp>
      <p:sp>
        <p:nvSpPr>
          <p:cNvPr id="12" name="Rectangle 11">
            <a:extLst>
              <a:ext uri="{FF2B5EF4-FFF2-40B4-BE49-F238E27FC236}">
                <a16:creationId xmlns:a16="http://schemas.microsoft.com/office/drawing/2014/main" id="{48F40431-C530-B6F6-BB7D-3395EB1DC9A4}"/>
              </a:ext>
            </a:extLst>
          </p:cNvPr>
          <p:cNvSpPr/>
          <p:nvPr/>
        </p:nvSpPr>
        <p:spPr>
          <a:xfrm>
            <a:off x="207386" y="5015108"/>
            <a:ext cx="2294725" cy="154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Student Learning Survey Grade10 and 12</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BCAHS (BC Adolescent Health Survey)</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YDI (Secondary Years)</a:t>
            </a:r>
          </a:p>
          <a:p>
            <a:pPr marL="171450" indent="-171450">
              <a:buFont typeface="Arial" panose="020B0604020202020204" pitchFamily="34" charset="0"/>
              <a:buChar char="•"/>
            </a:pPr>
            <a:r>
              <a:rPr lang="en-US" sz="1150" dirty="0" err="1">
                <a:solidFill>
                  <a:schemeClr val="tx1"/>
                </a:solidFill>
                <a:latin typeface="Aptos Display" panose="020B0004020202020204" pitchFamily="34" charset="0"/>
              </a:rPr>
              <a:t>EdPlan</a:t>
            </a:r>
            <a:r>
              <a:rPr lang="en-US" sz="1150" dirty="0">
                <a:solidFill>
                  <a:schemeClr val="tx1"/>
                </a:solidFill>
                <a:latin typeface="Aptos Display" panose="020B0004020202020204" pitchFamily="34" charset="0"/>
              </a:rPr>
              <a:t> Insight data</a:t>
            </a:r>
          </a:p>
        </p:txBody>
      </p:sp>
      <p:sp>
        <p:nvSpPr>
          <p:cNvPr id="2" name="Rectangle 1">
            <a:extLst>
              <a:ext uri="{FF2B5EF4-FFF2-40B4-BE49-F238E27FC236}">
                <a16:creationId xmlns:a16="http://schemas.microsoft.com/office/drawing/2014/main" id="{4B2C41C4-0888-3154-C167-EC3FB3BE5B7D}"/>
              </a:ext>
            </a:extLst>
          </p:cNvPr>
          <p:cNvSpPr/>
          <p:nvPr/>
        </p:nvSpPr>
        <p:spPr>
          <a:xfrm>
            <a:off x="242923" y="2477669"/>
            <a:ext cx="2259188" cy="2514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28600" indent="-228600">
              <a:buAutoNum type="arabicPeriod"/>
            </a:pPr>
            <a:r>
              <a:rPr lang="en-US" sz="1150" dirty="0">
                <a:solidFill>
                  <a:schemeClr val="tx1"/>
                </a:solidFill>
                <a:latin typeface="Aptos Display" panose="020B0004020202020204" pitchFamily="34" charset="0"/>
              </a:rPr>
              <a:t>Embed mental health and wellness strategies in classroom instruction.</a:t>
            </a:r>
          </a:p>
          <a:p>
            <a:pPr marL="228600" indent="-228600">
              <a:buAutoNum type="arabicPeriod"/>
            </a:pPr>
            <a:endParaRPr lang="en-US" sz="200" dirty="0">
              <a:solidFill>
                <a:schemeClr val="tx1"/>
              </a:solidFill>
              <a:latin typeface="Aptos Display" panose="020B0004020202020204" pitchFamily="34" charset="0"/>
            </a:endParaRPr>
          </a:p>
          <a:p>
            <a:pPr marL="228600" indent="-228600">
              <a:buAutoNum type="arabicPeriod"/>
            </a:pPr>
            <a:r>
              <a:rPr lang="en-US" sz="1150" dirty="0">
                <a:solidFill>
                  <a:schemeClr val="tx1"/>
                </a:solidFill>
                <a:latin typeface="Aptos Display" panose="020B0004020202020204" pitchFamily="34" charset="0"/>
              </a:rPr>
              <a:t>Build a school-wide culture of care and connection.</a:t>
            </a:r>
          </a:p>
          <a:p>
            <a:pPr marL="228600" indent="-228600">
              <a:buAutoNum type="arabicPeriod"/>
            </a:pPr>
            <a:r>
              <a:rPr lang="en-US" sz="1150" dirty="0">
                <a:solidFill>
                  <a:schemeClr val="tx1"/>
                </a:solidFill>
                <a:latin typeface="Aptos Display" panose="020B0004020202020204" pitchFamily="34" charset="0"/>
              </a:rPr>
              <a:t>Provide robust and diverse extra-curricular opportunities for students.</a:t>
            </a:r>
          </a:p>
          <a:p>
            <a:pPr marL="228600" indent="-228600">
              <a:buAutoNum type="arabicPeriod"/>
            </a:pPr>
            <a:r>
              <a:rPr lang="en-US" sz="1150" dirty="0">
                <a:solidFill>
                  <a:schemeClr val="tx1"/>
                </a:solidFill>
                <a:latin typeface="Aptos Display" panose="020B0004020202020204" pitchFamily="34" charset="0"/>
              </a:rPr>
              <a:t>Build and maintain connections with outside agencies to help support students.</a:t>
            </a:r>
          </a:p>
        </p:txBody>
      </p:sp>
      <p:sp>
        <p:nvSpPr>
          <p:cNvPr id="14" name="TextBox 13">
            <a:extLst>
              <a:ext uri="{FF2B5EF4-FFF2-40B4-BE49-F238E27FC236}">
                <a16:creationId xmlns:a16="http://schemas.microsoft.com/office/drawing/2014/main" id="{05E43539-FDD9-0F57-C284-EB4F655D977F}"/>
              </a:ext>
            </a:extLst>
          </p:cNvPr>
          <p:cNvSpPr txBox="1"/>
          <p:nvPr/>
        </p:nvSpPr>
        <p:spPr>
          <a:xfrm>
            <a:off x="247645" y="1136955"/>
            <a:ext cx="4422391" cy="400110"/>
          </a:xfrm>
          <a:prstGeom prst="rect">
            <a:avLst/>
          </a:prstGeom>
          <a:noFill/>
        </p:spPr>
        <p:txBody>
          <a:bodyPr wrap="square" rtlCol="0">
            <a:spAutoFit/>
          </a:bodyPr>
          <a:lstStyle/>
          <a:p>
            <a:r>
              <a:rPr lang="en-US" sz="2000" b="1" dirty="0">
                <a:latin typeface="Aptos Display" panose="020B0004020202020204" pitchFamily="34" charset="0"/>
              </a:rPr>
              <a:t>Caledonia Secondary School, Terrace</a:t>
            </a: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739844" y="633522"/>
            <a:ext cx="361857" cy="400626"/>
          </a:xfrm>
          <a:prstGeom prst="rect">
            <a:avLst/>
          </a:prstGeom>
          <a:solidFill>
            <a:schemeClr val="accent6"/>
          </a:solidFill>
        </p:spPr>
      </p:pic>
      <p:pic>
        <p:nvPicPr>
          <p:cNvPr id="3" name="Picture 2">
            <a:extLst>
              <a:ext uri="{FF2B5EF4-FFF2-40B4-BE49-F238E27FC236}">
                <a16:creationId xmlns:a16="http://schemas.microsoft.com/office/drawing/2014/main" id="{52165326-B611-78E4-3034-171E769B2BC0}"/>
              </a:ext>
            </a:extLst>
          </p:cNvPr>
          <p:cNvPicPr>
            <a:picLocks noChangeAspect="1"/>
          </p:cNvPicPr>
          <p:nvPr/>
        </p:nvPicPr>
        <p:blipFill>
          <a:blip r:embed="rId6"/>
          <a:stretch>
            <a:fillRect/>
          </a:stretch>
        </p:blipFill>
        <p:spPr>
          <a:xfrm>
            <a:off x="9749216" y="1280140"/>
            <a:ext cx="1731414" cy="1828959"/>
          </a:xfrm>
          <a:prstGeom prst="rect">
            <a:avLst/>
          </a:prstGeom>
        </p:spPr>
      </p:pic>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DF613A-D898-49F9-B40A-116B01D09772}"/>
</file>

<file path=customXml/itemProps2.xml><?xml version="1.0" encoding="utf-8"?>
<ds:datastoreItem xmlns:ds="http://schemas.openxmlformats.org/officeDocument/2006/customXml" ds:itemID="{808CD184-BD25-4234-873C-E6256F963F08}"/>
</file>

<file path=customXml/itemProps3.xml><?xml version="1.0" encoding="utf-8"?>
<ds:datastoreItem xmlns:ds="http://schemas.openxmlformats.org/officeDocument/2006/customXml" ds:itemID="{8C9163FC-3762-4DE9-8F86-BFCD33F5F154}"/>
</file>

<file path=docProps/app.xml><?xml version="1.0" encoding="utf-8"?>
<Properties xmlns="http://schemas.openxmlformats.org/officeDocument/2006/extended-properties" xmlns:vt="http://schemas.openxmlformats.org/officeDocument/2006/docPropsVTypes">
  <Template/>
  <TotalTime>6690</TotalTime>
  <Words>938</Words>
  <Application>Microsoft Office PowerPoint</Application>
  <PresentationFormat>Widescreen</PresentationFormat>
  <Paragraphs>132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Calibri Light</vt:lpstr>
      <vt:lpstr>Office Theme</vt:lpstr>
      <vt:lpstr>2025-2026 School Growth Plan  School &amp; Location:  Caledonia Secondary School  Principal:  Keith Axelson    Issue Date:  September 29, 2025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Keith Axelson</cp:lastModifiedBy>
  <cp:revision>38</cp:revision>
  <cp:lastPrinted>2025-07-10T18:08:18Z</cp:lastPrinted>
  <dcterms:created xsi:type="dcterms:W3CDTF">2021-06-07T17:31:30Z</dcterms:created>
  <dcterms:modified xsi:type="dcterms:W3CDTF">2025-10-22T14:45:56Z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241900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