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66" r:id="rId3"/>
    <p:sldId id="268" r:id="rId4"/>
    <p:sldId id="269" r:id="rId5"/>
    <p:sldId id="267" r:id="rId6"/>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CC33"/>
    <a:srgbClr val="F5A706"/>
    <a:srgbClr val="6699FF"/>
    <a:srgbClr val="CC66FF"/>
    <a:srgbClr val="9966FF"/>
    <a:srgbClr val="E2B833"/>
    <a:srgbClr val="E77204"/>
    <a:srgbClr val="E43C2F"/>
    <a:srgbClr val="FDF9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120" y="-11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celynn Drew" userId="e48e83d4-0b4c-4b8d-9365-b082079b71e5" providerId="ADAL" clId="{439C5728-2EA9-413A-B05F-20F324E51F08}"/>
    <pc:docChg chg="modSld">
      <pc:chgData name="Jocelynn Drew" userId="e48e83d4-0b4c-4b8d-9365-b082079b71e5" providerId="ADAL" clId="{439C5728-2EA9-413A-B05F-20F324E51F08}" dt="2025-11-07T01:09:16.235" v="9" actId="20577"/>
      <pc:docMkLst>
        <pc:docMk/>
      </pc:docMkLst>
      <pc:sldChg chg="modSp mod">
        <pc:chgData name="Jocelynn Drew" userId="e48e83d4-0b4c-4b8d-9365-b082079b71e5" providerId="ADAL" clId="{439C5728-2EA9-413A-B05F-20F324E51F08}" dt="2025-11-07T01:09:16.235" v="9" actId="20577"/>
        <pc:sldMkLst>
          <pc:docMk/>
          <pc:sldMk cId="2643556290" sldId="271"/>
        </pc:sldMkLst>
        <pc:spChg chg="mod">
          <ac:chgData name="Jocelynn Drew" userId="e48e83d4-0b4c-4b8d-9365-b082079b71e5" providerId="ADAL" clId="{439C5728-2EA9-413A-B05F-20F324E51F08}" dt="2025-11-07T01:09:16.235" v="9" actId="20577"/>
          <ac:spMkLst>
            <pc:docMk/>
            <pc:sldMk cId="2643556290" sldId="271"/>
            <ac:spMk id="11" creationId="{0134711A-6F9F-DA58-ABEB-964C32047AD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11/6/2025</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695008" y="4444862"/>
            <a:ext cx="556006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11699"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70"/>
            <a:ext cx="3011699"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FF81E-CAC1-4F9B-8108-504CABF57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dirty="0"/>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11/6/2025</a:t>
            </a:fld>
            <a:endParaRPr lang="en-US"/>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5000"/>
            <a:lum/>
          </a:blip>
          <a:srcRect/>
          <a:stretch>
            <a:fillRect l="18000" t="23000" r="18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11/6/2025</a:t>
            </a:fld>
            <a:endParaRPr lang="en-US"/>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8.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hyperlink" Target="https://vimeo.com/manage/videos/1096642650/13e1c0aa30" TargetMode="External"/><Relationship Id="rId5" Type="http://schemas.openxmlformats.org/officeDocument/2006/relationships/image" Target="../media/image9.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l="11000" t="-9000" r="2000" b="-12000"/>
          </a:stretch>
        </a:blipFill>
        <a:effectLst/>
      </p:bgPr>
    </p:bg>
    <p:spTree>
      <p:nvGrpSpPr>
        <p:cNvPr id="1" name="">
          <a:extLst>
            <a:ext uri="{FF2B5EF4-FFF2-40B4-BE49-F238E27FC236}">
              <a16:creationId xmlns:a16="http://schemas.microsoft.com/office/drawing/2014/main" id="{68B7CF42-46B9-1B8D-E833-AFC568BFC8E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6A42281-F022-4F5C-B4A3-37ACE36125B9}"/>
              </a:ext>
            </a:extLst>
          </p:cNvPr>
          <p:cNvSpPr/>
          <p:nvPr/>
        </p:nvSpPr>
        <p:spPr>
          <a:xfrm>
            <a:off x="249917" y="385696"/>
            <a:ext cx="3261486" cy="6748780"/>
          </a:xfrm>
          <a:custGeom>
            <a:avLst/>
            <a:gdLst/>
            <a:ahLst/>
            <a:cxnLst/>
            <a:rect l="l" t="t" r="r" b="b"/>
            <a:pathLst>
              <a:path w="2819400" h="6748780">
                <a:moveTo>
                  <a:pt x="0" y="6748271"/>
                </a:moveTo>
                <a:lnTo>
                  <a:pt x="2819400" y="6748271"/>
                </a:lnTo>
                <a:lnTo>
                  <a:pt x="2819400" y="0"/>
                </a:lnTo>
                <a:lnTo>
                  <a:pt x="0" y="0"/>
                </a:lnTo>
                <a:lnTo>
                  <a:pt x="0" y="6748271"/>
                </a:lnTo>
                <a:close/>
              </a:path>
            </a:pathLst>
          </a:custGeom>
          <a:noFill/>
        </p:spPr>
        <p:txBody>
          <a:bodyPr wrap="square" lIns="0" tIns="0" rIns="0" bIns="0" rtlCol="0"/>
          <a:lstStyle/>
          <a:p>
            <a:endParaRPr/>
          </a:p>
        </p:txBody>
      </p:sp>
      <p:sp>
        <p:nvSpPr>
          <p:cNvPr id="6" name="object 6">
            <a:extLst>
              <a:ext uri="{FF2B5EF4-FFF2-40B4-BE49-F238E27FC236}">
                <a16:creationId xmlns:a16="http://schemas.microsoft.com/office/drawing/2014/main" id="{11B59C9F-A276-ED52-4C26-69052195A46C}"/>
              </a:ext>
            </a:extLst>
          </p:cNvPr>
          <p:cNvSpPr txBox="1"/>
          <p:nvPr/>
        </p:nvSpPr>
        <p:spPr>
          <a:xfrm>
            <a:off x="861700" y="3888764"/>
            <a:ext cx="10400231" cy="1479251"/>
          </a:xfrm>
          <a:prstGeom prst="rect">
            <a:avLst/>
          </a:prstGeom>
        </p:spPr>
        <p:txBody>
          <a:bodyPr vert="horz" wrap="square" lIns="0" tIns="93345" rIns="0" bIns="0" rtlCol="0">
            <a:spAutoFit/>
          </a:bodyPr>
          <a:lstStyle/>
          <a:p>
            <a:pPr marL="12700" algn="ctr">
              <a:spcBef>
                <a:spcPts val="735"/>
              </a:spcBef>
            </a:pPr>
            <a:r>
              <a:rPr lang="en-US" i="1" dirty="0">
                <a:latin typeface="Aptos Display" panose="020B0004020202020204" pitchFamily="34" charset="0"/>
              </a:rPr>
              <a:t>At Bear Valley School, we believe that learning is a journey that belongs to every student. From Kindergarten through Grade 12, we are committed to creating a safe, inclusive, and engaging environment where all learners are supported to grow academically, socially, and emotionally. Through strong relationships, high expectations, and responsive teaching, we empower students to think critically, communicate confidently, and contribute meaningfully to their communities.</a:t>
            </a:r>
            <a:endParaRPr lang="en-US" i="1" spc="-10" dirty="0">
              <a:highlight>
                <a:srgbClr val="FFFF00"/>
              </a:highlight>
              <a:latin typeface="Aptos Display" panose="020B0004020202020204" pitchFamily="34" charset="0"/>
              <a:cs typeface="Calibri"/>
            </a:endParaRPr>
          </a:p>
        </p:txBody>
      </p:sp>
      <p:sp>
        <p:nvSpPr>
          <p:cNvPr id="11" name="TextBox 10">
            <a:extLst>
              <a:ext uri="{FF2B5EF4-FFF2-40B4-BE49-F238E27FC236}">
                <a16:creationId xmlns:a16="http://schemas.microsoft.com/office/drawing/2014/main" id="{0134711A-6F9F-DA58-ABEB-964C32047ADF}"/>
              </a:ext>
            </a:extLst>
          </p:cNvPr>
          <p:cNvSpPr txBox="1"/>
          <p:nvPr/>
        </p:nvSpPr>
        <p:spPr>
          <a:xfrm>
            <a:off x="786952" y="248713"/>
            <a:ext cx="10095577" cy="51398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u="sng" dirty="0">
                <a:latin typeface="Aptos Display" panose="020B0004020202020204" pitchFamily="34" charset="0"/>
              </a:rPr>
              <a:t>2025-2026 </a:t>
            </a:r>
          </a:p>
          <a:p>
            <a:pPr algn="ctr"/>
            <a:r>
              <a:rPr lang="en-US" sz="3600" b="1" u="sng" dirty="0">
                <a:latin typeface="Aptos Display" panose="020B0004020202020204" pitchFamily="34" charset="0"/>
              </a:rPr>
              <a:t>School Growth Plan</a:t>
            </a:r>
            <a:endParaRPr lang="en-US" sz="3600" b="1" u="sng" dirty="0">
              <a:solidFill>
                <a:srgbClr val="000000"/>
              </a:solidFill>
              <a:latin typeface="Aptos Display" panose="020B0004020202020204" pitchFamily="34" charset="0"/>
            </a:endParaRPr>
          </a:p>
          <a:p>
            <a:pPr algn="ctr"/>
            <a:endParaRPr lang="en-US" sz="3600" b="1" dirty="0">
              <a:latin typeface="Aptos Display" panose="020B0004020202020204" pitchFamily="34" charset="0"/>
            </a:endParaRPr>
          </a:p>
          <a:p>
            <a:pPr algn="ctr"/>
            <a:r>
              <a:rPr lang="en-US" sz="2800" b="1" dirty="0">
                <a:latin typeface="Aptos Display" panose="020B0004020202020204" pitchFamily="34" charset="0"/>
              </a:rPr>
              <a:t>Bear Valley School in Stewart, BC</a:t>
            </a:r>
            <a:r>
              <a:rPr lang="en-US" sz="2800" dirty="0">
                <a:latin typeface="Aptos Display" panose="020B0004020202020204" pitchFamily="34" charset="0"/>
              </a:rPr>
              <a:t> </a:t>
            </a:r>
          </a:p>
          <a:p>
            <a:pPr algn="ctr"/>
            <a:endParaRPr lang="en-US" sz="2000" b="1" dirty="0">
              <a:latin typeface="Aptos Display" panose="020B0004020202020204" pitchFamily="34" charset="0"/>
            </a:endParaRPr>
          </a:p>
          <a:p>
            <a:pPr algn="ctr"/>
            <a:r>
              <a:rPr lang="en-US" sz="2400" b="1" dirty="0">
                <a:latin typeface="Aptos Display" panose="020B0004020202020204" pitchFamily="34" charset="0"/>
              </a:rPr>
              <a:t>Principal:  Jocelynn Drew</a:t>
            </a:r>
          </a:p>
          <a:p>
            <a:pPr algn="ctr"/>
            <a:endParaRPr lang="en-US" sz="2000" b="1" dirty="0">
              <a:latin typeface="Aptos Display" panose="020B0004020202020204" pitchFamily="34" charset="0"/>
            </a:endParaRPr>
          </a:p>
          <a:p>
            <a:pPr algn="ctr"/>
            <a:r>
              <a:rPr lang="en-US" sz="2400" b="1">
                <a:latin typeface="Aptos Display" panose="020B0004020202020204" pitchFamily="34" charset="0"/>
              </a:rPr>
              <a:t>November 6, </a:t>
            </a:r>
            <a:r>
              <a:rPr lang="en-US" sz="2400" b="1" dirty="0">
                <a:latin typeface="Aptos Display" panose="020B0004020202020204" pitchFamily="34" charset="0"/>
              </a:rPr>
              <a:t>2026</a:t>
            </a:r>
          </a:p>
          <a:p>
            <a:pPr algn="ctr"/>
            <a:endParaRPr lang="en-US" sz="2800" b="1" dirty="0">
              <a:highlight>
                <a:srgbClr val="FFFF00"/>
              </a:highlight>
              <a:latin typeface="Aptos Display" panose="020B0004020202020204" pitchFamily="34" charset="0"/>
            </a:endParaRPr>
          </a:p>
          <a:p>
            <a:pPr algn="ctr"/>
            <a:endParaRPr lang="en-US" sz="2800" b="1" dirty="0">
              <a:highlight>
                <a:srgbClr val="FFFF00"/>
              </a:highlight>
              <a:latin typeface="Aptos Display" panose="020B0004020202020204" pitchFamily="34" charset="0"/>
            </a:endParaRPr>
          </a:p>
          <a:p>
            <a:pPr algn="ctr"/>
            <a:endParaRPr lang="en-US" sz="2400" b="1" dirty="0"/>
          </a:p>
          <a:p>
            <a:pPr algn="ctr"/>
            <a:endParaRPr lang="en-US" sz="2400" b="1" dirty="0"/>
          </a:p>
        </p:txBody>
      </p:sp>
    </p:spTree>
    <p:extLst>
      <p:ext uri="{BB962C8B-B14F-4D97-AF65-F5344CB8AC3E}">
        <p14:creationId xmlns:p14="http://schemas.microsoft.com/office/powerpoint/2010/main" val="26435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pic>
        <p:nvPicPr>
          <p:cNvPr id="4" name="Picture 3" descr="A black bear with paw prints&#10;&#10;AI-generated content may be incorrect.">
            <a:extLst>
              <a:ext uri="{FF2B5EF4-FFF2-40B4-BE49-F238E27FC236}">
                <a16:creationId xmlns:a16="http://schemas.microsoft.com/office/drawing/2014/main" id="{688112ED-5BCE-69FB-1E91-47F404304E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9553" y="861204"/>
            <a:ext cx="1663127" cy="1940315"/>
          </a:xfrm>
          <a:prstGeom prst="rect">
            <a:avLst/>
          </a:prstGeom>
        </p:spPr>
      </p:pic>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14597" y="695324"/>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5522910" y="661149"/>
            <a:ext cx="1296632"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LITERACY </a:t>
            </a:r>
          </a:p>
        </p:txBody>
      </p:sp>
      <p:sp>
        <p:nvSpPr>
          <p:cNvPr id="23" name="Rectangle 22">
            <a:extLst>
              <a:ext uri="{FF2B5EF4-FFF2-40B4-BE49-F238E27FC236}">
                <a16:creationId xmlns:a16="http://schemas.microsoft.com/office/drawing/2014/main" id="{88520B47-1703-B00F-0092-DA781713D98B}"/>
              </a:ext>
            </a:extLst>
          </p:cNvPr>
          <p:cNvSpPr/>
          <p:nvPr/>
        </p:nvSpPr>
        <p:spPr>
          <a:xfrm>
            <a:off x="3811849" y="1736226"/>
            <a:ext cx="4905456" cy="41077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E43C2F"/>
                </a:solidFill>
                <a:latin typeface="Aptos Display" panose="020B0004020202020204" pitchFamily="34" charset="0"/>
              </a:rPr>
              <a:t>School Actions/Strategy</a:t>
            </a:r>
            <a:endParaRPr lang="en-US" sz="1200" b="1" dirty="0">
              <a:solidFill>
                <a:schemeClr val="tx1"/>
              </a:solidFill>
              <a:latin typeface="Aptos Display" panose="020B0004020202020204" pitchFamily="34" charset="0"/>
            </a:endParaRPr>
          </a:p>
          <a:p>
            <a:r>
              <a:rPr lang="en-US" sz="1100" b="1" dirty="0">
                <a:solidFill>
                  <a:schemeClr val="tx1"/>
                </a:solidFill>
                <a:latin typeface="Aptos Display" panose="020B0004020202020204" pitchFamily="34" charset="0"/>
              </a:rPr>
              <a:t>Grades K–7: Foundational Literacy</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UFLI (University of Florida Literacy Institute):continue with flexible groups to</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The Reading Code: to support structured literacy and decoding strategies, especially for early and struggling readers.</a:t>
            </a:r>
          </a:p>
          <a:p>
            <a:r>
              <a:rPr lang="en-US" sz="1100" b="1" dirty="0">
                <a:solidFill>
                  <a:schemeClr val="tx1"/>
                </a:solidFill>
                <a:latin typeface="Aptos Display" panose="020B0004020202020204" pitchFamily="34" charset="0"/>
              </a:rPr>
              <a:t>Writing Across Grades (K–7):</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Think SRSD (Self-Regulated Strategy Development): Evidence-based writing instruction that teaches students how to plan, organize, and revise their writing while building self-regulation skills.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The Writing Revolution: Focuses on explicit sentence-level instruction to improve writing across content areas.</a:t>
            </a:r>
          </a:p>
          <a:p>
            <a:r>
              <a:rPr lang="en-US" sz="1100" b="1" dirty="0">
                <a:solidFill>
                  <a:schemeClr val="tx1"/>
                </a:solidFill>
                <a:latin typeface="Aptos Display" panose="020B0004020202020204" pitchFamily="34" charset="0"/>
              </a:rPr>
              <a:t>Collaborative &amp; Instructional Practices (K-12):</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Teacher Collaboration:</a:t>
            </a:r>
            <a:br>
              <a:rPr lang="en-US" sz="1100" dirty="0">
                <a:solidFill>
                  <a:schemeClr val="tx1"/>
                </a:solidFill>
                <a:latin typeface="Aptos Display" panose="020B0004020202020204" pitchFamily="34" charset="0"/>
              </a:rPr>
            </a:br>
            <a:r>
              <a:rPr lang="en-US" sz="1100" dirty="0">
                <a:solidFill>
                  <a:schemeClr val="tx1"/>
                </a:solidFill>
                <a:latin typeface="Aptos Display" panose="020B0004020202020204" pitchFamily="34" charset="0"/>
              </a:rPr>
              <a:t>Literacy teachers work together to evaluate student writing samples, identify trends, and co-plan next steps.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Use of Exemplars: High-quality student writing samples are used to model expectations and guide instruction.</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Explicit Teaching of Writing Skills: Direct instruction in grammar, sentence structure, paragraph development, and genre-specific writing</a:t>
            </a:r>
          </a:p>
          <a:p>
            <a:r>
              <a:rPr lang="en-US" sz="1100" b="1" dirty="0">
                <a:solidFill>
                  <a:schemeClr val="tx1"/>
                </a:solidFill>
                <a:latin typeface="Aptos Display" panose="020B0004020202020204" pitchFamily="34" charset="0"/>
              </a:rPr>
              <a:t>Celebration: (K-12)</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Published student work in monthly newsletters</a:t>
            </a:r>
          </a:p>
          <a:p>
            <a:pPr marL="171450" indent="-171450">
              <a:buFont typeface="Arial" panose="020B0604020202020204" pitchFamily="34" charset="0"/>
              <a:buChar char="•"/>
            </a:pPr>
            <a:endParaRPr lang="en-US" sz="1200" b="1" dirty="0">
              <a:solidFill>
                <a:schemeClr val="tx1"/>
              </a:solidFill>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85C25218-56BD-8A9E-531D-B66BA692F8FB}"/>
              </a:ext>
            </a:extLst>
          </p:cNvPr>
          <p:cNvSpPr/>
          <p:nvPr/>
        </p:nvSpPr>
        <p:spPr>
          <a:xfrm>
            <a:off x="9343393" y="3097190"/>
            <a:ext cx="2618102" cy="22291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E43C2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Literacy Measures here:</a:t>
            </a:r>
          </a:p>
          <a:p>
            <a:endParaRPr lang="en-US" sz="1100" b="1"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School Wide Write (SWW)(3x/year)</a:t>
            </a:r>
          </a:p>
          <a:p>
            <a:pPr marL="171450" indent="-171450">
              <a:buFont typeface="Arial" panose="020B0604020202020204" pitchFamily="34" charset="0"/>
              <a:buChar char="•"/>
            </a:pPr>
            <a:r>
              <a:rPr lang="en-US" sz="1100" dirty="0" err="1">
                <a:solidFill>
                  <a:schemeClr val="tx1"/>
                </a:solidFill>
                <a:latin typeface="Aptos Display" panose="020B0004020202020204" pitchFamily="34" charset="0"/>
              </a:rPr>
              <a:t>Acadience</a:t>
            </a:r>
            <a:r>
              <a:rPr lang="en-US" sz="1100" dirty="0">
                <a:solidFill>
                  <a:schemeClr val="tx1"/>
                </a:solidFill>
                <a:latin typeface="Aptos Display" panose="020B0004020202020204" pitchFamily="34" charset="0"/>
              </a:rPr>
              <a:t> Data</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FSA Results (Grade 4 and 7)</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Grade 10 Literacy Assessment</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Grade 12 Literacy Assessment</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Report Card Results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Teacher’s Anecdotal Notes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Classroom Assessments </a:t>
            </a:r>
          </a:p>
          <a:p>
            <a:endParaRPr lang="en-US" sz="200" b="1" dirty="0">
              <a:solidFill>
                <a:srgbClr val="E43C2F"/>
              </a:solidFill>
              <a:latin typeface="Aptos Display" panose="020B0004020202020204" pitchFamily="34" charset="0"/>
            </a:endParaRPr>
          </a:p>
          <a:p>
            <a:endParaRPr lang="en-US" sz="200" dirty="0">
              <a:solidFill>
                <a:schemeClr val="tx1"/>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5"/>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119638" y="1109708"/>
            <a:ext cx="9910187" cy="5637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Goal</a:t>
            </a:r>
            <a:r>
              <a:rPr lang="en-US" sz="1200" dirty="0">
                <a:solidFill>
                  <a:schemeClr val="tx1"/>
                </a:solidFill>
                <a:latin typeface="Aptos Display" panose="020B0004020202020204" pitchFamily="34" charset="0"/>
              </a:rPr>
              <a:t>: Ensure that all students from Kindergarten to Grade 12 develop the literacy skills necessary to think critically, communicate effectively, and engage meaningfully in learning and life, by providing equitable access to high-quality instruction, inclusive resources, and timely supports</a:t>
            </a:r>
            <a:endParaRPr lang="en-US" sz="1200" b="1"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87091CFD-6EE2-C259-F38A-34AFC1F0BE2A}"/>
              </a:ext>
            </a:extLst>
          </p:cNvPr>
          <p:cNvSpPr/>
          <p:nvPr/>
        </p:nvSpPr>
        <p:spPr>
          <a:xfrm>
            <a:off x="119638" y="1543945"/>
            <a:ext cx="3066124" cy="1791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Objectives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By June 2026, increase the percentage of K–3 students reading at or above grade level by 20%.</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By June 2026 improve written expression for students in Grades 4–7, with 85% of students demonstrating growth on school-wide writing.</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By June 2026, increase the number of Grade 8–12 students meeting or exceeding expectations in literacy-based performance tasks by 15%, with a focus on supporting diverse learners.</a:t>
            </a:r>
            <a:endParaRPr lang="en-US" sz="1100" b="1" dirty="0">
              <a:solidFill>
                <a:schemeClr val="tx1"/>
              </a:solidFill>
              <a:latin typeface="Aptos Display" panose="020B0004020202020204" pitchFamily="34" charset="0"/>
            </a:endParaRPr>
          </a:p>
        </p:txBody>
      </p:sp>
      <p:sp>
        <p:nvSpPr>
          <p:cNvPr id="12" name="Rectangle 11">
            <a:extLst>
              <a:ext uri="{FF2B5EF4-FFF2-40B4-BE49-F238E27FC236}">
                <a16:creationId xmlns:a16="http://schemas.microsoft.com/office/drawing/2014/main" id="{46E6AE9E-63C3-D071-107D-7F01F549D336}"/>
              </a:ext>
            </a:extLst>
          </p:cNvPr>
          <p:cNvSpPr/>
          <p:nvPr/>
        </p:nvSpPr>
        <p:spPr>
          <a:xfrm>
            <a:off x="187410" y="3333045"/>
            <a:ext cx="3534575" cy="34493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District Data &amp; Evidence</a:t>
            </a:r>
          </a:p>
          <a:p>
            <a:r>
              <a:rPr lang="en-US" sz="1200" b="1" dirty="0">
                <a:solidFill>
                  <a:schemeClr val="tx1"/>
                </a:solidFill>
                <a:latin typeface="Aptos Display" panose="020B0004020202020204" pitchFamily="34" charset="0"/>
              </a:rPr>
              <a:t>K-3:</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67% are above or well-above reading benchmark (Reading Composite Score from </a:t>
            </a:r>
            <a:r>
              <a:rPr lang="en-US" sz="1100" dirty="0" err="1">
                <a:solidFill>
                  <a:schemeClr val="tx1"/>
                </a:solidFill>
                <a:latin typeface="Aptos Display" panose="020B0004020202020204" pitchFamily="34" charset="0"/>
              </a:rPr>
              <a:t>Acadience</a:t>
            </a:r>
            <a:r>
              <a:rPr lang="en-US" sz="1100" dirty="0">
                <a:solidFill>
                  <a:schemeClr val="tx1"/>
                </a:solidFill>
                <a:latin typeface="Aptos Display" panose="020B0004020202020204" pitchFamily="34" charset="0"/>
              </a:rPr>
              <a:t>)</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33% are below or well-below benchmark (Reading Composite Score)</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55% are Extending in Writing (SWW)</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27% are Proficient in Writing (SWW)</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18% are Developing in Writing (SWW)</a:t>
            </a:r>
          </a:p>
          <a:p>
            <a:r>
              <a:rPr lang="en-US" sz="1100" b="1" dirty="0">
                <a:solidFill>
                  <a:schemeClr val="tx1"/>
                </a:solidFill>
                <a:latin typeface="Aptos Display" panose="020B0004020202020204" pitchFamily="34" charset="0"/>
              </a:rPr>
              <a:t>4-7:</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17% are above or well-above reading benchmark</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83% are below or well-below reading benchmark </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23% are Proficient in Writing (SWW)</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54% are Developing in Writing (SWW)</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23% are Emerging in Writing (SWW)</a:t>
            </a:r>
          </a:p>
          <a:p>
            <a:r>
              <a:rPr lang="en-US" sz="1100" b="1" dirty="0">
                <a:solidFill>
                  <a:schemeClr val="tx1"/>
                </a:solidFill>
                <a:latin typeface="Aptos Display" panose="020B0004020202020204" pitchFamily="34" charset="0"/>
              </a:rPr>
              <a:t>8-12:</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69% are Proficient in Writing (SWW)</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31% are Developing in Writing (SWW)</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Results are consistent in the 10 and 12 Provincial Literacy Assessment</a:t>
            </a:r>
          </a:p>
          <a:p>
            <a:pPr marL="171450" indent="-171450">
              <a:buFont typeface="Arial" panose="020B0604020202020204" pitchFamily="34" charset="0"/>
              <a:buChar char="•"/>
            </a:pPr>
            <a:endParaRPr lang="en-US" sz="1100" dirty="0">
              <a:solidFill>
                <a:schemeClr val="tx1"/>
              </a:solidFill>
              <a:latin typeface="Aptos Display" panose="020B0004020202020204" pitchFamily="34" charset="0"/>
            </a:endParaRPr>
          </a:p>
          <a:p>
            <a:pPr marL="171450" indent="-171450">
              <a:buFont typeface="Arial" panose="020B0604020202020204" pitchFamily="34" charset="0"/>
              <a:buChar char="•"/>
            </a:pPr>
            <a:endParaRPr lang="en-US" sz="1100" dirty="0">
              <a:solidFill>
                <a:schemeClr val="tx1"/>
              </a:solidFill>
              <a:latin typeface="Aptos Display" panose="020B0004020202020204" pitchFamily="34" charset="0"/>
            </a:endParaRPr>
          </a:p>
        </p:txBody>
      </p:sp>
      <p:sp>
        <p:nvSpPr>
          <p:cNvPr id="13" name="TextBox 12">
            <a:extLst>
              <a:ext uri="{FF2B5EF4-FFF2-40B4-BE49-F238E27FC236}">
                <a16:creationId xmlns:a16="http://schemas.microsoft.com/office/drawing/2014/main" id="{39B06165-65B2-2B5F-9714-1E876B050DDF}"/>
              </a:ext>
            </a:extLst>
          </p:cNvPr>
          <p:cNvSpPr txBox="1"/>
          <p:nvPr/>
        </p:nvSpPr>
        <p:spPr>
          <a:xfrm>
            <a:off x="187410" y="646876"/>
            <a:ext cx="7674305" cy="400110"/>
          </a:xfrm>
          <a:prstGeom prst="rect">
            <a:avLst/>
          </a:prstGeom>
          <a:noFill/>
        </p:spPr>
        <p:txBody>
          <a:bodyPr wrap="square" rtlCol="0">
            <a:spAutoFit/>
          </a:bodyPr>
          <a:lstStyle/>
          <a:p>
            <a:r>
              <a:rPr lang="en-US" sz="2000" b="1" dirty="0">
                <a:latin typeface="Aptos Display" panose="020B0004020202020204" pitchFamily="34" charset="0"/>
              </a:rPr>
              <a:t>Bear Valley School, Stewart</a:t>
            </a:r>
            <a:endParaRPr lang="en-US" sz="1200" b="1" dirty="0">
              <a:latin typeface="Aptos Display" panose="020B0004020202020204" pitchFamily="34" charset="0"/>
            </a:endParaRPr>
          </a:p>
        </p:txBody>
      </p:sp>
      <p:sp>
        <p:nvSpPr>
          <p:cNvPr id="11" name="Rectangle 2">
            <a:extLst>
              <a:ext uri="{FF2B5EF4-FFF2-40B4-BE49-F238E27FC236}">
                <a16:creationId xmlns:a16="http://schemas.microsoft.com/office/drawing/2014/main" id="{F1158D2A-9802-822F-8256-7CA1A5EC46B3}"/>
              </a:ext>
            </a:extLst>
          </p:cNvPr>
          <p:cNvSpPr>
            <a:spLocks noChangeArrowheads="1"/>
          </p:cNvSpPr>
          <p:nvPr/>
        </p:nvSpPr>
        <p:spPr bwMode="auto">
          <a:xfrm>
            <a:off x="4090988" y="36226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E1400AE5-E3DF-E1F4-6F1C-70BDA1578E2F}"/>
            </a:ext>
          </a:extLst>
        </p:cNvPr>
        <p:cNvGrpSpPr/>
        <p:nvPr/>
      </p:nvGrpSpPr>
      <p:grpSpPr>
        <a:xfrm>
          <a:off x="0" y="0"/>
          <a:ext cx="0" cy="0"/>
          <a:chOff x="0" y="0"/>
          <a:chExt cx="0" cy="0"/>
        </a:xfrm>
      </p:grpSpPr>
      <p:pic>
        <p:nvPicPr>
          <p:cNvPr id="11" name="Picture 10" descr="A black bear with paw prints&#10;&#10;AI-generated content may be incorrect.">
            <a:extLst>
              <a:ext uri="{FF2B5EF4-FFF2-40B4-BE49-F238E27FC236}">
                <a16:creationId xmlns:a16="http://schemas.microsoft.com/office/drawing/2014/main" id="{CA5385C0-EEC4-23C4-2194-C0EEECE205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0417" y="970748"/>
            <a:ext cx="1663127" cy="1940315"/>
          </a:xfrm>
          <a:prstGeom prst="rect">
            <a:avLst/>
          </a:prstGeom>
        </p:spPr>
      </p:pic>
      <p:sp>
        <p:nvSpPr>
          <p:cNvPr id="5" name="Rectangle 4">
            <a:extLst>
              <a:ext uri="{FF2B5EF4-FFF2-40B4-BE49-F238E27FC236}">
                <a16:creationId xmlns:a16="http://schemas.microsoft.com/office/drawing/2014/main" id="{D9A509B2-0D80-18FE-4763-9B227CA22F32}"/>
              </a:ext>
            </a:extLst>
          </p:cNvPr>
          <p:cNvSpPr/>
          <p:nvPr/>
        </p:nvSpPr>
        <p:spPr>
          <a:xfrm>
            <a:off x="0" y="62385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D0A55EBE-AB64-A3D6-A4E7-E2B7E087509D}"/>
              </a:ext>
            </a:extLst>
          </p:cNvPr>
          <p:cNvSpPr txBox="1"/>
          <p:nvPr/>
        </p:nvSpPr>
        <p:spPr>
          <a:xfrm>
            <a:off x="5189626" y="652603"/>
            <a:ext cx="1453770" cy="400110"/>
          </a:xfrm>
          <a:prstGeom prst="rect">
            <a:avLst/>
          </a:prstGeom>
          <a:noFill/>
        </p:spPr>
        <p:txBody>
          <a:bodyPr wrap="square" rtlCol="0">
            <a:spAutoFit/>
          </a:bodyPr>
          <a:lstStyle/>
          <a:p>
            <a:r>
              <a:rPr lang="en-US" sz="2000" b="1" dirty="0">
                <a:solidFill>
                  <a:schemeClr val="bg1"/>
                </a:solidFill>
              </a:rPr>
              <a:t>NUMERACY</a:t>
            </a:r>
          </a:p>
        </p:txBody>
      </p:sp>
      <p:sp>
        <p:nvSpPr>
          <p:cNvPr id="23" name="Rectangle 22">
            <a:extLst>
              <a:ext uri="{FF2B5EF4-FFF2-40B4-BE49-F238E27FC236}">
                <a16:creationId xmlns:a16="http://schemas.microsoft.com/office/drawing/2014/main" id="{0F3D8D86-2A91-41F4-1710-E85750C6F064}"/>
              </a:ext>
            </a:extLst>
          </p:cNvPr>
          <p:cNvSpPr/>
          <p:nvPr/>
        </p:nvSpPr>
        <p:spPr>
          <a:xfrm>
            <a:off x="3719318" y="1918614"/>
            <a:ext cx="5025221" cy="42380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F5A706"/>
                </a:solidFill>
                <a:latin typeface="Aptos Display" panose="020B0004020202020204" pitchFamily="34" charset="0"/>
              </a:rPr>
              <a:t>School Actions/Strategy</a:t>
            </a:r>
          </a:p>
          <a:p>
            <a:pPr algn="ctr"/>
            <a:endParaRPr lang="en-US" sz="200" b="1" dirty="0">
              <a:solidFill>
                <a:schemeClr val="tx1"/>
              </a:solidFill>
              <a:latin typeface="Aptos Display" panose="020B0004020202020204" pitchFamily="34" charset="0"/>
            </a:endParaRPr>
          </a:p>
          <a:p>
            <a:r>
              <a:rPr lang="en-CA" sz="1200" b="1" dirty="0">
                <a:solidFill>
                  <a:schemeClr val="tx1"/>
                </a:solidFill>
              </a:rPr>
              <a:t>1</a:t>
            </a:r>
            <a:r>
              <a:rPr lang="en-CA" sz="1200" b="1" dirty="0">
                <a:solidFill>
                  <a:schemeClr val="tx1"/>
                </a:solidFill>
                <a:latin typeface="Aptos Display" panose="020B0004020202020204" pitchFamily="34" charset="0"/>
              </a:rPr>
              <a:t>.</a:t>
            </a:r>
            <a:r>
              <a:rPr lang="en-CA" sz="1100" b="1" dirty="0">
                <a:solidFill>
                  <a:schemeClr val="tx1"/>
                </a:solidFill>
                <a:latin typeface="Aptos Display" panose="020B0004020202020204" pitchFamily="34" charset="0"/>
              </a:rPr>
              <a:t> Embed Numeracy Across the Curriculum</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Integrate math concepts into science, art, physical education, and land-based learning.</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Use real-world applications to make math meaningful and relevant.</a:t>
            </a:r>
          </a:p>
          <a:p>
            <a:r>
              <a:rPr lang="en-CA" sz="1100" b="1" dirty="0">
                <a:solidFill>
                  <a:schemeClr val="tx1"/>
                </a:solidFill>
                <a:latin typeface="Aptos Display" panose="020B0004020202020204" pitchFamily="34" charset="0"/>
              </a:rPr>
              <a:t>2. Promote Math Talk and Reasoning</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Encourage students to explain their thinking, justify solutions, and engage in collaborative problem-solving.</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Use sentence starters and visual supports to scaffold math communication.</a:t>
            </a:r>
          </a:p>
          <a:p>
            <a:r>
              <a:rPr lang="en-CA" sz="1100" b="1" dirty="0">
                <a:solidFill>
                  <a:schemeClr val="tx1"/>
                </a:solidFill>
                <a:latin typeface="Aptos Display" panose="020B0004020202020204" pitchFamily="34" charset="0"/>
              </a:rPr>
              <a:t>3. Use Manipulatives and Visual Tools</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Provide hands-on materials (e.g., number lines, base-ten blocks, fraction tiles) to support conceptual understanding.</a:t>
            </a:r>
          </a:p>
          <a:p>
            <a:r>
              <a:rPr lang="en-CA" sz="1100" b="1" dirty="0">
                <a:solidFill>
                  <a:schemeClr val="tx1"/>
                </a:solidFill>
                <a:latin typeface="Aptos Display" panose="020B0004020202020204" pitchFamily="34" charset="0"/>
              </a:rPr>
              <a:t>4. Professional Development</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Facilitate regular collaboration among educators to share strategies, analyze student work, and reflect on practice.</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Focus on consistent numeracy language and approaches across grade levels.</a:t>
            </a:r>
          </a:p>
          <a:p>
            <a:r>
              <a:rPr lang="en-CA" sz="1100" b="1" dirty="0">
                <a:solidFill>
                  <a:schemeClr val="tx1"/>
                </a:solidFill>
                <a:latin typeface="Aptos Display" panose="020B0004020202020204" pitchFamily="34" charset="0"/>
              </a:rPr>
              <a:t>8. Engage Families in Numeracy</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Offer math nights or take-home activities to build family confidence in supporting math learning.</a:t>
            </a:r>
          </a:p>
        </p:txBody>
      </p:sp>
      <p:sp>
        <p:nvSpPr>
          <p:cNvPr id="24" name="Rectangle 23">
            <a:extLst>
              <a:ext uri="{FF2B5EF4-FFF2-40B4-BE49-F238E27FC236}">
                <a16:creationId xmlns:a16="http://schemas.microsoft.com/office/drawing/2014/main" id="{BB89788B-007D-2322-7E03-49BA94A3BC22}"/>
              </a:ext>
            </a:extLst>
          </p:cNvPr>
          <p:cNvSpPr/>
          <p:nvPr/>
        </p:nvSpPr>
        <p:spPr>
          <a:xfrm>
            <a:off x="9221699" y="2911063"/>
            <a:ext cx="2432236" cy="1819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F5A70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Numerary Measures here:</a:t>
            </a:r>
          </a:p>
          <a:p>
            <a:endParaRPr lang="en-US" sz="1200" b="1"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FSA Results (Grades 4 and 7)</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Grade 10 Numeracy Assessment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CMSD Numeracy Assessment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Report Card Results</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Anecdotal Observations</a:t>
            </a:r>
          </a:p>
          <a:p>
            <a:pPr marL="171450" indent="-171450">
              <a:buFont typeface="Arial" panose="020B0604020202020204" pitchFamily="34" charset="0"/>
              <a:buChar char="•"/>
            </a:pPr>
            <a:endParaRPr lang="en-US" sz="1200" dirty="0">
              <a:solidFill>
                <a:schemeClr val="tx1"/>
              </a:solidFill>
              <a:latin typeface="Aptos Display" panose="020B0004020202020204" pitchFamily="34" charset="0"/>
            </a:endParaRPr>
          </a:p>
          <a:p>
            <a:endParaRPr lang="en-US" sz="200" b="1" dirty="0">
              <a:solidFill>
                <a:srgbClr val="F5A706"/>
              </a:solidFill>
              <a:latin typeface="Aptos Display" panose="020B0004020202020204" pitchFamily="34" charset="0"/>
            </a:endParaRPr>
          </a:p>
        </p:txBody>
      </p:sp>
      <p:sp>
        <p:nvSpPr>
          <p:cNvPr id="4" name="TextBox 3">
            <a:extLst>
              <a:ext uri="{FF2B5EF4-FFF2-40B4-BE49-F238E27FC236}">
                <a16:creationId xmlns:a16="http://schemas.microsoft.com/office/drawing/2014/main" id="{F69F8107-CBCC-ECD1-D4BD-86A833A4CEF8}"/>
              </a:ext>
            </a:extLst>
          </p:cNvPr>
          <p:cNvSpPr txBox="1"/>
          <p:nvPr/>
        </p:nvSpPr>
        <p:spPr>
          <a:xfrm>
            <a:off x="244356" y="2141256"/>
            <a:ext cx="2644951" cy="830997"/>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en-US" sz="1200" dirty="0">
                <a:latin typeface="Aptos Display" panose="020B0004020202020204" pitchFamily="34" charset="0"/>
              </a:rPr>
              <a:t>By June 2027, increase the percentage of students meeting or exceeding grade-level expectations in numeracy by 20%</a:t>
            </a:r>
          </a:p>
        </p:txBody>
      </p:sp>
      <p:pic>
        <p:nvPicPr>
          <p:cNvPr id="6" name="Picture 5">
            <a:extLst>
              <a:ext uri="{FF2B5EF4-FFF2-40B4-BE49-F238E27FC236}">
                <a16:creationId xmlns:a16="http://schemas.microsoft.com/office/drawing/2014/main" id="{E6CEF544-1177-F038-14D9-431FE1925A37}"/>
              </a:ext>
            </a:extLst>
          </p:cNvPr>
          <p:cNvPicPr>
            <a:picLocks noChangeAspect="1"/>
          </p:cNvPicPr>
          <p:nvPr/>
        </p:nvPicPr>
        <p:blipFill>
          <a:blip r:embed="rId4"/>
          <a:stretch>
            <a:fillRect/>
          </a:stretch>
        </p:blipFill>
        <p:spPr>
          <a:xfrm>
            <a:off x="128969" y="66305"/>
            <a:ext cx="4051145" cy="540889"/>
          </a:xfrm>
          <a:prstGeom prst="rect">
            <a:avLst/>
          </a:prstGeom>
        </p:spPr>
      </p:pic>
      <p:sp>
        <p:nvSpPr>
          <p:cNvPr id="9" name="Rectangle 8">
            <a:extLst>
              <a:ext uri="{FF2B5EF4-FFF2-40B4-BE49-F238E27FC236}">
                <a16:creationId xmlns:a16="http://schemas.microsoft.com/office/drawing/2014/main" id="{7558E820-30F9-420D-33AC-CBF86236A99E}"/>
              </a:ext>
            </a:extLst>
          </p:cNvPr>
          <p:cNvSpPr/>
          <p:nvPr/>
        </p:nvSpPr>
        <p:spPr>
          <a:xfrm>
            <a:off x="244356" y="1202313"/>
            <a:ext cx="8905670" cy="5743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Goal: To develop confident, capable, and curious mathematical thinkers by providing inclusive, engaging, and differentiated numeracy instruction across all grade levels. </a:t>
            </a:r>
            <a:r>
              <a:rPr lang="en-US" sz="1200" b="1" dirty="0">
                <a:latin typeface="Aptos Display" panose="020B0004020202020204" pitchFamily="34" charset="0"/>
              </a:rPr>
              <a:t>thinkers b</a:t>
            </a:r>
            <a:r>
              <a:rPr lang="en-US" sz="1200" dirty="0">
                <a:latin typeface="Aptos Display" panose="020B0004020202020204" pitchFamily="34" charset="0"/>
              </a:rPr>
              <a:t>y providing inclusive, engaging, and differentiated numeracy instruction across all grade levels.</a:t>
            </a:r>
            <a:endParaRPr lang="en-US" sz="1200" b="1" dirty="0">
              <a:solidFill>
                <a:schemeClr val="tx1"/>
              </a:solidFill>
              <a:latin typeface="Aptos Display" panose="020B0004020202020204" pitchFamily="34" charset="0"/>
            </a:endParaRPr>
          </a:p>
          <a:p>
            <a:endParaRPr lang="en-US" sz="1100"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96023A0F-A44E-71A1-074C-DE01A8C78548}"/>
              </a:ext>
            </a:extLst>
          </p:cNvPr>
          <p:cNvSpPr/>
          <p:nvPr/>
        </p:nvSpPr>
        <p:spPr>
          <a:xfrm>
            <a:off x="244356" y="1918614"/>
            <a:ext cx="2929149" cy="2384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Objectives</a:t>
            </a:r>
          </a:p>
        </p:txBody>
      </p:sp>
      <p:pic>
        <p:nvPicPr>
          <p:cNvPr id="2" name="Picture 1">
            <a:extLst>
              <a:ext uri="{FF2B5EF4-FFF2-40B4-BE49-F238E27FC236}">
                <a16:creationId xmlns:a16="http://schemas.microsoft.com/office/drawing/2014/main" id="{67B10375-89C7-7289-37F1-68D534105E0A}"/>
              </a:ext>
            </a:extLst>
          </p:cNvPr>
          <p:cNvPicPr>
            <a:picLocks noChangeAspect="1"/>
          </p:cNvPicPr>
          <p:nvPr/>
        </p:nvPicPr>
        <p:blipFill>
          <a:blip r:embed="rId5"/>
          <a:stretch>
            <a:fillRect/>
          </a:stretch>
        </p:blipFill>
        <p:spPr>
          <a:xfrm>
            <a:off x="4839155" y="696404"/>
            <a:ext cx="274344" cy="274344"/>
          </a:xfrm>
          <a:prstGeom prst="rect">
            <a:avLst/>
          </a:prstGeom>
        </p:spPr>
      </p:pic>
      <p:sp>
        <p:nvSpPr>
          <p:cNvPr id="21" name="Rectangle 20">
            <a:extLst>
              <a:ext uri="{FF2B5EF4-FFF2-40B4-BE49-F238E27FC236}">
                <a16:creationId xmlns:a16="http://schemas.microsoft.com/office/drawing/2014/main" id="{EF746EC4-7DD4-9A48-BF0C-70994865C060}"/>
              </a:ext>
            </a:extLst>
          </p:cNvPr>
          <p:cNvSpPr/>
          <p:nvPr/>
        </p:nvSpPr>
        <p:spPr>
          <a:xfrm>
            <a:off x="0" y="62286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BC9E42FA-24EB-4945-C9AE-BA651D19FAE5}"/>
              </a:ext>
            </a:extLst>
          </p:cNvPr>
          <p:cNvSpPr txBox="1"/>
          <p:nvPr/>
        </p:nvSpPr>
        <p:spPr>
          <a:xfrm>
            <a:off x="5478911" y="659486"/>
            <a:ext cx="1671848"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NUMERACY </a:t>
            </a:r>
          </a:p>
        </p:txBody>
      </p:sp>
      <p:pic>
        <p:nvPicPr>
          <p:cNvPr id="26" name="Picture 25">
            <a:extLst>
              <a:ext uri="{FF2B5EF4-FFF2-40B4-BE49-F238E27FC236}">
                <a16:creationId xmlns:a16="http://schemas.microsoft.com/office/drawing/2014/main" id="{D41B1A95-DB89-8083-4F04-4447047C7B8C}"/>
              </a:ext>
            </a:extLst>
          </p:cNvPr>
          <p:cNvPicPr>
            <a:picLocks noChangeAspect="1"/>
          </p:cNvPicPr>
          <p:nvPr/>
        </p:nvPicPr>
        <p:blipFill>
          <a:blip r:embed="rId4"/>
          <a:stretch>
            <a:fillRect/>
          </a:stretch>
        </p:blipFill>
        <p:spPr>
          <a:xfrm>
            <a:off x="128969" y="65315"/>
            <a:ext cx="4051145" cy="540889"/>
          </a:xfrm>
          <a:prstGeom prst="rect">
            <a:avLst/>
          </a:prstGeom>
        </p:spPr>
      </p:pic>
      <p:sp>
        <p:nvSpPr>
          <p:cNvPr id="29" name="Rectangle 28">
            <a:extLst>
              <a:ext uri="{FF2B5EF4-FFF2-40B4-BE49-F238E27FC236}">
                <a16:creationId xmlns:a16="http://schemas.microsoft.com/office/drawing/2014/main" id="{11072297-5B75-6F39-9647-6F10C91B131A}"/>
              </a:ext>
            </a:extLst>
          </p:cNvPr>
          <p:cNvSpPr/>
          <p:nvPr/>
        </p:nvSpPr>
        <p:spPr>
          <a:xfrm>
            <a:off x="308877" y="3163439"/>
            <a:ext cx="2929148" cy="3036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District Data &amp; Evidence</a:t>
            </a:r>
          </a:p>
          <a:p>
            <a:r>
              <a:rPr lang="en-US" sz="1200" b="1" i="1" dirty="0">
                <a:solidFill>
                  <a:schemeClr val="tx1"/>
                </a:solidFill>
                <a:latin typeface="Aptos Display" panose="020B0004020202020204" pitchFamily="34" charset="0"/>
              </a:rPr>
              <a:t>Final Report Card Results</a:t>
            </a:r>
          </a:p>
          <a:p>
            <a:endParaRPr lang="en-US" sz="1200" dirty="0">
              <a:solidFill>
                <a:schemeClr val="tx1"/>
              </a:solidFill>
              <a:latin typeface="Aptos Display" panose="020B0004020202020204" pitchFamily="34" charset="0"/>
            </a:endParaRPr>
          </a:p>
          <a:p>
            <a:r>
              <a:rPr lang="en-US" sz="1200" b="1" dirty="0">
                <a:solidFill>
                  <a:schemeClr val="tx1"/>
                </a:solidFill>
                <a:latin typeface="Aptos Display" panose="020B0004020202020204" pitchFamily="34" charset="0"/>
              </a:rPr>
              <a:t>K-3</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75% Proficient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25% Developing</a:t>
            </a:r>
          </a:p>
          <a:p>
            <a:r>
              <a:rPr lang="en-US" sz="1200" b="1" dirty="0">
                <a:solidFill>
                  <a:schemeClr val="tx1"/>
                </a:solidFill>
                <a:latin typeface="Aptos Display" panose="020B0004020202020204" pitchFamily="34" charset="0"/>
              </a:rPr>
              <a:t>4-7</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25% Proficient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58% Developing</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17% Emerging</a:t>
            </a:r>
          </a:p>
          <a:p>
            <a:r>
              <a:rPr lang="en-US" sz="1200" b="1" dirty="0">
                <a:solidFill>
                  <a:schemeClr val="tx1"/>
                </a:solidFill>
                <a:latin typeface="Aptos Display" panose="020B0004020202020204" pitchFamily="34" charset="0"/>
              </a:rPr>
              <a:t>8-10</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64% Proficient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36% Emerging </a:t>
            </a:r>
          </a:p>
          <a:p>
            <a:r>
              <a:rPr lang="en-US" sz="1200" b="1" i="1" dirty="0">
                <a:solidFill>
                  <a:schemeClr val="tx1"/>
                </a:solidFill>
                <a:latin typeface="Aptos Display" panose="020B0004020202020204" pitchFamily="34" charset="0"/>
              </a:rPr>
              <a:t>Grade 10 Numeracy Assessment Results</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66% Proficient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33% Developing</a:t>
            </a:r>
          </a:p>
        </p:txBody>
      </p:sp>
      <p:pic>
        <p:nvPicPr>
          <p:cNvPr id="30" name="Picture 29">
            <a:extLst>
              <a:ext uri="{FF2B5EF4-FFF2-40B4-BE49-F238E27FC236}">
                <a16:creationId xmlns:a16="http://schemas.microsoft.com/office/drawing/2014/main" id="{F860DF68-A455-E52F-236D-500E78F07E34}"/>
              </a:ext>
            </a:extLst>
          </p:cNvPr>
          <p:cNvPicPr>
            <a:picLocks noChangeAspect="1"/>
          </p:cNvPicPr>
          <p:nvPr/>
        </p:nvPicPr>
        <p:blipFill>
          <a:blip r:embed="rId5"/>
          <a:stretch>
            <a:fillRect/>
          </a:stretch>
        </p:blipFill>
        <p:spPr>
          <a:xfrm>
            <a:off x="5144548" y="696404"/>
            <a:ext cx="274344" cy="274344"/>
          </a:xfrm>
          <a:prstGeom prst="rect">
            <a:avLst/>
          </a:prstGeom>
        </p:spPr>
      </p:pic>
      <p:sp>
        <p:nvSpPr>
          <p:cNvPr id="13" name="TextBox 12">
            <a:extLst>
              <a:ext uri="{FF2B5EF4-FFF2-40B4-BE49-F238E27FC236}">
                <a16:creationId xmlns:a16="http://schemas.microsoft.com/office/drawing/2014/main" id="{6D5A945E-708E-783D-EB96-23A32A948103}"/>
              </a:ext>
            </a:extLst>
          </p:cNvPr>
          <p:cNvSpPr txBox="1"/>
          <p:nvPr/>
        </p:nvSpPr>
        <p:spPr>
          <a:xfrm>
            <a:off x="244356" y="657582"/>
            <a:ext cx="7674305" cy="400110"/>
          </a:xfrm>
          <a:prstGeom prst="rect">
            <a:avLst/>
          </a:prstGeom>
          <a:noFill/>
        </p:spPr>
        <p:txBody>
          <a:bodyPr wrap="square" rtlCol="0">
            <a:spAutoFit/>
          </a:bodyPr>
          <a:lstStyle/>
          <a:p>
            <a:r>
              <a:rPr lang="en-US" sz="2000" b="1" dirty="0">
                <a:latin typeface="Aptos Display" panose="020B0004020202020204" pitchFamily="34" charset="0"/>
              </a:rPr>
              <a:t>Bear Valley School, Stewart</a:t>
            </a:r>
            <a:endParaRPr lang="en-US" sz="1200" b="1" dirty="0">
              <a:latin typeface="Aptos Display" panose="020B0004020202020204" pitchFamily="34" charset="0"/>
            </a:endParaRPr>
          </a:p>
        </p:txBody>
      </p:sp>
    </p:spTree>
    <p:extLst>
      <p:ext uri="{BB962C8B-B14F-4D97-AF65-F5344CB8AC3E}">
        <p14:creationId xmlns:p14="http://schemas.microsoft.com/office/powerpoint/2010/main" val="338697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pic>
        <p:nvPicPr>
          <p:cNvPr id="7" name="Picture 6" descr="A black bear with paw prints&#10;&#10;AI-generated content may be incorrect.">
            <a:extLst>
              <a:ext uri="{FF2B5EF4-FFF2-40B4-BE49-F238E27FC236}">
                <a16:creationId xmlns:a16="http://schemas.microsoft.com/office/drawing/2014/main" id="{46F080EF-5AB4-02B4-BC41-9572F7C756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4808" y="961617"/>
            <a:ext cx="1663127" cy="1940315"/>
          </a:xfrm>
          <a:prstGeom prst="rect">
            <a:avLst/>
          </a:prstGeom>
        </p:spPr>
      </p:pic>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285487" y="649737"/>
            <a:ext cx="37567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MENTAL HEALTH &amp; WELL-BEING</a:t>
            </a:r>
          </a:p>
        </p:txBody>
      </p:sp>
      <p:sp>
        <p:nvSpPr>
          <p:cNvPr id="23" name="Rectangle 22">
            <a:extLst>
              <a:ext uri="{FF2B5EF4-FFF2-40B4-BE49-F238E27FC236}">
                <a16:creationId xmlns:a16="http://schemas.microsoft.com/office/drawing/2014/main" id="{043E84DF-0013-7626-FD55-3946A5EABC1D}"/>
              </a:ext>
            </a:extLst>
          </p:cNvPr>
          <p:cNvSpPr/>
          <p:nvPr/>
        </p:nvSpPr>
        <p:spPr>
          <a:xfrm>
            <a:off x="3742244" y="2149484"/>
            <a:ext cx="5051288" cy="38034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chemeClr val="accent6"/>
                </a:solidFill>
                <a:latin typeface="Aptos Display" panose="020B0004020202020204" pitchFamily="34" charset="0"/>
              </a:rPr>
              <a:t>School Actions/Strategy</a:t>
            </a:r>
            <a:endParaRPr lang="en-US" sz="1200" dirty="0">
              <a:solidFill>
                <a:schemeClr val="tx1"/>
              </a:solidFill>
              <a:highlight>
                <a:srgbClr val="FFFF00"/>
              </a:highlight>
              <a:latin typeface="Aptos Display" panose="020B0004020202020204" pitchFamily="34" charset="0"/>
            </a:endParaRPr>
          </a:p>
          <a:p>
            <a:r>
              <a:rPr lang="en-CA" sz="1100" b="1" dirty="0">
                <a:solidFill>
                  <a:schemeClr val="tx1"/>
                </a:solidFill>
                <a:latin typeface="Aptos Display" panose="020B0004020202020204" pitchFamily="34" charset="0"/>
              </a:rPr>
              <a:t>Flexible Grouping and Differentiation</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Use small groups, peer mentoring, and scaffolded tasks to meet diverse needs.</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Adjust instruction based on readiness, interests, and learning profiles.</a:t>
            </a:r>
          </a:p>
          <a:p>
            <a:r>
              <a:rPr lang="en-CA" sz="1100" b="1" dirty="0">
                <a:solidFill>
                  <a:schemeClr val="tx1"/>
                </a:solidFill>
                <a:latin typeface="Aptos Display" panose="020B0004020202020204" pitchFamily="34" charset="0"/>
              </a:rPr>
              <a:t>Student Voice and Leadership</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Create opportunities for students to lead initiatives, share feedback, and co-create learning experiences.</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Foster ownership and belonging.</a:t>
            </a:r>
          </a:p>
          <a:p>
            <a:r>
              <a:rPr lang="en-CA" sz="1100" b="1" dirty="0">
                <a:solidFill>
                  <a:schemeClr val="tx1"/>
                </a:solidFill>
                <a:latin typeface="Aptos Display" panose="020B0004020202020204" pitchFamily="34" charset="0"/>
              </a:rPr>
              <a:t>Social-Emotional Learning (SEL) Programs</a:t>
            </a:r>
            <a:endParaRPr lang="en-CA" sz="1100" dirty="0">
              <a:solidFill>
                <a:schemeClr val="tx1"/>
              </a:solidFill>
              <a:latin typeface="Aptos Display" panose="020B0004020202020204" pitchFamily="34" charset="0"/>
            </a:endParaRP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Embed SEL into daily routines (e.g., morning meetings, journaling, peer collaboration).</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Teach self-awareness, empathy, and relationship skills.</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Utilize the Open Parachute Program.</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Increase signage available services – at school, in community, and virtually</a:t>
            </a:r>
          </a:p>
          <a:p>
            <a:pPr marL="171450" lvl="0" indent="-171450">
              <a:buFont typeface="Arial" panose="020B0604020202020204" pitchFamily="34" charset="0"/>
              <a:buChar char="•"/>
            </a:pPr>
            <a:r>
              <a:rPr lang="en-CA" sz="1100" dirty="0">
                <a:solidFill>
                  <a:schemeClr val="tx1"/>
                </a:solidFill>
                <a:latin typeface="Aptos Display" panose="020B0004020202020204" pitchFamily="34" charset="0"/>
              </a:rPr>
              <a:t>Regular assemblies to celebrate success.</a:t>
            </a:r>
          </a:p>
          <a:p>
            <a:r>
              <a:rPr lang="en-CA" sz="1100" b="1" dirty="0">
                <a:solidFill>
                  <a:schemeClr val="tx1"/>
                </a:solidFill>
                <a:latin typeface="Aptos Display" panose="020B0004020202020204" pitchFamily="34" charset="0"/>
              </a:rPr>
              <a:t>Food Security</a:t>
            </a:r>
          </a:p>
          <a:p>
            <a:pPr marL="171450" indent="-171450">
              <a:buFont typeface="Arial" panose="020B0604020202020204" pitchFamily="34" charset="0"/>
              <a:buChar char="•"/>
            </a:pPr>
            <a:r>
              <a:rPr lang="en-CA" sz="1100" dirty="0">
                <a:solidFill>
                  <a:schemeClr val="tx1"/>
                </a:solidFill>
                <a:latin typeface="Aptos Display" panose="020B0004020202020204" pitchFamily="34" charset="0"/>
              </a:rPr>
              <a:t>Free nutritious breakfast and lunch items provided daily (Soup Day on Tuesday made by the grade 8/9 class).</a:t>
            </a:r>
          </a:p>
          <a:p>
            <a:r>
              <a:rPr lang="en-CA" sz="1100" b="1" dirty="0">
                <a:solidFill>
                  <a:schemeClr val="tx1"/>
                </a:solidFill>
                <a:latin typeface="Aptos Display" panose="020B0004020202020204" pitchFamily="34" charset="0"/>
              </a:rPr>
              <a:t>Home Communication </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Dedicated space for mental health information in the monthly school newsletter for parents and guardians.</a:t>
            </a:r>
            <a:endParaRPr lang="en-CA" sz="1100" dirty="0">
              <a:solidFill>
                <a:schemeClr val="tx1"/>
              </a:solidFill>
              <a:latin typeface="Aptos Display" panose="020B0004020202020204" pitchFamily="34" charset="0"/>
            </a:endParaRPr>
          </a:p>
          <a:p>
            <a:endParaRPr lang="en-CA" sz="1200" b="1" dirty="0">
              <a:solidFill>
                <a:schemeClr val="tx1"/>
              </a:solidFill>
              <a:latin typeface="Aptos Display" panose="020B0004020202020204" pitchFamily="34" charset="0"/>
            </a:endParaRPr>
          </a:p>
          <a:p>
            <a:pPr marL="171450" indent="-171450">
              <a:buFont typeface="Arial" panose="020B0604020202020204" pitchFamily="34" charset="0"/>
              <a:buChar char="•"/>
            </a:pPr>
            <a:endParaRPr lang="en-CA" sz="1200" dirty="0">
              <a:solidFill>
                <a:schemeClr val="tx1"/>
              </a:solidFill>
              <a:latin typeface="Aptos Display" panose="020B0004020202020204" pitchFamily="34" charset="0"/>
            </a:endParaRPr>
          </a:p>
          <a:p>
            <a:pPr algn="ctr"/>
            <a:endParaRPr lang="en-US" sz="1200" dirty="0">
              <a:solidFill>
                <a:schemeClr val="tx1"/>
              </a:solidFill>
              <a:latin typeface="Aptos Display" panose="020B0004020202020204" pitchFamily="34" charset="0"/>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9687156" y="3140784"/>
            <a:ext cx="2399214" cy="2430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Mental Health &amp; Well Being Measures here:</a:t>
            </a:r>
          </a:p>
          <a:p>
            <a:endParaRPr lang="en-US" sz="200" b="1" dirty="0">
              <a:solidFill>
                <a:schemeClr val="accent6"/>
              </a:solidFill>
              <a:latin typeface="Aptos Display" panose="020B0004020202020204" pitchFamily="34" charset="0"/>
            </a:endParaRPr>
          </a:p>
          <a:p>
            <a:pPr marL="171450" indent="-171450">
              <a:buFont typeface="Arial" panose="020B0604020202020204" pitchFamily="34" charset="0"/>
              <a:buChar char="•"/>
            </a:pPr>
            <a:r>
              <a:rPr lang="en-US" sz="1100" dirty="0">
                <a:solidFill>
                  <a:schemeClr val="tx1"/>
                </a:solidFill>
              </a:rPr>
              <a:t>Student Learning Survey</a:t>
            </a:r>
          </a:p>
          <a:p>
            <a:pPr marL="171450" indent="-171450">
              <a:buFont typeface="Arial" panose="020B0604020202020204" pitchFamily="34" charset="0"/>
              <a:buChar char="•"/>
            </a:pPr>
            <a:r>
              <a:rPr lang="en-US" sz="1100" dirty="0">
                <a:solidFill>
                  <a:schemeClr val="tx1"/>
                </a:solidFill>
              </a:rPr>
              <a:t>Student Voice</a:t>
            </a:r>
          </a:p>
          <a:p>
            <a:pPr marL="171450" indent="-171450">
              <a:buFont typeface="Arial" panose="020B0604020202020204" pitchFamily="34" charset="0"/>
              <a:buChar char="•"/>
            </a:pPr>
            <a:r>
              <a:rPr lang="en-US" sz="1100" dirty="0">
                <a:solidFill>
                  <a:schemeClr val="tx1"/>
                </a:solidFill>
              </a:rPr>
              <a:t>YDI</a:t>
            </a:r>
          </a:p>
          <a:p>
            <a:pPr marL="171450" indent="-171450">
              <a:buFont typeface="Arial" panose="020B0604020202020204" pitchFamily="34" charset="0"/>
              <a:buChar char="•"/>
            </a:pPr>
            <a:r>
              <a:rPr lang="en-US" sz="1100" dirty="0">
                <a:solidFill>
                  <a:schemeClr val="tx1"/>
                </a:solidFill>
              </a:rPr>
              <a:t>MDI</a:t>
            </a: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4"/>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47644" y="1563405"/>
            <a:ext cx="8793719" cy="4671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Goal: To create a safe, supportive, and emotionally healthy school environment where all students feel seen, heard, and equipped with the skills to manage their mental health and wellbeing.</a:t>
            </a:r>
          </a:p>
        </p:txBody>
      </p:sp>
      <p:sp>
        <p:nvSpPr>
          <p:cNvPr id="12" name="Rectangle 11">
            <a:extLst>
              <a:ext uri="{FF2B5EF4-FFF2-40B4-BE49-F238E27FC236}">
                <a16:creationId xmlns:a16="http://schemas.microsoft.com/office/drawing/2014/main" id="{48F40431-C530-B6F6-BB7D-3395EB1DC9A4}"/>
              </a:ext>
            </a:extLst>
          </p:cNvPr>
          <p:cNvSpPr/>
          <p:nvPr/>
        </p:nvSpPr>
        <p:spPr>
          <a:xfrm>
            <a:off x="352985" y="4163109"/>
            <a:ext cx="3036702" cy="17898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b="1" dirty="0">
                <a:solidFill>
                  <a:schemeClr val="tx1"/>
                </a:solidFill>
                <a:latin typeface="Aptos Display" panose="020B0004020202020204" pitchFamily="34" charset="0"/>
              </a:rPr>
              <a:t>District Data &amp; Evidence</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Many students (nearly 80%), feel welcome in their schools</a:t>
            </a:r>
            <a:endParaRPr lang="en-CA" sz="110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Many students (approximately 40%), indicated that they do </a:t>
            </a:r>
            <a:r>
              <a:rPr lang="en-US" sz="1100" b="1" dirty="0">
                <a:solidFill>
                  <a:schemeClr val="tx1"/>
                </a:solidFill>
                <a:latin typeface="Aptos Display" panose="020B0004020202020204" pitchFamily="34" charset="0"/>
              </a:rPr>
              <a:t>NOT </a:t>
            </a:r>
            <a:r>
              <a:rPr lang="en-US" sz="1100" dirty="0">
                <a:solidFill>
                  <a:schemeClr val="tx1"/>
                </a:solidFill>
                <a:latin typeface="Aptos Display" panose="020B0004020202020204" pitchFamily="34" charset="0"/>
              </a:rPr>
              <a:t>know where to go for mental health </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Nearly two-thirds would like more of an opportunity to have their voice heard in their school</a:t>
            </a:r>
          </a:p>
          <a:p>
            <a:pPr marL="171450" indent="-171450">
              <a:buFont typeface="Arial" panose="020B0604020202020204" pitchFamily="34" charset="0"/>
              <a:buChar char="•"/>
            </a:pPr>
            <a:endParaRPr lang="en-US" sz="1200" dirty="0">
              <a:solidFill>
                <a:schemeClr val="tx1"/>
              </a:solidFill>
            </a:endParaRPr>
          </a:p>
          <a:p>
            <a:pPr marL="171450" indent="-171450">
              <a:buFont typeface="Arial" panose="020B0604020202020204" pitchFamily="34" charset="0"/>
              <a:buChar char="•"/>
            </a:pPr>
            <a:endParaRPr lang="en-US" sz="1200" dirty="0">
              <a:solidFill>
                <a:schemeClr val="tx1"/>
              </a:solidFill>
              <a:latin typeface="Aptos Display" panose="020B0004020202020204" pitchFamily="34" charset="0"/>
            </a:endParaRPr>
          </a:p>
          <a:p>
            <a:endParaRPr lang="en-CA" sz="1200" dirty="0">
              <a:solidFill>
                <a:schemeClr val="tx1"/>
              </a:solidFill>
            </a:endParaRPr>
          </a:p>
          <a:p>
            <a:endParaRPr lang="en-CA" sz="1200" dirty="0">
              <a:solidFill>
                <a:schemeClr val="tx1"/>
              </a:solidFill>
            </a:endParaRPr>
          </a:p>
          <a:p>
            <a:endParaRPr lang="en-US" sz="1600" b="1" dirty="0">
              <a:solidFill>
                <a:schemeClr val="tx1"/>
              </a:solidFill>
              <a:latin typeface="Aptos Display" panose="020B0004020202020204" pitchFamily="34" charset="0"/>
            </a:endParaRPr>
          </a:p>
        </p:txBody>
      </p:sp>
      <p:sp>
        <p:nvSpPr>
          <p:cNvPr id="2" name="Rectangle 1">
            <a:extLst>
              <a:ext uri="{FF2B5EF4-FFF2-40B4-BE49-F238E27FC236}">
                <a16:creationId xmlns:a16="http://schemas.microsoft.com/office/drawing/2014/main" id="{4B2C41C4-0888-3154-C167-EC3FB3BE5B7D}"/>
              </a:ext>
            </a:extLst>
          </p:cNvPr>
          <p:cNvSpPr/>
          <p:nvPr/>
        </p:nvSpPr>
        <p:spPr>
          <a:xfrm>
            <a:off x="352985" y="2149484"/>
            <a:ext cx="2754945" cy="2294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Objectives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All students will meet or exceed District and Provincial levels for feeling safe at school</a:t>
            </a:r>
          </a:p>
          <a:p>
            <a:pPr marL="228600" indent="-228600">
              <a:buAutoNum type="arabicPeriod"/>
            </a:pPr>
            <a:r>
              <a:rPr lang="en-US" sz="1100" dirty="0">
                <a:latin typeface="Aptos Display" panose="020B0004020202020204" pitchFamily="34" charset="0"/>
              </a:rPr>
              <a:t>Create peer support network</a:t>
            </a:r>
          </a:p>
          <a:p>
            <a:pPr marL="228600" indent="-228600">
              <a:buFont typeface="Arial" panose="020B0604020202020204" pitchFamily="34" charset="0"/>
              <a:buChar char="•"/>
            </a:pPr>
            <a:r>
              <a:rPr lang="en-US" sz="1100" dirty="0">
                <a:solidFill>
                  <a:schemeClr val="tx1"/>
                </a:solidFill>
                <a:latin typeface="Aptos Display" panose="020B0004020202020204" pitchFamily="34" charset="0"/>
              </a:rPr>
              <a:t>All students will develop and demonstrate increased emotional regulation, resilience, and help-seeking behaviors, supporting their personal well-being and academic success.</a:t>
            </a:r>
            <a:r>
              <a:rPr lang="en-US" sz="1100" dirty="0">
                <a:latin typeface="Aptos Display" panose="020B0004020202020204" pitchFamily="34" charset="0"/>
              </a:rPr>
              <a:t> mental </a:t>
            </a:r>
            <a:r>
              <a:rPr lang="en-US" sz="1100" dirty="0"/>
              <a:t>health clubs.</a:t>
            </a:r>
            <a:endParaRPr lang="en-US" sz="1100" dirty="0">
              <a:solidFill>
                <a:schemeClr val="tx1"/>
              </a:solidFill>
            </a:endParaRP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5">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6">
                    <a14:imgEffect>
                      <a14:saturation sat="66000"/>
                    </a14:imgEffect>
                  </a14:imgLayer>
                </a14:imgProps>
              </a:ext>
            </a:extLst>
          </a:blip>
          <a:srcRect l="13999" t="6232" r="16202" b="16491"/>
          <a:stretch/>
        </p:blipFill>
        <p:spPr>
          <a:xfrm>
            <a:off x="3923630" y="633263"/>
            <a:ext cx="361857" cy="400626"/>
          </a:xfrm>
          <a:prstGeom prst="rect">
            <a:avLst/>
          </a:prstGeom>
          <a:solidFill>
            <a:schemeClr val="accent6"/>
          </a:solidFill>
        </p:spPr>
      </p:pic>
      <p:sp>
        <p:nvSpPr>
          <p:cNvPr id="10" name="TextBox 9">
            <a:extLst>
              <a:ext uri="{FF2B5EF4-FFF2-40B4-BE49-F238E27FC236}">
                <a16:creationId xmlns:a16="http://schemas.microsoft.com/office/drawing/2014/main" id="{CB55D5BC-5B17-6E82-311D-E53050E84BE8}"/>
              </a:ext>
            </a:extLst>
          </p:cNvPr>
          <p:cNvSpPr txBox="1"/>
          <p:nvPr/>
        </p:nvSpPr>
        <p:spPr>
          <a:xfrm>
            <a:off x="86477" y="641500"/>
            <a:ext cx="7674305" cy="400110"/>
          </a:xfrm>
          <a:prstGeom prst="rect">
            <a:avLst/>
          </a:prstGeom>
          <a:noFill/>
        </p:spPr>
        <p:txBody>
          <a:bodyPr wrap="square" rtlCol="0">
            <a:spAutoFit/>
          </a:bodyPr>
          <a:lstStyle/>
          <a:p>
            <a:r>
              <a:rPr lang="en-US" sz="2000" b="1" dirty="0">
                <a:latin typeface="Aptos Display" panose="020B0004020202020204" pitchFamily="34" charset="0"/>
              </a:rPr>
              <a:t>Bear Valley School, Stewart</a:t>
            </a:r>
            <a:endParaRPr lang="en-US" sz="1200" b="1" dirty="0">
              <a:latin typeface="Aptos Display" panose="020B0004020202020204" pitchFamily="34" charset="0"/>
            </a:endParaRPr>
          </a:p>
        </p:txBody>
      </p:sp>
    </p:spTree>
    <p:extLst>
      <p:ext uri="{BB962C8B-B14F-4D97-AF65-F5344CB8AC3E}">
        <p14:creationId xmlns:p14="http://schemas.microsoft.com/office/powerpoint/2010/main" val="1890924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pic>
        <p:nvPicPr>
          <p:cNvPr id="4" name="Picture 3" descr="A black bear with paw prints&#10;&#10;AI-generated content may be incorrect.">
            <a:extLst>
              <a:ext uri="{FF2B5EF4-FFF2-40B4-BE49-F238E27FC236}">
                <a16:creationId xmlns:a16="http://schemas.microsoft.com/office/drawing/2014/main" id="{AB48D07E-A90A-D508-F97A-D944E16227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5634" y="833576"/>
            <a:ext cx="1663127" cy="1940315"/>
          </a:xfrm>
          <a:prstGeom prst="rect">
            <a:avLst/>
          </a:prstGeom>
        </p:spPr>
      </p:pic>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2" y="652603"/>
            <a:ext cx="26895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INCLUSION</a:t>
            </a:r>
          </a:p>
        </p:txBody>
      </p:sp>
      <p:sp>
        <p:nvSpPr>
          <p:cNvPr id="23" name="Rectangle 22">
            <a:extLst>
              <a:ext uri="{FF2B5EF4-FFF2-40B4-BE49-F238E27FC236}">
                <a16:creationId xmlns:a16="http://schemas.microsoft.com/office/drawing/2014/main" id="{45AEB94F-9F83-31A1-F9E8-F5B3CBFAC890}"/>
              </a:ext>
            </a:extLst>
          </p:cNvPr>
          <p:cNvSpPr/>
          <p:nvPr/>
        </p:nvSpPr>
        <p:spPr>
          <a:xfrm>
            <a:off x="4114800" y="1722120"/>
            <a:ext cx="3984456" cy="45120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6699FF"/>
                </a:solidFill>
                <a:latin typeface="Aptos Display" panose="020B0004020202020204" pitchFamily="34" charset="0"/>
              </a:rPr>
              <a:t>School Actions/Strategy</a:t>
            </a:r>
            <a:endParaRPr lang="en-US" sz="1200" b="1" dirty="0">
              <a:solidFill>
                <a:schemeClr val="tx1"/>
              </a:solidFill>
              <a:latin typeface="Aptos Display" panose="020B0004020202020204" pitchFamily="34" charset="0"/>
            </a:endParaRPr>
          </a:p>
          <a:p>
            <a:pPr algn="ctr"/>
            <a:endParaRPr lang="en-US" sz="1200" b="1" dirty="0">
              <a:solidFill>
                <a:schemeClr val="tx1"/>
              </a:solidFill>
              <a:latin typeface="Aptos Display" panose="020B0004020202020204" pitchFamily="34" charset="0"/>
            </a:endParaRPr>
          </a:p>
          <a:p>
            <a:endParaRPr lang="en-US" sz="1200" b="1" dirty="0">
              <a:solidFill>
                <a:schemeClr val="tx1"/>
              </a:solidFill>
              <a:latin typeface="Aptos Display" panose="020B0004020202020204" pitchFamily="34" charset="0"/>
            </a:endParaRPr>
          </a:p>
          <a:p>
            <a:pPr algn="ctr"/>
            <a:endParaRPr lang="en-US" sz="200" b="1" dirty="0">
              <a:solidFill>
                <a:srgbClr val="6699FF"/>
              </a:solidFill>
              <a:latin typeface="Aptos Display" panose="020B0004020202020204" pitchFamily="34" charset="0"/>
            </a:endParaRPr>
          </a:p>
        </p:txBody>
      </p:sp>
      <p:sp>
        <p:nvSpPr>
          <p:cNvPr id="24" name="Rectangle 23">
            <a:extLst>
              <a:ext uri="{FF2B5EF4-FFF2-40B4-BE49-F238E27FC236}">
                <a16:creationId xmlns:a16="http://schemas.microsoft.com/office/drawing/2014/main" id="{01DB02A8-2FFC-F763-B41F-E37D6D4FBB3B}"/>
              </a:ext>
            </a:extLst>
          </p:cNvPr>
          <p:cNvSpPr/>
          <p:nvPr/>
        </p:nvSpPr>
        <p:spPr>
          <a:xfrm>
            <a:off x="9753156" y="2892780"/>
            <a:ext cx="2269417" cy="17725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Inclusion Measures here:</a:t>
            </a:r>
          </a:p>
          <a:p>
            <a:endParaRPr lang="en-US" sz="200" b="1" dirty="0">
              <a:solidFill>
                <a:srgbClr val="6699FF"/>
              </a:solidFill>
              <a:latin typeface="Aptos Display" panose="020B0004020202020204" pitchFamily="34" charset="0"/>
            </a:endParaRPr>
          </a:p>
          <a:p>
            <a:endParaRPr lang="en-US" sz="110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Attendance Tracking</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MDI/YDI results</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Student Voice</a:t>
            </a:r>
          </a:p>
          <a:p>
            <a:pPr marL="171450" indent="-171450">
              <a:buFont typeface="Arial" panose="020B0604020202020204" pitchFamily="34" charset="0"/>
              <a:buChar char="•"/>
            </a:pPr>
            <a:r>
              <a:rPr lang="en-US" sz="1100" dirty="0">
                <a:solidFill>
                  <a:schemeClr val="tx1"/>
                </a:solidFill>
                <a:latin typeface="Aptos Display" panose="020B0004020202020204" pitchFamily="34" charset="0"/>
              </a:rPr>
              <a:t>Check-ins</a:t>
            </a:r>
          </a:p>
          <a:p>
            <a:pPr marL="171450" indent="-171450">
              <a:buFont typeface="Arial" panose="020B0604020202020204" pitchFamily="34" charset="0"/>
              <a:buChar char="•"/>
            </a:pPr>
            <a:endParaRPr lang="en-US" sz="1200" dirty="0">
              <a:solidFill>
                <a:schemeClr val="tx1"/>
              </a:solidFill>
              <a:latin typeface="Aptos Display" panose="020B0004020202020204" pitchFamily="34" charset="0"/>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4"/>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198677" y="1204293"/>
            <a:ext cx="9136330" cy="5945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Goal: To foster an inclusive school environment where every student — regardless of background, identity, ability, or learning style — feels valued, supported, and empowered to succeed academically, socially, and emotionally.</a:t>
            </a:r>
          </a:p>
          <a:p>
            <a:endParaRPr lang="en-US" sz="1100" dirty="0">
              <a:solidFill>
                <a:schemeClr val="tx1"/>
              </a:solidFill>
            </a:endParaRPr>
          </a:p>
        </p:txBody>
      </p:sp>
      <p:sp>
        <p:nvSpPr>
          <p:cNvPr id="10" name="Rectangle 9">
            <a:extLst>
              <a:ext uri="{FF2B5EF4-FFF2-40B4-BE49-F238E27FC236}">
                <a16:creationId xmlns:a16="http://schemas.microsoft.com/office/drawing/2014/main" id="{BE01B0E5-4EB8-C7C5-E964-6DB537493430}"/>
              </a:ext>
            </a:extLst>
          </p:cNvPr>
          <p:cNvSpPr/>
          <p:nvPr/>
        </p:nvSpPr>
        <p:spPr>
          <a:xfrm>
            <a:off x="226613" y="1959877"/>
            <a:ext cx="2884686" cy="1995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Objectives</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By June 2026, increase the percentage of students who report feeling valued, supported, and included at school by 10%</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By June 2026, increase regular student attendance by 10% by implementing targeted supports for students who face barriers to consistent school participation.</a:t>
            </a:r>
          </a:p>
        </p:txBody>
      </p:sp>
      <p:sp>
        <p:nvSpPr>
          <p:cNvPr id="12" name="Rectangle 11">
            <a:extLst>
              <a:ext uri="{FF2B5EF4-FFF2-40B4-BE49-F238E27FC236}">
                <a16:creationId xmlns:a16="http://schemas.microsoft.com/office/drawing/2014/main" id="{09C14724-1D20-74B9-87B7-01FFCFC2F2FC}"/>
              </a:ext>
            </a:extLst>
          </p:cNvPr>
          <p:cNvSpPr/>
          <p:nvPr/>
        </p:nvSpPr>
        <p:spPr>
          <a:xfrm>
            <a:off x="226613" y="3955264"/>
            <a:ext cx="2884686" cy="220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b="1" dirty="0">
                <a:solidFill>
                  <a:schemeClr val="tx1"/>
                </a:solidFill>
                <a:latin typeface="Aptos Display" panose="020B0004020202020204" pitchFamily="34" charset="0"/>
              </a:rPr>
              <a:t>District Data &amp; Evidence</a:t>
            </a:r>
          </a:p>
          <a:p>
            <a:pPr marL="171450" indent="-171450">
              <a:buFont typeface="Arial" panose="020B0604020202020204" pitchFamily="34" charset="0"/>
              <a:buChar char="•"/>
            </a:pPr>
            <a:r>
              <a:rPr lang="en-US" sz="1200" b="1" dirty="0">
                <a:solidFill>
                  <a:schemeClr val="tx1"/>
                </a:solidFill>
                <a:latin typeface="Aptos Display" panose="020B0004020202020204" pitchFamily="34" charset="0"/>
              </a:rPr>
              <a:t>Attendance Data (2024/25)</a:t>
            </a:r>
          </a:p>
          <a:p>
            <a:r>
              <a:rPr lang="en-US" sz="1200" b="1" dirty="0">
                <a:solidFill>
                  <a:schemeClr val="tx1"/>
                </a:solidFill>
                <a:latin typeface="Aptos Display" panose="020B0004020202020204" pitchFamily="34" charset="0"/>
              </a:rPr>
              <a:t>Students who missed more than 20 days:</a:t>
            </a:r>
          </a:p>
          <a:p>
            <a:pPr marL="171450" indent="-171450">
              <a:buFont typeface="Arial" panose="020B0604020202020204" pitchFamily="34" charset="0"/>
              <a:buChar char="•"/>
            </a:pPr>
            <a:r>
              <a:rPr lang="en-US" sz="1200" b="1" dirty="0">
                <a:solidFill>
                  <a:schemeClr val="tx1"/>
                </a:solidFill>
                <a:latin typeface="Aptos Display" panose="020B0004020202020204" pitchFamily="34" charset="0"/>
              </a:rPr>
              <a:t> </a:t>
            </a:r>
            <a:r>
              <a:rPr lang="en-US" sz="1200" dirty="0">
                <a:solidFill>
                  <a:schemeClr val="tx1"/>
                </a:solidFill>
                <a:latin typeface="Aptos Display" panose="020B0004020202020204" pitchFamily="34" charset="0"/>
              </a:rPr>
              <a:t>K-3 – 36%</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4-7 – 31%</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8-12 -12%</a:t>
            </a:r>
          </a:p>
          <a:p>
            <a:pPr marL="171450" indent="-171450">
              <a:buFont typeface="Arial" panose="020B0604020202020204" pitchFamily="34" charset="0"/>
              <a:buChar char="•"/>
            </a:pPr>
            <a:endParaRPr lang="en-US" sz="120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80% of students feel welcome at school</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45% of students reported feeling reluctant to report bullying or acts of unkindness to staff members.</a:t>
            </a: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7" name="TextBox 6">
            <a:extLst>
              <a:ext uri="{FF2B5EF4-FFF2-40B4-BE49-F238E27FC236}">
                <a16:creationId xmlns:a16="http://schemas.microsoft.com/office/drawing/2014/main" id="{64715812-9503-A717-04DC-7C21185F3CFC}"/>
              </a:ext>
            </a:extLst>
          </p:cNvPr>
          <p:cNvSpPr txBox="1"/>
          <p:nvPr/>
        </p:nvSpPr>
        <p:spPr>
          <a:xfrm>
            <a:off x="198677" y="696084"/>
            <a:ext cx="7674305" cy="400110"/>
          </a:xfrm>
          <a:prstGeom prst="rect">
            <a:avLst/>
          </a:prstGeom>
          <a:noFill/>
        </p:spPr>
        <p:txBody>
          <a:bodyPr wrap="square" rtlCol="0">
            <a:spAutoFit/>
          </a:bodyPr>
          <a:lstStyle/>
          <a:p>
            <a:r>
              <a:rPr lang="en-US" sz="2000" b="1" dirty="0">
                <a:latin typeface="Aptos Display" panose="020B0004020202020204" pitchFamily="34" charset="0"/>
              </a:rPr>
              <a:t>Bear Valley School, Stewart</a:t>
            </a:r>
            <a:endParaRPr lang="en-US" sz="1200" b="1" dirty="0">
              <a:latin typeface="Aptos Display" panose="020B0004020202020204" pitchFamily="34" charset="0"/>
            </a:endParaRPr>
          </a:p>
        </p:txBody>
      </p:sp>
      <p:sp>
        <p:nvSpPr>
          <p:cNvPr id="13" name="Rectangle 4">
            <a:extLst>
              <a:ext uri="{FF2B5EF4-FFF2-40B4-BE49-F238E27FC236}">
                <a16:creationId xmlns:a16="http://schemas.microsoft.com/office/drawing/2014/main" id="{8AB8CCE9-56FE-E343-7E2D-2CBF3A4ADA95}"/>
              </a:ext>
            </a:extLst>
          </p:cNvPr>
          <p:cNvSpPr>
            <a:spLocks noChangeArrowheads="1"/>
          </p:cNvSpPr>
          <p:nvPr/>
        </p:nvSpPr>
        <p:spPr bwMode="auto">
          <a:xfrm>
            <a:off x="3111299" y="2004523"/>
            <a:ext cx="6695641"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ptos Display" panose="020B0004020202020204" pitchFamily="34" charset="0"/>
              </a:rPr>
              <a:t>Encourage flexible grouping, differentiated instruction, and universal design for learning (UDL). </a:t>
            </a:r>
            <a:endParaRPr lang="en-US" altLang="en-US" sz="1100" dirty="0">
              <a:latin typeface="Aptos Display" panose="020B0004020202020204" pitchFamily="34" charset="0"/>
            </a:endParaRPr>
          </a:p>
          <a:p>
            <a:pPr marL="171450" lvl="0" indent="-171450" eaLnBrk="0" fontAlgn="base" hangingPunct="0">
              <a:spcBef>
                <a:spcPct val="0"/>
              </a:spcBef>
              <a:spcAft>
                <a:spcPct val="0"/>
              </a:spcAft>
              <a:buFont typeface="Arial" panose="020B0604020202020204" pitchFamily="34" charset="0"/>
              <a:buChar char="•"/>
            </a:pPr>
            <a:r>
              <a:rPr kumimoji="0" lang="en-US" altLang="en-US" sz="1100" b="0" i="0" u="none" strike="noStrike" cap="none" normalizeH="0" baseline="0" dirty="0">
                <a:ln>
                  <a:noFill/>
                </a:ln>
                <a:solidFill>
                  <a:schemeClr val="tx1"/>
                </a:solidFill>
                <a:effectLst/>
                <a:latin typeface="Aptos Display" panose="020B0004020202020204" pitchFamily="34" charset="0"/>
              </a:rPr>
              <a:t>See video from POPARD highlighting our work with literacy </a:t>
            </a:r>
            <a:r>
              <a:rPr lang="en-US" altLang="en-US" sz="1100" dirty="0">
                <a:latin typeface="Aptos Display" panose="020B0004020202020204" pitchFamily="34" charset="0"/>
              </a:rPr>
              <a:t>and inclusion</a:t>
            </a:r>
          </a:p>
          <a:p>
            <a:pPr lvl="0" algn="ctr" eaLnBrk="0" fontAlgn="base" hangingPunct="0">
              <a:spcBef>
                <a:spcPct val="0"/>
              </a:spcBef>
              <a:spcAft>
                <a:spcPct val="0"/>
              </a:spcAft>
            </a:pPr>
            <a:r>
              <a:rPr lang="en-US" altLang="en-US" sz="1100" dirty="0">
                <a:latin typeface="Aptos Display" panose="020B0004020202020204" pitchFamily="34" charset="0"/>
                <a:hlinkClick r:id="rId6"/>
              </a:rPr>
              <a:t>https://vimeo.com/manage/videos/1096642650/13e1c0aa30</a:t>
            </a:r>
            <a:endParaRPr lang="en-US" altLang="en-US" sz="1100" dirty="0">
              <a:latin typeface="Aptos Display" panose="020B0004020202020204" pitchFamily="34" charset="0"/>
            </a:endParaRPr>
          </a:p>
          <a:p>
            <a:pPr marL="171450" lvl="0" indent="-171450" eaLnBrk="0" fontAlgn="base" hangingPunct="0">
              <a:spcBef>
                <a:spcPct val="0"/>
              </a:spcBef>
              <a:spcAft>
                <a:spcPct val="0"/>
              </a:spcAft>
              <a:buFont typeface="Arial" panose="020B0604020202020204" pitchFamily="34" charset="0"/>
              <a:buChar char="•"/>
            </a:pPr>
            <a:r>
              <a:rPr lang="en-US" sz="1100" dirty="0">
                <a:latin typeface="Aptos Display" panose="020B0004020202020204" pitchFamily="34" charset="0"/>
              </a:rPr>
              <a:t>Provide ongoing training for teachers and support staff on MTSS frameworks, inclusive practices, and culturally responsive practices</a:t>
            </a:r>
          </a:p>
          <a:p>
            <a:pPr lvl="0" eaLnBrk="0" fontAlgn="base" hangingPunct="0">
              <a:spcBef>
                <a:spcPct val="0"/>
              </a:spcBef>
              <a:spcAft>
                <a:spcPct val="0"/>
              </a:spcAft>
            </a:pPr>
            <a:r>
              <a:rPr kumimoji="0" lang="en-US" altLang="en-US" sz="1100" b="1" i="0" u="none" strike="noStrike" cap="none" normalizeH="0" baseline="0" dirty="0">
                <a:ln>
                  <a:noFill/>
                </a:ln>
                <a:solidFill>
                  <a:schemeClr val="tx1"/>
                </a:solidFill>
                <a:effectLst/>
                <a:latin typeface="Aptos Display" panose="020B0004020202020204" pitchFamily="34" charset="0"/>
              </a:rPr>
              <a:t>Attendance Support</a:t>
            </a:r>
          </a:p>
          <a:p>
            <a:pPr marL="171450" lvl="0" indent="-171450" eaLnBrk="0" fontAlgn="base" hangingPunct="0">
              <a:spcBef>
                <a:spcPct val="0"/>
              </a:spcBef>
              <a:spcAft>
                <a:spcPct val="0"/>
              </a:spcAft>
              <a:buFont typeface="Arial" panose="020B0604020202020204" pitchFamily="34" charset="0"/>
              <a:buChar char="•"/>
            </a:pPr>
            <a:r>
              <a:rPr kumimoji="0" lang="en-US" altLang="en-US" sz="1100" b="0" i="0" u="none" strike="noStrike" cap="none" normalizeH="0" baseline="0" dirty="0">
                <a:ln>
                  <a:noFill/>
                </a:ln>
                <a:solidFill>
                  <a:schemeClr val="tx1"/>
                </a:solidFill>
                <a:effectLst/>
                <a:latin typeface="Aptos Display" panose="020B0004020202020204" pitchFamily="34" charset="0"/>
              </a:rPr>
              <a:t>Tier 1 (Universal):</a:t>
            </a:r>
          </a:p>
          <a:p>
            <a:pPr marL="171450" lvl="0" indent="-171450" eaLnBrk="0" fontAlgn="base" hangingPunct="0">
              <a:spcBef>
                <a:spcPct val="0"/>
              </a:spcBef>
              <a:spcAft>
                <a:spcPct val="0"/>
              </a:spcAft>
              <a:buFont typeface="Wingdings" panose="05000000000000000000" pitchFamily="2" charset="2"/>
              <a:buChar char="ü"/>
            </a:pPr>
            <a:r>
              <a:rPr lang="en-US" sz="1100" dirty="0"/>
              <a:t>Regular Updates: Share what’s happening at school so families feel connected even when their child is absent.</a:t>
            </a:r>
          </a:p>
          <a:p>
            <a:pPr marL="171450" lvl="0" indent="-171450" eaLnBrk="0" fontAlgn="base" hangingPunct="0">
              <a:spcBef>
                <a:spcPct val="0"/>
              </a:spcBef>
              <a:spcAft>
                <a:spcPct val="0"/>
              </a:spcAft>
              <a:buFont typeface="Wingdings" panose="05000000000000000000" pitchFamily="2" charset="2"/>
              <a:buChar char="ü"/>
            </a:pPr>
            <a:r>
              <a:rPr kumimoji="0" lang="en-US" altLang="en-US" sz="1100" b="0" i="0" u="none" strike="noStrike" cap="none" normalizeH="0" baseline="0" dirty="0">
                <a:ln>
                  <a:noFill/>
                </a:ln>
                <a:solidFill>
                  <a:schemeClr val="tx1"/>
                </a:solidFill>
                <a:effectLst/>
                <a:latin typeface="Aptos Display" panose="020B0004020202020204" pitchFamily="34" charset="0"/>
              </a:rPr>
              <a:t>Celebrate positive attendance with inclusive recognition practices.</a:t>
            </a:r>
          </a:p>
          <a:p>
            <a:pPr marL="171450" lvl="0" indent="-171450" eaLnBrk="0" fontAlgn="base" hangingPunct="0">
              <a:spcBef>
                <a:spcPct val="0"/>
              </a:spcBef>
              <a:spcAft>
                <a:spcPct val="0"/>
              </a:spcAft>
              <a:buFont typeface="Arial" panose="020B0604020202020204" pitchFamily="34" charset="0"/>
              <a:buChar char="•"/>
            </a:pPr>
            <a:r>
              <a:rPr kumimoji="0" lang="en-US" altLang="en-US" sz="1100" b="0" i="0" u="none" strike="noStrike" cap="none" normalizeH="0" baseline="0" dirty="0">
                <a:ln>
                  <a:noFill/>
                </a:ln>
                <a:solidFill>
                  <a:schemeClr val="tx1"/>
                </a:solidFill>
                <a:effectLst/>
                <a:latin typeface="Aptos Display" panose="020B0004020202020204" pitchFamily="34" charset="0"/>
              </a:rPr>
              <a:t>Tier 2 (Targeted):</a:t>
            </a:r>
          </a:p>
          <a:p>
            <a:pPr marL="171450" lvl="0" indent="-171450" eaLnBrk="0" fontAlgn="base" hangingPunct="0">
              <a:spcBef>
                <a:spcPct val="0"/>
              </a:spcBef>
              <a:spcAft>
                <a:spcPct val="0"/>
              </a:spcAft>
              <a:buFont typeface="Wingdings" panose="05000000000000000000" pitchFamily="2" charset="2"/>
              <a:buChar char="ü"/>
            </a:pPr>
            <a:r>
              <a:rPr kumimoji="0" lang="en-US" altLang="en-US" sz="1100" b="0" i="0" u="none" strike="noStrike" cap="none" normalizeH="0" baseline="0" dirty="0">
                <a:ln>
                  <a:noFill/>
                </a:ln>
                <a:solidFill>
                  <a:schemeClr val="tx1"/>
                </a:solidFill>
                <a:effectLst/>
                <a:latin typeface="Aptos Display" panose="020B0004020202020204" pitchFamily="34" charset="0"/>
              </a:rPr>
              <a:t>Identify students with emerging attendance concerns (more than 20 days absent).</a:t>
            </a:r>
          </a:p>
          <a:p>
            <a:pPr marL="171450" lvl="0" indent="-171450" eaLnBrk="0" fontAlgn="base" hangingPunct="0">
              <a:spcBef>
                <a:spcPct val="0"/>
              </a:spcBef>
              <a:spcAft>
                <a:spcPct val="0"/>
              </a:spcAft>
              <a:buFont typeface="Wingdings" panose="05000000000000000000" pitchFamily="2" charset="2"/>
              <a:buChar char="ü"/>
            </a:pPr>
            <a:r>
              <a:rPr kumimoji="0" lang="en-US" altLang="en-US" sz="1100" b="0" i="0" u="none" strike="noStrike" cap="none" normalizeH="0" baseline="0" dirty="0">
                <a:ln>
                  <a:noFill/>
                </a:ln>
                <a:solidFill>
                  <a:schemeClr val="tx1"/>
                </a:solidFill>
                <a:effectLst/>
                <a:latin typeface="Aptos Display" panose="020B0004020202020204" pitchFamily="34" charset="0"/>
              </a:rPr>
              <a:t>Provide check-ins with </a:t>
            </a:r>
            <a:r>
              <a:rPr lang="en-US" altLang="en-US" sz="1100" dirty="0">
                <a:latin typeface="Aptos Display" panose="020B0004020202020204" pitchFamily="34" charset="0"/>
              </a:rPr>
              <a:t>the counsellor or Indigenous Support Worker (ISW).</a:t>
            </a:r>
          </a:p>
          <a:p>
            <a:pPr marL="171450" lvl="0" indent="-171450" eaLnBrk="0" fontAlgn="base" hangingPunct="0">
              <a:spcBef>
                <a:spcPct val="0"/>
              </a:spcBef>
              <a:spcAft>
                <a:spcPct val="0"/>
              </a:spcAft>
              <a:buFont typeface="Arial" panose="020B0604020202020204" pitchFamily="34" charset="0"/>
              <a:buChar char="•"/>
            </a:pPr>
            <a:r>
              <a:rPr kumimoji="0" lang="en-US" altLang="en-US" sz="1100" b="0" i="0" u="none" strike="noStrike" cap="none" normalizeH="0" baseline="0" dirty="0">
                <a:ln>
                  <a:noFill/>
                </a:ln>
                <a:solidFill>
                  <a:schemeClr val="tx1"/>
                </a:solidFill>
                <a:effectLst/>
                <a:latin typeface="Aptos Display" panose="020B0004020202020204" pitchFamily="34" charset="0"/>
              </a:rPr>
              <a:t>Tier 3 (Intensive):</a:t>
            </a:r>
          </a:p>
          <a:p>
            <a:pPr marL="171450" lvl="0" indent="-171450" eaLnBrk="0" fontAlgn="base" hangingPunct="0">
              <a:spcBef>
                <a:spcPct val="0"/>
              </a:spcBef>
              <a:spcAft>
                <a:spcPct val="0"/>
              </a:spcAft>
              <a:buFont typeface="Wingdings" panose="05000000000000000000" pitchFamily="2" charset="2"/>
              <a:buChar char="ü"/>
            </a:pPr>
            <a:r>
              <a:rPr kumimoji="0" lang="en-US" altLang="en-US" sz="1100" b="0" i="0" u="none" strike="noStrike" cap="none" normalizeH="0" baseline="0" dirty="0">
                <a:ln>
                  <a:noFill/>
                </a:ln>
                <a:solidFill>
                  <a:schemeClr val="tx1"/>
                </a:solidFill>
                <a:effectLst/>
                <a:latin typeface="Aptos Display" panose="020B0004020202020204" pitchFamily="34" charset="0"/>
              </a:rPr>
              <a:t>Develop individualized attendance plans with wraparound supports.</a:t>
            </a:r>
          </a:p>
          <a:p>
            <a:pPr marL="171450" lvl="0" indent="-171450" eaLnBrk="0" fontAlgn="base" hangingPunct="0">
              <a:spcBef>
                <a:spcPct val="0"/>
              </a:spcBef>
              <a:spcAft>
                <a:spcPct val="0"/>
              </a:spcAft>
              <a:buFont typeface="Wingdings" panose="05000000000000000000" pitchFamily="2" charset="2"/>
              <a:buChar char="ü"/>
            </a:pPr>
            <a:r>
              <a:rPr kumimoji="0" lang="en-US" altLang="en-US" sz="1100" b="0" i="0" u="none" strike="noStrike" cap="none" normalizeH="0" baseline="0" dirty="0">
                <a:ln>
                  <a:noFill/>
                </a:ln>
                <a:solidFill>
                  <a:schemeClr val="tx1"/>
                </a:solidFill>
                <a:effectLst/>
                <a:latin typeface="Aptos Display" panose="020B0004020202020204" pitchFamily="34" charset="0"/>
              </a:rPr>
              <a:t>Monitor progress weekly and adjust interventions as needed.</a:t>
            </a:r>
          </a:p>
          <a:p>
            <a:pPr eaLnBrk="0" fontAlgn="base" hangingPunct="0">
              <a:spcBef>
                <a:spcPct val="0"/>
              </a:spcBef>
              <a:spcAft>
                <a:spcPct val="0"/>
              </a:spcAft>
            </a:pPr>
            <a:r>
              <a:rPr lang="en-US" altLang="en-US" sz="1100" b="1" dirty="0">
                <a:latin typeface="Aptos Display" panose="020B0004020202020204" pitchFamily="34" charset="0"/>
              </a:rPr>
              <a:t>Strategies to Encourage Reporting &amp; Build Trust</a:t>
            </a:r>
          </a:p>
          <a:p>
            <a:pPr marL="171450" indent="-171450" eaLnBrk="0" fontAlgn="base" hangingPunct="0">
              <a:spcBef>
                <a:spcPct val="0"/>
              </a:spcBef>
              <a:spcAft>
                <a:spcPct val="0"/>
              </a:spcAft>
              <a:buFont typeface="Wingdings" panose="05000000000000000000" pitchFamily="2" charset="2"/>
              <a:buChar char="ü"/>
            </a:pPr>
            <a:r>
              <a:rPr lang="en-US" sz="1100" dirty="0"/>
              <a:t>Create space for informal conversations where students feel heard.</a:t>
            </a:r>
          </a:p>
          <a:p>
            <a:pPr marL="171450" indent="-171450" eaLnBrk="0" fontAlgn="base" hangingPunct="0">
              <a:spcBef>
                <a:spcPct val="0"/>
              </a:spcBef>
              <a:spcAft>
                <a:spcPct val="0"/>
              </a:spcAft>
              <a:buFont typeface="Wingdings" panose="05000000000000000000" pitchFamily="2" charset="2"/>
              <a:buChar char="ü"/>
            </a:pPr>
            <a:r>
              <a:rPr lang="en-US" altLang="en-US" sz="1100" dirty="0">
                <a:latin typeface="Aptos Display" panose="020B0004020202020204" pitchFamily="34" charset="0"/>
              </a:rPr>
              <a:t>Set up anonymous reporting system and work to ensure students that concerns will be heard and taken seriously.</a:t>
            </a:r>
          </a:p>
          <a:p>
            <a:pPr eaLnBrk="0" fontAlgn="base" hangingPunct="0">
              <a:spcBef>
                <a:spcPct val="0"/>
              </a:spcBef>
              <a:spcAft>
                <a:spcPct val="0"/>
              </a:spcAft>
            </a:pPr>
            <a:r>
              <a:rPr lang="en-US" altLang="en-US" sz="1100" b="1" dirty="0">
                <a:latin typeface="Aptos Display" panose="020B0004020202020204" pitchFamily="34" charset="0"/>
              </a:rPr>
              <a:t>Cultural Responsiveness </a:t>
            </a:r>
          </a:p>
          <a:p>
            <a:pPr eaLnBrk="0" fontAlgn="base" hangingPunct="0">
              <a:spcBef>
                <a:spcPct val="0"/>
              </a:spcBef>
              <a:spcAft>
                <a:spcPct val="0"/>
              </a:spcAft>
            </a:pPr>
            <a:r>
              <a:rPr lang="en-US" altLang="en-US" sz="1100" b="1" dirty="0">
                <a:latin typeface="Aptos Display" panose="020B0004020202020204" pitchFamily="34" charset="0"/>
              </a:rPr>
              <a:t>(28% of our students bring rich Indigenous heritage and perspectives to our learning environment.)</a:t>
            </a:r>
          </a:p>
          <a:p>
            <a:pPr marL="171450" indent="-171450" eaLnBrk="0" fontAlgn="base" hangingPunct="0">
              <a:spcBef>
                <a:spcPct val="0"/>
              </a:spcBef>
              <a:spcAft>
                <a:spcPct val="0"/>
              </a:spcAft>
              <a:buFont typeface="Wingdings" panose="05000000000000000000" pitchFamily="2" charset="2"/>
              <a:buChar char="ü"/>
            </a:pPr>
            <a:r>
              <a:rPr lang="en-US" altLang="en-US" sz="1100" dirty="0">
                <a:latin typeface="Aptos Display" panose="020B0004020202020204" pitchFamily="34" charset="0"/>
              </a:rPr>
              <a:t>Embed Indigenous worldviews in science, math, and social studies (e.g., land-based learning, traditional ecological knowledge).</a:t>
            </a:r>
          </a:p>
          <a:p>
            <a:pPr marL="171450" indent="-171450" eaLnBrk="0" fontAlgn="base" hangingPunct="0">
              <a:spcBef>
                <a:spcPct val="0"/>
              </a:spcBef>
              <a:spcAft>
                <a:spcPct val="0"/>
              </a:spcAft>
              <a:buFont typeface="Wingdings" panose="05000000000000000000" pitchFamily="2" charset="2"/>
              <a:buChar char="ü"/>
            </a:pPr>
            <a:r>
              <a:rPr lang="en-US" altLang="en-US" sz="1100" dirty="0">
                <a:latin typeface="Aptos Display" panose="020B0004020202020204" pitchFamily="34" charset="0"/>
              </a:rPr>
              <a:t>Use authentic Indigenous literature and resources in Language Arts</a:t>
            </a:r>
          </a:p>
          <a:p>
            <a:pPr marL="171450" indent="-171450" eaLnBrk="0" fontAlgn="base" hangingPunct="0">
              <a:spcBef>
                <a:spcPct val="0"/>
              </a:spcBef>
              <a:spcAft>
                <a:spcPct val="0"/>
              </a:spcAft>
              <a:buFont typeface="Wingdings" panose="05000000000000000000" pitchFamily="2" charset="2"/>
              <a:buChar char="ü"/>
            </a:pPr>
            <a:r>
              <a:rPr lang="en-US" altLang="en-US" sz="1100" dirty="0">
                <a:latin typeface="Aptos Display" panose="020B0004020202020204" pitchFamily="34" charset="0"/>
              </a:rPr>
              <a:t>Offer opportunities to learn local Indigenous language words and phrases.</a:t>
            </a:r>
          </a:p>
          <a:p>
            <a:pPr marL="171450" indent="-171450" eaLnBrk="0" fontAlgn="base" hangingPunct="0">
              <a:spcBef>
                <a:spcPct val="0"/>
              </a:spcBef>
              <a:spcAft>
                <a:spcPct val="0"/>
              </a:spcAft>
              <a:buFont typeface="Wingdings" panose="05000000000000000000" pitchFamily="2" charset="2"/>
              <a:buChar char="ü"/>
            </a:pPr>
            <a:r>
              <a:rPr lang="en-US" altLang="en-US" sz="1100" dirty="0">
                <a:latin typeface="Aptos Display" panose="020B0004020202020204" pitchFamily="34" charset="0"/>
              </a:rPr>
              <a:t>Celebrate Indigenous cultural events and seasonal activities.</a:t>
            </a:r>
          </a:p>
          <a:p>
            <a:pPr marL="171450" indent="-171450" eaLnBrk="0" fontAlgn="base" hangingPunct="0">
              <a:spcBef>
                <a:spcPct val="0"/>
              </a:spcBef>
              <a:spcAft>
                <a:spcPct val="0"/>
              </a:spcAft>
              <a:buFont typeface="Wingdings" panose="05000000000000000000" pitchFamily="2" charset="2"/>
              <a:buChar char="ü"/>
            </a:pPr>
            <a:r>
              <a:rPr lang="en-US" altLang="en-US" sz="1100" dirty="0">
                <a:latin typeface="Aptos Display" panose="020B0004020202020204" pitchFamily="34" charset="0"/>
              </a:rPr>
              <a:t>Invite Elders and Knowledge Keepers for storytelling, workshops, and ceremonies.</a:t>
            </a:r>
          </a:p>
          <a:p>
            <a:pPr lvl="0" eaLnBrk="0" fontAlgn="base" hangingPunct="0">
              <a:spcBef>
                <a:spcPct val="0"/>
              </a:spcBef>
              <a:spcAft>
                <a:spcPct val="0"/>
              </a:spcAft>
            </a:pPr>
            <a:endParaRPr kumimoji="0" lang="en-US" altLang="en-US" sz="1100" b="0" i="0" u="none" strike="noStrike" cap="none" normalizeH="0" baseline="0" dirty="0">
              <a:ln>
                <a:noFill/>
              </a:ln>
              <a:solidFill>
                <a:schemeClr val="tx1"/>
              </a:solidFill>
              <a:effectLst/>
              <a:latin typeface="Aptos Display" panose="020B0004020202020204" pitchFamily="34" charset="0"/>
            </a:endParaRPr>
          </a:p>
        </p:txBody>
      </p:sp>
    </p:spTree>
    <p:extLst>
      <p:ext uri="{BB962C8B-B14F-4D97-AF65-F5344CB8AC3E}">
        <p14:creationId xmlns:p14="http://schemas.microsoft.com/office/powerpoint/2010/main" val="2815336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071dba89f56b6dc93b6a1c9960ef269e">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55f74288b1739de363f91fcb54f34a45"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827A93-E38F-4DA1-80F3-A32D6E4AAF50}"/>
</file>

<file path=customXml/itemProps2.xml><?xml version="1.0" encoding="utf-8"?>
<ds:datastoreItem xmlns:ds="http://schemas.openxmlformats.org/officeDocument/2006/customXml" ds:itemID="{441B0FFD-BCC1-4073-83F9-CF5011DEB194}"/>
</file>

<file path=customXml/itemProps3.xml><?xml version="1.0" encoding="utf-8"?>
<ds:datastoreItem xmlns:ds="http://schemas.openxmlformats.org/officeDocument/2006/customXml" ds:itemID="{E830465B-495C-47F1-9FC9-DD52BA1B33EC}"/>
</file>

<file path=docProps/app.xml><?xml version="1.0" encoding="utf-8"?>
<Properties xmlns="http://schemas.openxmlformats.org/officeDocument/2006/extended-properties" xmlns:vt="http://schemas.openxmlformats.org/officeDocument/2006/docPropsVTypes">
  <TotalTime>16269</TotalTime>
  <Words>1621</Words>
  <Application>Microsoft Office PowerPoint</Application>
  <PresentationFormat>Widescreen</PresentationFormat>
  <Paragraphs>193</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Aptos Display</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Jocelynn Drew</cp:lastModifiedBy>
  <cp:revision>39</cp:revision>
  <cp:lastPrinted>2025-09-12T21:34:02Z</cp:lastPrinted>
  <dcterms:created xsi:type="dcterms:W3CDTF">2021-06-07T17:31:30Z</dcterms:created>
  <dcterms:modified xsi:type="dcterms:W3CDTF">2025-11-07T01:09:17Z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y fmtid="{D5CDD505-2E9C-101B-9397-08002B2CF9AE}" pid="3" name="Order">
    <vt:r8>241800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