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1" r:id="rId5"/>
    <p:sldId id="266" r:id="rId6"/>
    <p:sldId id="268" r:id="rId7"/>
    <p:sldId id="267" r:id="rId8"/>
    <p:sldId id="269" r:id="rId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70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11/21/2025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11/21/2025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11/21/2025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msdbcca-my.sharepoint.com/:v:/g/personal/4894_cmsd_bc_ca/Eep2L3LKOthOm7KtHlKz_pwBhMaeuydqHRQrtJ2xvd9gEg"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7.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png"/><Relationship Id="rId5" Type="http://schemas.microsoft.com/office/2007/relationships/hdphoto" Target="../media/hdphoto1.wdp"/><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95884" y="3945682"/>
            <a:ext cx="10400231" cy="1325363"/>
          </a:xfrm>
          <a:prstGeom prst="rect">
            <a:avLst/>
          </a:prstGeom>
        </p:spPr>
        <p:txBody>
          <a:bodyPr vert="horz" wrap="square" lIns="0" tIns="93345" rIns="0" bIns="0" rtlCol="0">
            <a:spAutoFit/>
          </a:bodyPr>
          <a:lstStyle/>
          <a:p>
            <a:pPr marL="12700">
              <a:spcBef>
                <a:spcPts val="735"/>
              </a:spcBef>
            </a:pPr>
            <a:r>
              <a:rPr lang="en-US" sz="2000" b="1" i="1" spc="-10" dirty="0">
                <a:solidFill>
                  <a:srgbClr val="800000"/>
                </a:solidFill>
                <a:latin typeface="Calibri"/>
                <a:cs typeface="Calibri"/>
              </a:rPr>
              <a:t>Theme &amp; A </a:t>
            </a:r>
            <a:r>
              <a:rPr sz="2000" b="1" i="1" spc="-10" dirty="0">
                <a:solidFill>
                  <a:srgbClr val="800000"/>
                </a:solidFill>
                <a:latin typeface="Calibri"/>
                <a:cs typeface="Calibri"/>
              </a:rPr>
              <a:t>Statement</a:t>
            </a:r>
            <a:r>
              <a:rPr sz="2000" b="1" i="1" spc="-5" dirty="0">
                <a:solidFill>
                  <a:srgbClr val="800000"/>
                </a:solidFill>
                <a:latin typeface="Calibri"/>
                <a:cs typeface="Calibri"/>
              </a:rPr>
              <a:t> </a:t>
            </a:r>
            <a:r>
              <a:rPr lang="en-US" sz="2000" b="1" i="1" spc="-5" dirty="0">
                <a:solidFill>
                  <a:srgbClr val="800000"/>
                </a:solidFill>
                <a:latin typeface="Calibri"/>
                <a:cs typeface="Calibri"/>
              </a:rPr>
              <a:t>a</a:t>
            </a:r>
            <a:r>
              <a:rPr sz="2000" b="1" i="1" dirty="0">
                <a:solidFill>
                  <a:srgbClr val="800000"/>
                </a:solidFill>
                <a:latin typeface="Calibri"/>
                <a:cs typeface="Calibri"/>
              </a:rPr>
              <a:t>bo</a:t>
            </a:r>
            <a:r>
              <a:rPr lang="en-US" sz="2000" b="1" i="1" dirty="0">
                <a:solidFill>
                  <a:srgbClr val="800000"/>
                </a:solidFill>
                <a:latin typeface="Calibri"/>
                <a:cs typeface="Calibri"/>
              </a:rPr>
              <a:t>u</a:t>
            </a:r>
            <a:r>
              <a:rPr sz="2000" b="1" i="1" dirty="0">
                <a:solidFill>
                  <a:srgbClr val="800000"/>
                </a:solidFill>
                <a:latin typeface="Calibri"/>
                <a:cs typeface="Calibri"/>
              </a:rPr>
              <a:t>t</a:t>
            </a:r>
            <a:r>
              <a:rPr sz="2000" b="1" i="1" spc="-5" dirty="0">
                <a:solidFill>
                  <a:srgbClr val="800000"/>
                </a:solidFill>
                <a:latin typeface="Calibri"/>
                <a:cs typeface="Calibri"/>
              </a:rPr>
              <a:t> </a:t>
            </a:r>
            <a:r>
              <a:rPr sz="2000" b="1" i="1" spc="-10" dirty="0">
                <a:solidFill>
                  <a:srgbClr val="800000"/>
                </a:solidFill>
                <a:latin typeface="Calibri"/>
                <a:cs typeface="Calibri"/>
              </a:rPr>
              <a:t>Learning</a:t>
            </a:r>
            <a:r>
              <a:rPr lang="en-US" sz="2000" b="1" i="1" spc="-10" dirty="0">
                <a:solidFill>
                  <a:srgbClr val="800000"/>
                </a:solidFill>
                <a:latin typeface="Calibri"/>
                <a:cs typeface="Calibri"/>
              </a:rPr>
              <a:t>: </a:t>
            </a:r>
            <a:r>
              <a:rPr lang="en-US" sz="2000" b="1" dirty="0">
                <a:latin typeface="Aptos Display" panose="020B0004020202020204" pitchFamily="34" charset="0"/>
                <a:sym typeface="Wingdings" panose="05000000000000000000" pitchFamily="2" charset="2"/>
              </a:rPr>
              <a:t> Rooted in Community, Growing through Literacy and culture.</a:t>
            </a:r>
            <a:r>
              <a:rPr lang="en-US" sz="2000" spc="-10" dirty="0">
                <a:latin typeface="Calibri"/>
                <a:cs typeface="Calibri"/>
              </a:rPr>
              <a:t> Learning is nurtured by the strength of community.  Literacy is the foundation for growth, empowering every learner to think deeply and critically, connect meaningfully, and contribute to the world beyond their rural home. </a:t>
            </a:r>
          </a:p>
        </p:txBody>
      </p:sp>
      <p:sp>
        <p:nvSpPr>
          <p:cNvPr id="14" name="object 14">
            <a:extLst>
              <a:ext uri="{FF2B5EF4-FFF2-40B4-BE49-F238E27FC236}">
                <a16:creationId xmlns:a16="http://schemas.microsoft.com/office/drawing/2014/main" id="{612447D5-A7E5-FCFF-DC7E-380F00DACF34}"/>
              </a:ext>
            </a:extLst>
          </p:cNvPr>
          <p:cNvSpPr txBox="1"/>
          <p:nvPr/>
        </p:nvSpPr>
        <p:spPr>
          <a:xfrm>
            <a:off x="3346196" y="3074365"/>
            <a:ext cx="1591945" cy="187325"/>
          </a:xfrm>
          <a:prstGeom prst="rect">
            <a:avLst/>
          </a:prstGeom>
        </p:spPr>
        <p:txBody>
          <a:bodyPr vert="horz" wrap="square" lIns="0" tIns="13335" rIns="0" bIns="0" rtlCol="0">
            <a:spAutoFit/>
          </a:bodyPr>
          <a:lstStyle/>
          <a:p>
            <a:pPr marL="12700">
              <a:lnSpc>
                <a:spcPct val="100000"/>
              </a:lnSpc>
              <a:spcBef>
                <a:spcPts val="105"/>
              </a:spcBef>
            </a:pPr>
            <a:r>
              <a:rPr sz="1050">
                <a:solidFill>
                  <a:srgbClr val="FFFFFF"/>
                </a:solidFill>
                <a:latin typeface="Calibri"/>
                <a:cs typeface="Calibri"/>
              </a:rPr>
              <a:t>HIGH</a:t>
            </a:r>
            <a:r>
              <a:rPr sz="1050" spc="-40">
                <a:solidFill>
                  <a:srgbClr val="FFFFFF"/>
                </a:solidFill>
                <a:latin typeface="Calibri"/>
                <a:cs typeface="Calibri"/>
              </a:rPr>
              <a:t> </a:t>
            </a:r>
            <a:r>
              <a:rPr sz="1050">
                <a:solidFill>
                  <a:srgbClr val="FFFFFF"/>
                </a:solidFill>
                <a:latin typeface="Calibri"/>
                <a:cs typeface="Calibri"/>
              </a:rPr>
              <a:t>QUALITY</a:t>
            </a:r>
            <a:r>
              <a:rPr sz="1050" spc="-15">
                <a:solidFill>
                  <a:srgbClr val="FFFFFF"/>
                </a:solidFill>
                <a:latin typeface="Calibri"/>
                <a:cs typeface="Calibri"/>
              </a:rPr>
              <a:t> </a:t>
            </a:r>
            <a:r>
              <a:rPr sz="1050" spc="-10">
                <a:solidFill>
                  <a:srgbClr val="FFFFFF"/>
                </a:solidFill>
                <a:latin typeface="Calibri"/>
                <a:cs typeface="Calibri"/>
              </a:rPr>
              <a:t>INSTRUCTION</a:t>
            </a:r>
            <a:endParaRPr sz="1050">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2050029" y="301368"/>
            <a:ext cx="8460768"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dirty="0">
                <a:latin typeface="Aptos Display" panose="020B0004020202020204" pitchFamily="34" charset="0"/>
              </a:rPr>
              <a:t>2025-2026 School Growth Plan</a:t>
            </a:r>
            <a:endParaRPr lang="en-US" sz="3600" b="1" u="sng" dirty="0">
              <a:solidFill>
                <a:srgbClr val="000000"/>
              </a:solidFill>
              <a:latin typeface="Aptos Display" panose="020B0004020202020204" pitchFamily="34" charset="0"/>
            </a:endParaRPr>
          </a:p>
          <a:p>
            <a:pPr algn="l"/>
            <a:endParaRPr lang="en-US" sz="3600" b="1" dirty="0">
              <a:latin typeface="Aptos Display" panose="020B0004020202020204" pitchFamily="34" charset="0"/>
            </a:endParaRPr>
          </a:p>
          <a:p>
            <a:pPr algn="l"/>
            <a:r>
              <a:rPr lang="en-US" sz="2800" b="1" dirty="0">
                <a:latin typeface="Aptos Display" panose="020B0004020202020204" pitchFamily="34" charset="0"/>
              </a:rPr>
              <a:t>School &amp; Location:  </a:t>
            </a:r>
            <a:r>
              <a:rPr lang="en-US" sz="2800" dirty="0">
                <a:latin typeface="Aptos Display" panose="020B0004020202020204" pitchFamily="34" charset="0"/>
              </a:rPr>
              <a:t>New Hazelton Elementary</a:t>
            </a:r>
          </a:p>
          <a:p>
            <a:pPr algn="l"/>
            <a:endParaRPr lang="en-US" sz="2000" b="1" dirty="0">
              <a:latin typeface="Aptos Display" panose="020B0004020202020204" pitchFamily="34" charset="0"/>
            </a:endParaRPr>
          </a:p>
          <a:p>
            <a:pPr algn="l"/>
            <a:r>
              <a:rPr lang="en-US" sz="2800" b="1" dirty="0">
                <a:latin typeface="Aptos Display" panose="020B0004020202020204" pitchFamily="34" charset="0"/>
              </a:rPr>
              <a:t>Principal:  </a:t>
            </a:r>
            <a:r>
              <a:rPr lang="en-US" sz="2800" dirty="0">
                <a:latin typeface="Aptos Display" panose="020B0004020202020204" pitchFamily="34" charset="0"/>
              </a:rPr>
              <a:t>Mark Newbery</a:t>
            </a:r>
            <a:r>
              <a:rPr lang="en-US" sz="2800" b="1" dirty="0">
                <a:latin typeface="Aptos Display" panose="020B0004020202020204" pitchFamily="34" charset="0"/>
              </a:rPr>
              <a:t>  </a:t>
            </a:r>
          </a:p>
          <a:p>
            <a:pPr algn="l"/>
            <a:endParaRPr lang="en-US" sz="2800" b="1" dirty="0">
              <a:highlight>
                <a:srgbClr val="FFFF00"/>
              </a:highlight>
              <a:latin typeface="Aptos Display" panose="020B0004020202020204" pitchFamily="34" charset="0"/>
            </a:endParaRPr>
          </a:p>
          <a:p>
            <a:pPr algn="l"/>
            <a:r>
              <a:rPr lang="en-US" sz="2800" b="1" dirty="0">
                <a:latin typeface="Aptos Display" panose="020B0004020202020204" pitchFamily="34" charset="0"/>
              </a:rPr>
              <a:t>Issue Date: September 29, 2025</a:t>
            </a:r>
            <a:r>
              <a:rPr lang="en-US" sz="2800" dirty="0">
                <a:latin typeface="Aptos Display" panose="020B0004020202020204" pitchFamily="34" charset="0"/>
              </a:rPr>
              <a:t> </a:t>
            </a:r>
          </a:p>
          <a:p>
            <a:pPr algn="l"/>
            <a:endParaRPr lang="en-US" sz="2400" b="1" dirty="0"/>
          </a:p>
          <a:p>
            <a:pPr algn="l"/>
            <a:endParaRPr lang="en-US" sz="2400" b="1" dirty="0"/>
          </a:p>
        </p:txBody>
      </p:sp>
      <p:sp>
        <p:nvSpPr>
          <p:cNvPr id="5" name="Rectangle 1">
            <a:extLst>
              <a:ext uri="{FF2B5EF4-FFF2-40B4-BE49-F238E27FC236}">
                <a16:creationId xmlns:a16="http://schemas.microsoft.com/office/drawing/2014/main" id="{6E6E5223-53ED-08FC-BB49-642BF989C44C}"/>
              </a:ext>
            </a:extLst>
          </p:cNvPr>
          <p:cNvSpPr>
            <a:spLocks noChangeArrowheads="1"/>
          </p:cNvSpPr>
          <p:nvPr/>
        </p:nvSpPr>
        <p:spPr bwMode="auto">
          <a:xfrm>
            <a:off x="716539" y="57073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666666"/>
                </a:solidFill>
                <a:effectLst/>
                <a:latin typeface="Calibri Light" panose="020F0302020204030204" pitchFamily="34" charset="0"/>
                <a:ea typeface="Times New Roman" panose="02020603050405020304" pitchFamily="18" charset="0"/>
                <a:cs typeface="Calibri Light" panose="020F0302020204030204" pitchFamily="34" charset="0"/>
              </a:rPr>
              <a:t>  </a:t>
            </a:r>
            <a:r>
              <a:rPr kumimoji="0" lang="en-US" altLang="en-US" sz="900" b="0" i="0" u="none" strike="noStrike" cap="none" normalizeH="0" baseline="0" dirty="0">
                <a:ln>
                  <a:noFill/>
                </a:ln>
                <a:solidFill>
                  <a:srgbClr val="666666"/>
                </a:solidFill>
                <a:effectLst/>
                <a:latin typeface="Calibri Light" panose="020F0302020204030204" pitchFamily="34" charset="0"/>
                <a:ea typeface="Times New Roman" panose="02020603050405020304" pitchFamily="18" charset="0"/>
                <a:cs typeface="Calibri Light" panose="020F0302020204030204" pitchFamily="34" charset="0"/>
                <a:hlinkClick r:id="rId3"/>
              </a:rPr>
              <a:t>      </a:t>
            </a:r>
            <a:r>
              <a:rPr kumimoji="0" lang="en-US" altLang="en-US" sz="1200" b="0" i="0" u="none" strike="noStrike" cap="none" normalizeH="0" baseline="0" dirty="0">
                <a:ln>
                  <a:noFill/>
                </a:ln>
                <a:solidFill>
                  <a:srgbClr val="666666"/>
                </a:solidFill>
                <a:effectLst/>
                <a:latin typeface="Calibri Light" panose="020F0302020204030204" pitchFamily="34" charset="0"/>
                <a:ea typeface="Times New Roman" panose="02020603050405020304" pitchFamily="18" charset="0"/>
                <a:cs typeface="Calibri Light" panose="020F0302020204030204" pitchFamily="34" charset="0"/>
                <a:hlinkClick r:id="rId3"/>
              </a:rPr>
              <a:t>New Hazelton Elementary School Improvement Plan 2025-2026.mp4</a:t>
            </a:r>
            <a:r>
              <a:rPr kumimoji="0" lang="en-US" altLang="en-US" sz="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6" name="Picture 2">
            <a:hlinkClick r:id="rId3"/>
            <a:extLst>
              <a:ext uri="{FF2B5EF4-FFF2-40B4-BE49-F238E27FC236}">
                <a16:creationId xmlns:a16="http://schemas.microsoft.com/office/drawing/2014/main" id="{4AB47D8E-2FC8-03F0-7FA3-D8B35F826D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50" y="-92075"/>
            <a:ext cx="152400"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921321" y="2246349"/>
            <a:ext cx="4499809" cy="3550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E43C2F"/>
                </a:solidFill>
                <a:latin typeface="Aptos Display" panose="020B0004020202020204" pitchFamily="34" charset="0"/>
              </a:rPr>
              <a:t>School Actions/Strategy</a:t>
            </a:r>
          </a:p>
          <a:p>
            <a:r>
              <a:rPr lang="en-US" sz="1200" b="1" dirty="0">
                <a:solidFill>
                  <a:schemeClr val="tx1"/>
                </a:solidFill>
                <a:latin typeface="Aptos Display" panose="020B0004020202020204" pitchFamily="34" charset="0"/>
              </a:rPr>
              <a:t>Literacy Actions</a:t>
            </a:r>
          </a:p>
          <a:p>
            <a:r>
              <a:rPr lang="en-US" sz="1200" b="1" dirty="0">
                <a:solidFill>
                  <a:schemeClr val="tx1"/>
                </a:solidFill>
                <a:latin typeface="Aptos Display" panose="020B0004020202020204" pitchFamily="34" charset="0"/>
              </a:rPr>
              <a:t>- </a:t>
            </a:r>
            <a:r>
              <a:rPr lang="en-US" sz="1400" dirty="0">
                <a:solidFill>
                  <a:schemeClr val="tx1"/>
                </a:solidFill>
              </a:rPr>
              <a:t>Implement a structured approach to teaching literacy</a:t>
            </a:r>
          </a:p>
          <a:p>
            <a:r>
              <a:rPr lang="en-US" sz="1400" dirty="0">
                <a:solidFill>
                  <a:schemeClr val="tx1"/>
                </a:solidFill>
              </a:rPr>
              <a:t>- Use universal screeners  first to assess students and guide instruction, followed by diagnostic screeners and regular assessments to further support instructions.</a:t>
            </a:r>
          </a:p>
          <a:p>
            <a:r>
              <a:rPr lang="en-US" sz="1400" dirty="0">
                <a:solidFill>
                  <a:schemeClr val="tx1"/>
                </a:solidFill>
              </a:rPr>
              <a:t>- Support all staff with implementation of robust, research-based literacy programs such as UFLI and Joyful Literacy.</a:t>
            </a:r>
          </a:p>
          <a:p>
            <a:r>
              <a:rPr lang="en-US" sz="1400" dirty="0">
                <a:solidFill>
                  <a:schemeClr val="tx1"/>
                </a:solidFill>
              </a:rPr>
              <a:t>- Use of First Peoples Principles of Learning to support literacy instruction.</a:t>
            </a:r>
          </a:p>
          <a:p>
            <a:r>
              <a:rPr lang="en-US" sz="1400" dirty="0">
                <a:solidFill>
                  <a:schemeClr val="tx1"/>
                </a:solidFill>
              </a:rPr>
              <a:t>- Increased use of Tier 2 instruction and supports within the classroom as opposed to pull-outs.</a:t>
            </a:r>
          </a:p>
          <a:p>
            <a:r>
              <a:rPr lang="en-US" sz="1400" dirty="0">
                <a:solidFill>
                  <a:schemeClr val="tx1"/>
                </a:solidFill>
              </a:rPr>
              <a:t>- Implement Empower Literacy for Tier 3 intervention.</a:t>
            </a:r>
          </a:p>
          <a:p>
            <a:r>
              <a:rPr lang="en-US" sz="1400" dirty="0">
                <a:solidFill>
                  <a:schemeClr val="tx1"/>
                </a:solidFill>
              </a:rPr>
              <a:t>- Use of level B assessments to guide literacy instruction while work continues towards psychology assessments.</a:t>
            </a:r>
          </a:p>
          <a:p>
            <a:endParaRPr lang="en-US" sz="1400" dirty="0">
              <a:solidFill>
                <a:schemeClr val="tx1"/>
              </a:solidFill>
            </a:endParaRPr>
          </a:p>
          <a:p>
            <a:endParaRPr lang="en-US" sz="1200" b="1" dirty="0">
              <a:solidFill>
                <a:schemeClr val="tx1"/>
              </a:solidFill>
              <a:latin typeface="Aptos Display" panose="020B0004020202020204" pitchFamily="34" charset="0"/>
            </a:endParaRPr>
          </a:p>
          <a:p>
            <a:endParaRPr lang="en-US" sz="200" b="1" dirty="0">
              <a:solidFill>
                <a:srgbClr val="E43C2F"/>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036120" y="2627896"/>
            <a:ext cx="2657442" cy="3085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Literacy Measures here:</a:t>
            </a:r>
          </a:p>
          <a:p>
            <a:r>
              <a:rPr lang="en-US" sz="1200" b="1" dirty="0">
                <a:solidFill>
                  <a:schemeClr val="tx1"/>
                </a:solidFill>
                <a:latin typeface="Aptos Display" panose="020B0004020202020204" pitchFamily="34" charset="0"/>
              </a:rPr>
              <a:t>- </a:t>
            </a:r>
            <a:r>
              <a:rPr lang="en-US" sz="1400" dirty="0">
                <a:solidFill>
                  <a:schemeClr val="tx1"/>
                </a:solidFill>
              </a:rPr>
              <a:t>FSA grades 4 and 7</a:t>
            </a:r>
          </a:p>
          <a:p>
            <a:r>
              <a:rPr lang="en-US" sz="1400" dirty="0">
                <a:solidFill>
                  <a:schemeClr val="tx1"/>
                </a:solidFill>
              </a:rPr>
              <a:t>- School Wide Writes</a:t>
            </a:r>
          </a:p>
          <a:p>
            <a:r>
              <a:rPr lang="en-US" sz="1400" dirty="0">
                <a:solidFill>
                  <a:schemeClr val="tx1"/>
                </a:solidFill>
              </a:rPr>
              <a:t>- </a:t>
            </a:r>
            <a:r>
              <a:rPr lang="en-US" sz="1400" dirty="0" err="1">
                <a:solidFill>
                  <a:schemeClr val="tx1"/>
                </a:solidFill>
              </a:rPr>
              <a:t>Acadience</a:t>
            </a:r>
            <a:r>
              <a:rPr lang="en-US" sz="1400" dirty="0">
                <a:solidFill>
                  <a:schemeClr val="tx1"/>
                </a:solidFill>
              </a:rPr>
              <a:t> Data. This includes universal screeners and progress monitoring</a:t>
            </a:r>
          </a:p>
          <a:p>
            <a:pPr marL="742950" lvl="1" indent="-285750">
              <a:buFontTx/>
              <a:buChar char="-"/>
            </a:pPr>
            <a:endParaRPr lang="en-US" sz="1400" dirty="0">
              <a:solidFill>
                <a:schemeClr val="tx1"/>
              </a:solidFill>
            </a:endParaRPr>
          </a:p>
          <a:p>
            <a:endParaRPr lang="en-US" sz="1400" dirty="0">
              <a:solidFill>
                <a:schemeClr val="tx1"/>
              </a:solidFill>
            </a:endParaRPr>
          </a:p>
          <a:p>
            <a:endParaRPr lang="en-US" sz="200" b="1" dirty="0">
              <a:solidFill>
                <a:srgbClr val="E43C2F"/>
              </a:solidFill>
              <a:latin typeface="Aptos Display" panose="020B0004020202020204" pitchFamily="34" charset="0"/>
            </a:endParaRPr>
          </a:p>
          <a:p>
            <a:endParaRPr lang="en-US" sz="200"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44836" y="1681946"/>
            <a:ext cx="5451025" cy="763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 : </a:t>
            </a:r>
            <a:r>
              <a:rPr lang="en-US" sz="1400" dirty="0">
                <a:solidFill>
                  <a:schemeClr val="tx1"/>
                </a:solidFill>
              </a:rPr>
              <a:t>All students will develop strong reading, writing, speaking and listening skills enabling them to become confident, deep, critical lifelong learners</a:t>
            </a:r>
          </a:p>
        </p:txBody>
      </p:sp>
      <p:sp>
        <p:nvSpPr>
          <p:cNvPr id="10" name="Rectangle 9">
            <a:extLst>
              <a:ext uri="{FF2B5EF4-FFF2-40B4-BE49-F238E27FC236}">
                <a16:creationId xmlns:a16="http://schemas.microsoft.com/office/drawing/2014/main" id="{87091CFD-6EE2-C259-F38A-34AFC1F0BE2A}"/>
              </a:ext>
            </a:extLst>
          </p:cNvPr>
          <p:cNvSpPr/>
          <p:nvPr/>
        </p:nvSpPr>
        <p:spPr>
          <a:xfrm>
            <a:off x="247646" y="2698212"/>
            <a:ext cx="2974918" cy="1982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 </a:t>
            </a:r>
          </a:p>
          <a:p>
            <a:pPr marL="285750" indent="-285750">
              <a:buFontTx/>
              <a:buChar char="-"/>
            </a:pPr>
            <a:r>
              <a:rPr lang="en-US" sz="1400" dirty="0">
                <a:solidFill>
                  <a:schemeClr val="tx1"/>
                </a:solidFill>
              </a:rPr>
              <a:t>Use  robust, research based assessments.</a:t>
            </a:r>
          </a:p>
          <a:p>
            <a:pPr marL="285750" indent="-285750">
              <a:buFontTx/>
              <a:buChar char="-"/>
            </a:pPr>
            <a:r>
              <a:rPr lang="en-US" sz="1400" dirty="0">
                <a:solidFill>
                  <a:schemeClr val="tx1"/>
                </a:solidFill>
              </a:rPr>
              <a:t>Use data from these assessments to drive instruction.</a:t>
            </a:r>
          </a:p>
          <a:p>
            <a:pPr marL="285750" indent="-285750">
              <a:buFontTx/>
              <a:buChar char="-"/>
            </a:pPr>
            <a:r>
              <a:rPr lang="en-US" sz="1400" dirty="0">
                <a:solidFill>
                  <a:schemeClr val="tx1"/>
                </a:solidFill>
              </a:rPr>
              <a:t>Family and community will be involved in supporting and celebrating literacy development</a:t>
            </a:r>
          </a:p>
        </p:txBody>
      </p:sp>
      <p:sp>
        <p:nvSpPr>
          <p:cNvPr id="12" name="Rectangle 11">
            <a:extLst>
              <a:ext uri="{FF2B5EF4-FFF2-40B4-BE49-F238E27FC236}">
                <a16:creationId xmlns:a16="http://schemas.microsoft.com/office/drawing/2014/main" id="{46E6AE9E-63C3-D071-107D-7F01F549D336}"/>
              </a:ext>
            </a:extLst>
          </p:cNvPr>
          <p:cNvSpPr/>
          <p:nvPr/>
        </p:nvSpPr>
        <p:spPr>
          <a:xfrm>
            <a:off x="202042" y="4681058"/>
            <a:ext cx="3066125" cy="12008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r>
              <a:rPr lang="en-US" sz="1600" b="1" dirty="0">
                <a:solidFill>
                  <a:schemeClr val="tx1"/>
                </a:solidFill>
                <a:latin typeface="Aptos Display" panose="020B0004020202020204" pitchFamily="34" charset="0"/>
              </a:rPr>
              <a:t>-  </a:t>
            </a:r>
            <a:r>
              <a:rPr lang="en-US" sz="1400" dirty="0">
                <a:solidFill>
                  <a:schemeClr val="tx1"/>
                </a:solidFill>
              </a:rPr>
              <a:t>FSAs </a:t>
            </a:r>
          </a:p>
          <a:p>
            <a:pPr marL="171450" indent="-171450">
              <a:buFontTx/>
              <a:buChar char="-"/>
            </a:pPr>
            <a:r>
              <a:rPr lang="en-US" sz="1400" dirty="0" err="1">
                <a:solidFill>
                  <a:schemeClr val="tx1"/>
                </a:solidFill>
              </a:rPr>
              <a:t>Acadience</a:t>
            </a:r>
            <a:r>
              <a:rPr lang="en-US" sz="1400" dirty="0">
                <a:solidFill>
                  <a:schemeClr val="tx1"/>
                </a:solidFill>
              </a:rPr>
              <a:t> Data</a:t>
            </a:r>
          </a:p>
          <a:p>
            <a:pPr marL="171450" indent="-171450">
              <a:buFontTx/>
              <a:buChar char="-"/>
            </a:pPr>
            <a:r>
              <a:rPr lang="en-US" sz="1400" dirty="0">
                <a:solidFill>
                  <a:schemeClr val="tx1"/>
                </a:solidFill>
              </a:rPr>
              <a:t>School-Wide Write</a:t>
            </a:r>
          </a:p>
        </p:txBody>
      </p:sp>
      <p:sp>
        <p:nvSpPr>
          <p:cNvPr id="13" name="TextBox 12">
            <a:extLst>
              <a:ext uri="{FF2B5EF4-FFF2-40B4-BE49-F238E27FC236}">
                <a16:creationId xmlns:a16="http://schemas.microsoft.com/office/drawing/2014/main" id="{39B06165-65B2-2B5F-9714-1E876B050DDF}"/>
              </a:ext>
            </a:extLst>
          </p:cNvPr>
          <p:cNvSpPr txBox="1"/>
          <p:nvPr/>
        </p:nvSpPr>
        <p:spPr>
          <a:xfrm>
            <a:off x="44836" y="1090407"/>
            <a:ext cx="4694943" cy="677108"/>
          </a:xfrm>
          <a:prstGeom prst="rect">
            <a:avLst/>
          </a:prstGeom>
          <a:noFill/>
        </p:spPr>
        <p:txBody>
          <a:bodyPr wrap="square" rtlCol="0">
            <a:spAutoFit/>
          </a:bodyPr>
          <a:lstStyle/>
          <a:p>
            <a:r>
              <a:rPr lang="en-US" sz="2000" b="1" dirty="0">
                <a:latin typeface="Aptos Display" panose="020B0004020202020204" pitchFamily="34" charset="0"/>
              </a:rPr>
              <a:t>School Name </a:t>
            </a:r>
            <a:r>
              <a:rPr lang="en-US" sz="1200" b="1" dirty="0">
                <a:latin typeface="Aptos Display" panose="020B0004020202020204" pitchFamily="34" charset="0"/>
              </a:rPr>
              <a:t>–</a:t>
            </a:r>
            <a:r>
              <a:rPr lang="en-US" dirty="0">
                <a:sym typeface="Wingdings" panose="05000000000000000000" pitchFamily="2" charset="2"/>
              </a:rPr>
              <a:t>New Hazelton Elementary </a:t>
            </a:r>
            <a:r>
              <a:rPr lang="en-US" b="1" dirty="0">
                <a:sym typeface="Wingdings" panose="05000000000000000000" pitchFamily="2" charset="2"/>
              </a:rPr>
              <a:t>School</a:t>
            </a:r>
            <a:endParaRPr lang="en-US" b="1" dirty="0"/>
          </a:p>
        </p:txBody>
      </p:sp>
      <p:sp>
        <p:nvSpPr>
          <p:cNvPr id="2" name="TextBox 1">
            <a:extLst>
              <a:ext uri="{FF2B5EF4-FFF2-40B4-BE49-F238E27FC236}">
                <a16:creationId xmlns:a16="http://schemas.microsoft.com/office/drawing/2014/main" id="{157D3C16-CD20-0F83-207F-8821008A5355}"/>
              </a:ext>
            </a:extLst>
          </p:cNvPr>
          <p:cNvSpPr txBox="1"/>
          <p:nvPr/>
        </p:nvSpPr>
        <p:spPr>
          <a:xfrm>
            <a:off x="981511" y="6300132"/>
            <a:ext cx="8431421" cy="369332"/>
          </a:xfrm>
          <a:prstGeom prst="rect">
            <a:avLst/>
          </a:prstGeom>
          <a:noFill/>
        </p:spPr>
        <p:txBody>
          <a:bodyPr wrap="square" rtlCol="0">
            <a:spAutoFit/>
          </a:bodyPr>
          <a:lstStyle/>
          <a:p>
            <a:r>
              <a:rPr lang="en-US" sz="1600" dirty="0"/>
              <a:t>The decisions we make must be grounded in data and robust research</a:t>
            </a:r>
            <a:r>
              <a:rPr lang="en-US" dirty="0"/>
              <a:t>.</a:t>
            </a:r>
            <a:endParaRPr lang="en-CA" dirty="0"/>
          </a:p>
        </p:txBody>
      </p:sp>
      <p:pic>
        <p:nvPicPr>
          <p:cNvPr id="4" name="Picture 3">
            <a:extLst>
              <a:ext uri="{FF2B5EF4-FFF2-40B4-BE49-F238E27FC236}">
                <a16:creationId xmlns:a16="http://schemas.microsoft.com/office/drawing/2014/main" id="{4294FC8C-64C2-971B-7A2A-D4A6A4D194B1}"/>
              </a:ext>
            </a:extLst>
          </p:cNvPr>
          <p:cNvPicPr>
            <a:picLocks noChangeAspect="1"/>
          </p:cNvPicPr>
          <p:nvPr/>
        </p:nvPicPr>
        <p:blipFill>
          <a:blip r:embed="rId5"/>
          <a:stretch>
            <a:fillRect/>
          </a:stretch>
        </p:blipFill>
        <p:spPr>
          <a:xfrm>
            <a:off x="9036120" y="1043301"/>
            <a:ext cx="2400300" cy="1524000"/>
          </a:xfrm>
          <a:prstGeom prst="rect">
            <a:avLst/>
          </a:prstGeom>
        </p:spPr>
      </p:pic>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4439248" y="2552619"/>
            <a:ext cx="3751173" cy="3804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F5A706"/>
                </a:solidFill>
                <a:latin typeface="Aptos Display" panose="020B0004020202020204" pitchFamily="34" charset="0"/>
              </a:rPr>
              <a:t>School Actions/Strategy</a:t>
            </a:r>
          </a:p>
          <a:p>
            <a:r>
              <a:rPr lang="en-US" sz="1400" b="1" dirty="0">
                <a:solidFill>
                  <a:schemeClr val="tx1"/>
                </a:solidFill>
              </a:rPr>
              <a:t>Numeracy Actions here:</a:t>
            </a:r>
          </a:p>
          <a:p>
            <a:pPr algn="ctr"/>
            <a:endParaRPr lang="en-US" sz="200" b="1" dirty="0">
              <a:solidFill>
                <a:schemeClr val="tx1"/>
              </a:solidFill>
              <a:latin typeface="Aptos Display" panose="020B0004020202020204" pitchFamily="34" charset="0"/>
            </a:endParaRPr>
          </a:p>
          <a:p>
            <a:pPr marL="171450" indent="-171450">
              <a:buFontTx/>
              <a:buChar char="-"/>
            </a:pPr>
            <a:r>
              <a:rPr lang="en-US" sz="1400" dirty="0">
                <a:solidFill>
                  <a:schemeClr val="tx1"/>
                </a:solidFill>
              </a:rPr>
              <a:t>Use robust assessments to gather data that drives instruction</a:t>
            </a:r>
          </a:p>
          <a:p>
            <a:pPr marL="171450" indent="-171450">
              <a:buFontTx/>
              <a:buChar char="-"/>
            </a:pPr>
            <a:r>
              <a:rPr lang="en-US" sz="1400" dirty="0">
                <a:solidFill>
                  <a:schemeClr val="tx1"/>
                </a:solidFill>
              </a:rPr>
              <a:t>Implement tiered interventions</a:t>
            </a:r>
          </a:p>
          <a:p>
            <a:pPr marL="171450" indent="-171450">
              <a:buFontTx/>
              <a:buChar char="-"/>
            </a:pPr>
            <a:r>
              <a:rPr lang="en-US" sz="1400" dirty="0">
                <a:solidFill>
                  <a:schemeClr val="tx1"/>
                </a:solidFill>
              </a:rPr>
              <a:t>Track student learning and skill acquisition using regular assessment.</a:t>
            </a:r>
          </a:p>
          <a:p>
            <a:pPr marL="171450" indent="-171450">
              <a:buFontTx/>
              <a:buChar char="-"/>
            </a:pPr>
            <a:r>
              <a:rPr lang="en-US" sz="1400" dirty="0">
                <a:solidFill>
                  <a:schemeClr val="tx1"/>
                </a:solidFill>
              </a:rPr>
              <a:t>Use of formative and summative assessments to guide instruction – report cards, standardized assessments such as FSAs and district assessments.</a:t>
            </a:r>
          </a:p>
          <a:p>
            <a:pPr marL="171450" indent="-171450">
              <a:buFontTx/>
              <a:buChar char="-"/>
            </a:pPr>
            <a:r>
              <a:rPr lang="en-US" sz="1400" dirty="0">
                <a:solidFill>
                  <a:schemeClr val="tx1"/>
                </a:solidFill>
              </a:rPr>
              <a:t>Encourage collaborative planning and sharing successes across staff and with other elementary schools</a:t>
            </a:r>
          </a:p>
        </p:txBody>
      </p:sp>
      <p:sp>
        <p:nvSpPr>
          <p:cNvPr id="24" name="Rectangle 23">
            <a:extLst>
              <a:ext uri="{FF2B5EF4-FFF2-40B4-BE49-F238E27FC236}">
                <a16:creationId xmlns:a16="http://schemas.microsoft.com/office/drawing/2014/main" id="{BB89788B-007D-2322-7E03-49BA94A3BC22}"/>
              </a:ext>
            </a:extLst>
          </p:cNvPr>
          <p:cNvSpPr/>
          <p:nvPr/>
        </p:nvSpPr>
        <p:spPr>
          <a:xfrm>
            <a:off x="9225709" y="2672657"/>
            <a:ext cx="2360561" cy="308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r>
              <a:rPr lang="en-US" sz="1400" b="1" dirty="0">
                <a:solidFill>
                  <a:schemeClr val="tx1"/>
                </a:solidFill>
              </a:rPr>
              <a:t>Numerary Measures here:</a:t>
            </a:r>
          </a:p>
          <a:p>
            <a:pPr marL="171450" indent="-171450">
              <a:buFontTx/>
              <a:buChar char="-"/>
            </a:pPr>
            <a:r>
              <a:rPr lang="en-US" sz="1400" dirty="0">
                <a:solidFill>
                  <a:schemeClr val="tx1"/>
                </a:solidFill>
              </a:rPr>
              <a:t>Report Card Data</a:t>
            </a:r>
          </a:p>
          <a:p>
            <a:pPr marL="171450" indent="-171450">
              <a:buFontTx/>
              <a:buChar char="-"/>
            </a:pPr>
            <a:r>
              <a:rPr lang="en-US" sz="1400" dirty="0">
                <a:solidFill>
                  <a:schemeClr val="tx1"/>
                </a:solidFill>
              </a:rPr>
              <a:t>Qualitative and Quantitative observations </a:t>
            </a:r>
          </a:p>
          <a:p>
            <a:pPr marL="171450" indent="-171450">
              <a:buFontTx/>
              <a:buChar char="-"/>
            </a:pPr>
            <a:r>
              <a:rPr lang="en-US" sz="1400" dirty="0">
                <a:solidFill>
                  <a:schemeClr val="tx1"/>
                </a:solidFill>
              </a:rPr>
              <a:t>Ongoing conversations with staff and learning support</a:t>
            </a:r>
          </a:p>
          <a:p>
            <a:pPr marL="171450" indent="-171450">
              <a:buFontTx/>
              <a:buChar char="-"/>
            </a:pPr>
            <a:endParaRPr lang="en-US" sz="1200" b="1" dirty="0">
              <a:solidFill>
                <a:schemeClr val="tx1"/>
              </a:solidFill>
              <a:latin typeface="Aptos Display" panose="020B0004020202020204" pitchFamily="34" charset="0"/>
            </a:endParaRPr>
          </a:p>
          <a:p>
            <a:endParaRPr lang="en-US" sz="200" b="1" dirty="0">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22191" y="1965533"/>
            <a:ext cx="538385" cy="2384276"/>
          </a:xfrm>
          <a:prstGeom prst="rect">
            <a:avLst/>
          </a:prstGeom>
          <a:solidFill>
            <a:schemeClr val="bg1"/>
          </a:solidFill>
        </p:spPr>
        <p:txBody>
          <a:bodyPr wrap="square" rtlCol="0">
            <a:spAutoFit/>
          </a:bodyPr>
          <a:lstStyle/>
          <a:p>
            <a:endParaRPr lang="en-US" dirty="0"/>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3"/>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6" y="1617202"/>
            <a:ext cx="5560825" cy="935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rPr>
              <a:t>Goal</a:t>
            </a:r>
            <a:r>
              <a:rPr lang="en-US" sz="1600" b="1" dirty="0">
                <a:solidFill>
                  <a:schemeClr val="tx1"/>
                </a:solidFill>
                <a:latin typeface="Aptos Display" panose="020B0004020202020204" pitchFamily="34" charset="0"/>
              </a:rPr>
              <a:t>: </a:t>
            </a:r>
            <a:r>
              <a:rPr lang="en-US" sz="1400" dirty="0">
                <a:solidFill>
                  <a:schemeClr val="tx1"/>
                </a:solidFill>
              </a:rPr>
              <a:t>All students in Kindergarten to Grade 7 will deepen their understanding of numeracy by developing problem-solving strategies that connect mathematic concepts to community and indigenous ways of knowing, such as FPPL.</a:t>
            </a:r>
          </a:p>
          <a:p>
            <a:endParaRPr lang="en-US" sz="110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22191" y="2552619"/>
            <a:ext cx="2929149"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rPr>
              <a:t>Objectives</a:t>
            </a:r>
          </a:p>
          <a:p>
            <a:r>
              <a:rPr lang="en-US" sz="1400" dirty="0">
                <a:solidFill>
                  <a:schemeClr val="tx1"/>
                </a:solidFill>
              </a:rPr>
              <a:t>1. Engage in best instructional  practices for teaching numeracy that are driven by robust assessments and data.</a:t>
            </a:r>
          </a:p>
          <a:p>
            <a:r>
              <a:rPr lang="en-US" sz="1400" dirty="0">
                <a:solidFill>
                  <a:schemeClr val="tx1"/>
                </a:solidFill>
              </a:rPr>
              <a:t>2. All students recognize that mathematics exists in every day life and culture.</a:t>
            </a:r>
          </a:p>
          <a:p>
            <a:r>
              <a:rPr lang="en-US" sz="1400" dirty="0">
                <a:solidFill>
                  <a:schemeClr val="tx1"/>
                </a:solidFill>
              </a:rPr>
              <a:t>3. All students will meet numeracy expectations by the end of grade 3.</a:t>
            </a: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4"/>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3"/>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44355" y="4930437"/>
            <a:ext cx="2929148" cy="15671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rPr>
              <a:t>District Data &amp; Evidence</a:t>
            </a:r>
          </a:p>
          <a:p>
            <a:pPr marL="171450" indent="-171450">
              <a:buFontTx/>
              <a:buChar char="-"/>
            </a:pPr>
            <a:r>
              <a:rPr lang="en-US" sz="1400" dirty="0">
                <a:solidFill>
                  <a:schemeClr val="tx1"/>
                </a:solidFill>
              </a:rPr>
              <a:t>FSAs grades 4 and 7</a:t>
            </a:r>
          </a:p>
          <a:p>
            <a:pPr marL="171450" indent="-171450">
              <a:buFontTx/>
              <a:buChar char="-"/>
            </a:pPr>
            <a:r>
              <a:rPr lang="en-US" sz="1400" dirty="0">
                <a:solidFill>
                  <a:schemeClr val="tx1"/>
                </a:solidFill>
              </a:rPr>
              <a:t>Report card data</a:t>
            </a:r>
          </a:p>
          <a:p>
            <a:pPr marL="171450" indent="-171450">
              <a:buFontTx/>
              <a:buChar char="-"/>
            </a:pPr>
            <a:r>
              <a:rPr lang="en-US" sz="1400" dirty="0">
                <a:solidFill>
                  <a:schemeClr val="tx1"/>
                </a:solidFill>
              </a:rPr>
              <a:t>District numeracy assessment</a:t>
            </a: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4"/>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5" y="1176287"/>
            <a:ext cx="7637004" cy="400110"/>
          </a:xfrm>
          <a:prstGeom prst="rect">
            <a:avLst/>
          </a:prstGeom>
          <a:noFill/>
        </p:spPr>
        <p:txBody>
          <a:bodyPr wrap="square" rtlCol="0">
            <a:spAutoFit/>
          </a:bodyPr>
          <a:lstStyle/>
          <a:p>
            <a:r>
              <a:rPr lang="en-US" sz="2000" b="1" dirty="0">
                <a:latin typeface="Aptos Display" panose="020B0004020202020204" pitchFamily="34" charset="0"/>
              </a:rPr>
              <a:t>School Name </a:t>
            </a:r>
            <a:r>
              <a:rPr lang="en-US" sz="1200" b="1" dirty="0">
                <a:latin typeface="Aptos Display" panose="020B0004020202020204" pitchFamily="34" charset="0"/>
              </a:rPr>
              <a:t>–</a:t>
            </a:r>
            <a:r>
              <a:rPr lang="en-US" b="1" dirty="0">
                <a:latin typeface="Aptos Display" panose="020B0004020202020204" pitchFamily="34" charset="0"/>
              </a:rPr>
              <a:t> </a:t>
            </a:r>
            <a:r>
              <a:rPr lang="en-US" dirty="0">
                <a:latin typeface="Aptos Display" panose="020B0004020202020204" pitchFamily="34" charset="0"/>
                <a:sym typeface="Wingdings" panose="05000000000000000000" pitchFamily="2" charset="2"/>
              </a:rPr>
              <a:t>New Hazelton Elementary School</a:t>
            </a:r>
            <a:r>
              <a:rPr lang="en-US" sz="1200" b="1" dirty="0">
                <a:latin typeface="Aptos Display" panose="020B0004020202020204" pitchFamily="34" charset="0"/>
              </a:rPr>
              <a:t>.</a:t>
            </a:r>
          </a:p>
        </p:txBody>
      </p:sp>
      <p:pic>
        <p:nvPicPr>
          <p:cNvPr id="11" name="Picture 10">
            <a:extLst>
              <a:ext uri="{FF2B5EF4-FFF2-40B4-BE49-F238E27FC236}">
                <a16:creationId xmlns:a16="http://schemas.microsoft.com/office/drawing/2014/main" id="{837E4529-63D3-40FC-72CC-CD6B9C6BCCA5}"/>
              </a:ext>
            </a:extLst>
          </p:cNvPr>
          <p:cNvPicPr>
            <a:picLocks noChangeAspect="1"/>
          </p:cNvPicPr>
          <p:nvPr/>
        </p:nvPicPr>
        <p:blipFill>
          <a:blip r:embed="rId5"/>
          <a:stretch>
            <a:fillRect/>
          </a:stretch>
        </p:blipFill>
        <p:spPr>
          <a:xfrm>
            <a:off x="9344387" y="1105004"/>
            <a:ext cx="2400300" cy="1524000"/>
          </a:xfrm>
          <a:prstGeom prst="rect">
            <a:avLst/>
          </a:prstGeom>
        </p:spPr>
      </p:pic>
      <p:sp>
        <p:nvSpPr>
          <p:cNvPr id="14" name="TextBox 13">
            <a:extLst>
              <a:ext uri="{FF2B5EF4-FFF2-40B4-BE49-F238E27FC236}">
                <a16:creationId xmlns:a16="http://schemas.microsoft.com/office/drawing/2014/main" id="{50BECC2C-91AF-10B4-0E61-2BA8A32D8B2F}"/>
              </a:ext>
            </a:extLst>
          </p:cNvPr>
          <p:cNvSpPr txBox="1"/>
          <p:nvPr/>
        </p:nvSpPr>
        <p:spPr>
          <a:xfrm>
            <a:off x="2561602" y="6172243"/>
            <a:ext cx="609742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decisions we make must be grounded in data and robust research</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4092741" y="2255739"/>
            <a:ext cx="4006515" cy="38766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6699FF"/>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Inclusion Actions here:</a:t>
            </a:r>
          </a:p>
          <a:p>
            <a:pPr marL="285750" indent="-285750">
              <a:buFontTx/>
              <a:buChar char="-"/>
            </a:pPr>
            <a:r>
              <a:rPr lang="en-US" sz="1400" dirty="0">
                <a:solidFill>
                  <a:schemeClr val="tx1"/>
                </a:solidFill>
              </a:rPr>
              <a:t>Attendance: monitor student attendance, implementing early interventions such as, responsive outreach, working along side ISWs, Education Coordinators, and families to address absenteeism and support engagement.</a:t>
            </a:r>
          </a:p>
          <a:p>
            <a:pPr marL="285750" indent="-285750">
              <a:buFontTx/>
              <a:buChar char="-"/>
            </a:pPr>
            <a:r>
              <a:rPr lang="en-US" sz="1400" dirty="0">
                <a:solidFill>
                  <a:schemeClr val="tx1"/>
                </a:solidFill>
              </a:rPr>
              <a:t>Embed culturally responsive approach in overviews, lesson plans, school-based activities</a:t>
            </a:r>
          </a:p>
          <a:p>
            <a:pPr marL="285750" indent="-285750">
              <a:buFontTx/>
              <a:buChar char="-"/>
            </a:pPr>
            <a:r>
              <a:rPr lang="en-US" sz="1400" dirty="0">
                <a:solidFill>
                  <a:schemeClr val="tx1"/>
                </a:solidFill>
              </a:rPr>
              <a:t>Ensure that students, staff, and families can see themselves reflected in the school environment.</a:t>
            </a:r>
          </a:p>
          <a:p>
            <a:pPr marL="285750" indent="-285750">
              <a:buFontTx/>
              <a:buChar char="-"/>
            </a:pPr>
            <a:r>
              <a:rPr lang="en-US" sz="1400" dirty="0">
                <a:solidFill>
                  <a:schemeClr val="tx1"/>
                </a:solidFill>
              </a:rPr>
              <a:t>Explore the use of role models in the school.</a:t>
            </a:r>
          </a:p>
          <a:p>
            <a:pPr marL="285750" indent="-285750">
              <a:buFontTx/>
              <a:buChar char="-"/>
            </a:pPr>
            <a:r>
              <a:rPr lang="en-US" sz="1400" dirty="0">
                <a:solidFill>
                  <a:schemeClr val="tx1"/>
                </a:solidFill>
              </a:rPr>
              <a:t>Consistent review of codes of conduct and policies such that restorative relationships can be a focus  where and when </a:t>
            </a:r>
            <a:r>
              <a:rPr lang="en-US" sz="1400">
                <a:solidFill>
                  <a:schemeClr val="tx1"/>
                </a:solidFill>
              </a:rPr>
              <a:t>appropriate</a:t>
            </a:r>
            <a:r>
              <a:rPr lang="en-US" sz="1400" b="1">
                <a:solidFill>
                  <a:schemeClr val="tx1"/>
                </a:solidFill>
              </a:rPr>
              <a:t>.(</a:t>
            </a:r>
            <a:endParaRPr lang="en-US" sz="200" b="1" dirty="0">
              <a:solidFill>
                <a:srgbClr val="6699FF"/>
              </a:solidFill>
              <a:latin typeface="Aptos Display" panose="020B0004020202020204" pitchFamily="34" charset="0"/>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292576" y="2640786"/>
            <a:ext cx="2269417" cy="34915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Inclusion Measures here:</a:t>
            </a:r>
          </a:p>
          <a:p>
            <a:pPr marL="171450" indent="-171450">
              <a:buFontTx/>
              <a:buChar char="-"/>
            </a:pPr>
            <a:r>
              <a:rPr lang="en-US" sz="1400" dirty="0">
                <a:solidFill>
                  <a:schemeClr val="tx1"/>
                </a:solidFill>
              </a:rPr>
              <a:t>Student, staff, and community voice recorded qualitatively and quantitatively.</a:t>
            </a:r>
          </a:p>
          <a:p>
            <a:pPr marL="171450" indent="-171450">
              <a:buFontTx/>
              <a:buChar char="-"/>
            </a:pPr>
            <a:r>
              <a:rPr lang="en-US" sz="1400" dirty="0">
                <a:solidFill>
                  <a:schemeClr val="tx1"/>
                </a:solidFill>
              </a:rPr>
              <a:t>Literacy and numeracy assessments.</a:t>
            </a:r>
          </a:p>
          <a:p>
            <a:pPr marL="171450" indent="-171450">
              <a:buFontTx/>
              <a:buChar char="-"/>
            </a:pPr>
            <a:r>
              <a:rPr lang="en-US" sz="1400" dirty="0">
                <a:solidFill>
                  <a:schemeClr val="tx1"/>
                </a:solidFill>
              </a:rPr>
              <a:t>Attendance records</a:t>
            </a:r>
          </a:p>
          <a:p>
            <a:pPr marL="171450" indent="-171450">
              <a:buFontTx/>
              <a:buChar char="-"/>
            </a:pPr>
            <a:r>
              <a:rPr lang="en-US" sz="1400" dirty="0">
                <a:solidFill>
                  <a:schemeClr val="tx1"/>
                </a:solidFill>
              </a:rPr>
              <a:t>Report Cards </a:t>
            </a:r>
          </a:p>
          <a:p>
            <a:pPr marL="171450" indent="-171450">
              <a:buFontTx/>
              <a:buChar char="-"/>
            </a:pPr>
            <a:r>
              <a:rPr lang="en-US" sz="1400" dirty="0">
                <a:solidFill>
                  <a:schemeClr val="tx1"/>
                </a:solidFill>
              </a:rPr>
              <a:t>Qualitative and Quantitative  data tracking community engagement in school events such as parent/teacher nights.</a:t>
            </a:r>
          </a:p>
          <a:p>
            <a:endParaRPr lang="en-US" sz="200" b="1" dirty="0">
              <a:solidFill>
                <a:srgbClr val="6699FF"/>
              </a:solidFill>
              <a:latin typeface="Aptos Display" panose="020B0004020202020204" pitchFamily="34" charset="0"/>
            </a:endParaRPr>
          </a:p>
          <a:p>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90730" y="1599841"/>
            <a:ext cx="5103391" cy="10409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 – </a:t>
            </a:r>
            <a:r>
              <a:rPr lang="en-US" sz="1400" dirty="0">
                <a:solidFill>
                  <a:schemeClr val="tx1"/>
                </a:solidFill>
              </a:rPr>
              <a:t>Create and maintain an inclusive school environment where every member of the school community, regardless of background, learning style, ability, or culture feels valued and supported to succeed academically and socially.</a:t>
            </a:r>
          </a:p>
          <a:p>
            <a:endParaRPr lang="en-US" sz="1100" dirty="0">
              <a:solidFill>
                <a:schemeClr val="tx1"/>
              </a:solidFill>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56547" y="2674562"/>
            <a:ext cx="2884686" cy="2433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indent="-285750">
              <a:buFontTx/>
              <a:buChar char="-"/>
            </a:pPr>
            <a:r>
              <a:rPr lang="en-US" sz="1400" dirty="0">
                <a:solidFill>
                  <a:schemeClr val="tx1"/>
                </a:solidFill>
              </a:rPr>
              <a:t>Support a culture of belonging through inclusive school practices.</a:t>
            </a:r>
          </a:p>
          <a:p>
            <a:pPr marL="285750" indent="-285750">
              <a:buFontTx/>
              <a:buChar char="-"/>
            </a:pPr>
            <a:r>
              <a:rPr lang="en-US" sz="1400" dirty="0">
                <a:solidFill>
                  <a:schemeClr val="tx1"/>
                </a:solidFill>
              </a:rPr>
              <a:t>Provide professional development for staff on diversity, and inclusive educational strategies such as universal designs for learning</a:t>
            </a:r>
          </a:p>
          <a:p>
            <a:pPr marL="285750" indent="-285750">
              <a:buFontTx/>
              <a:buChar char="-"/>
            </a:pPr>
            <a:r>
              <a:rPr lang="en-US" sz="1400" dirty="0">
                <a:solidFill>
                  <a:schemeClr val="tx1"/>
                </a:solidFill>
              </a:rPr>
              <a:t>Implement differentiated instruction.</a:t>
            </a:r>
          </a:p>
          <a:p>
            <a:endParaRPr lang="en-US" sz="1600" b="1" dirty="0">
              <a:solidFill>
                <a:schemeClr val="tx1"/>
              </a:solidFill>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56547" y="5142038"/>
            <a:ext cx="2884686" cy="1569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r>
              <a:rPr lang="en-US" sz="1400" dirty="0">
                <a:solidFill>
                  <a:schemeClr val="tx1"/>
                </a:solidFill>
              </a:rPr>
              <a:t>-  Local Education Agreements </a:t>
            </a:r>
          </a:p>
          <a:p>
            <a:pPr marL="171450" indent="-171450">
              <a:buFontTx/>
              <a:buChar char="-"/>
            </a:pPr>
            <a:r>
              <a:rPr lang="en-US" sz="1400" dirty="0">
                <a:solidFill>
                  <a:schemeClr val="tx1"/>
                </a:solidFill>
              </a:rPr>
              <a:t>Student Learning Surveys</a:t>
            </a:r>
          </a:p>
          <a:p>
            <a:pPr marL="171450" indent="-171450">
              <a:buFontTx/>
              <a:buChar char="-"/>
            </a:pPr>
            <a:r>
              <a:rPr lang="en-US" sz="1400" dirty="0">
                <a:solidFill>
                  <a:schemeClr val="tx1"/>
                </a:solidFill>
              </a:rPr>
              <a:t>MDI</a:t>
            </a:r>
          </a:p>
          <a:p>
            <a:pPr marL="171450" indent="-171450">
              <a:buFontTx/>
              <a:buChar char="-"/>
            </a:pPr>
            <a:r>
              <a:rPr lang="en-US" sz="1400" dirty="0">
                <a:solidFill>
                  <a:schemeClr val="tx1"/>
                </a:solidFill>
              </a:rPr>
              <a:t>FSAs</a:t>
            </a:r>
          </a:p>
          <a:p>
            <a:pPr marL="171450" indent="-171450">
              <a:buFontTx/>
              <a:buChar char="-"/>
            </a:pPr>
            <a:r>
              <a:rPr lang="en-US" sz="1400" dirty="0">
                <a:solidFill>
                  <a:schemeClr val="tx1"/>
                </a:solidFill>
              </a:rPr>
              <a:t>Health Surveys</a:t>
            </a: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5588" y="1126222"/>
            <a:ext cx="7674305" cy="400110"/>
          </a:xfrm>
          <a:prstGeom prst="rect">
            <a:avLst/>
          </a:prstGeom>
          <a:noFill/>
        </p:spPr>
        <p:txBody>
          <a:bodyPr wrap="square" rtlCol="0">
            <a:spAutoFit/>
          </a:bodyPr>
          <a:lstStyle/>
          <a:p>
            <a:r>
              <a:rPr lang="en-US" sz="2000" b="1" dirty="0">
                <a:latin typeface="Aptos Display" panose="020B0004020202020204" pitchFamily="34" charset="0"/>
              </a:rPr>
              <a:t>School Name </a:t>
            </a:r>
            <a:r>
              <a:rPr lang="en-US" sz="1200" b="1" dirty="0">
                <a:latin typeface="Aptos Display" panose="020B0004020202020204" pitchFamily="34" charset="0"/>
              </a:rPr>
              <a:t>– </a:t>
            </a:r>
            <a:r>
              <a:rPr lang="en-US" sz="2000" dirty="0">
                <a:sym typeface="Wingdings" panose="05000000000000000000" pitchFamily="2" charset="2"/>
              </a:rPr>
              <a:t>New Hazelton Elementary School</a:t>
            </a:r>
            <a:endParaRPr lang="en-US" sz="2000" dirty="0"/>
          </a:p>
        </p:txBody>
      </p:sp>
      <p:pic>
        <p:nvPicPr>
          <p:cNvPr id="4" name="Picture 3">
            <a:extLst>
              <a:ext uri="{FF2B5EF4-FFF2-40B4-BE49-F238E27FC236}">
                <a16:creationId xmlns:a16="http://schemas.microsoft.com/office/drawing/2014/main" id="{F5F4100E-E0D3-DA20-4080-3FA4951151D6}"/>
              </a:ext>
            </a:extLst>
          </p:cNvPr>
          <p:cNvPicPr>
            <a:picLocks noChangeAspect="1"/>
          </p:cNvPicPr>
          <p:nvPr/>
        </p:nvPicPr>
        <p:blipFill>
          <a:blip r:embed="rId5"/>
          <a:stretch>
            <a:fillRect/>
          </a:stretch>
        </p:blipFill>
        <p:spPr>
          <a:xfrm>
            <a:off x="9331604" y="1116786"/>
            <a:ext cx="2400300" cy="1524000"/>
          </a:xfrm>
          <a:prstGeom prst="rect">
            <a:avLst/>
          </a:prstGeom>
        </p:spPr>
      </p:pic>
      <p:pic>
        <p:nvPicPr>
          <p:cNvPr id="13" name="Picture 12">
            <a:extLst>
              <a:ext uri="{FF2B5EF4-FFF2-40B4-BE49-F238E27FC236}">
                <a16:creationId xmlns:a16="http://schemas.microsoft.com/office/drawing/2014/main" id="{A511C50D-006D-C6D9-C61D-4857C578EA07}"/>
              </a:ext>
            </a:extLst>
          </p:cNvPr>
          <p:cNvPicPr>
            <a:picLocks noChangeAspect="1"/>
          </p:cNvPicPr>
          <p:nvPr/>
        </p:nvPicPr>
        <p:blipFill>
          <a:blip r:embed="rId6"/>
          <a:stretch>
            <a:fillRect/>
          </a:stretch>
        </p:blipFill>
        <p:spPr>
          <a:xfrm>
            <a:off x="2511200" y="6166127"/>
            <a:ext cx="6127011" cy="499915"/>
          </a:xfrm>
          <a:prstGeom prst="rect">
            <a:avLst/>
          </a:prstGeom>
        </p:spPr>
      </p:pic>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4042611" y="2247977"/>
            <a:ext cx="4263899" cy="39467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accent6"/>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Mental Health &amp; Well-Being Actions here:</a:t>
            </a:r>
          </a:p>
          <a:p>
            <a:r>
              <a:rPr lang="en-US" sz="1200" dirty="0">
                <a:solidFill>
                  <a:schemeClr val="tx1"/>
                </a:solidFill>
                <a:latin typeface="Aptos Display" panose="020B0004020202020204" pitchFamily="34" charset="0"/>
              </a:rPr>
              <a:t>- </a:t>
            </a:r>
            <a:r>
              <a:rPr lang="en-US" sz="1400" dirty="0">
                <a:solidFill>
                  <a:schemeClr val="tx1"/>
                </a:solidFill>
              </a:rPr>
              <a:t>explore resources that are available for supporting classroom   instruction that allow for a common, school wide language and understanding of mental health and well-being. Such resources could include – Mind Up, Zones of Regulation, Open Parachute, local health authorities.</a:t>
            </a:r>
          </a:p>
          <a:p>
            <a:pPr marL="171450" indent="-171450">
              <a:buFontTx/>
              <a:buChar char="-"/>
            </a:pPr>
            <a:r>
              <a:rPr lang="en-US" sz="1400" dirty="0">
                <a:solidFill>
                  <a:schemeClr val="tx1"/>
                </a:solidFill>
              </a:rPr>
              <a:t>Support all staff with accessing research-based information around health and wellbeing that is relevant to supporting them personally.</a:t>
            </a:r>
          </a:p>
          <a:p>
            <a:pPr marL="171450" indent="-171450">
              <a:buFontTx/>
              <a:buChar char="-"/>
            </a:pPr>
            <a:r>
              <a:rPr lang="en-US" sz="1400" dirty="0">
                <a:solidFill>
                  <a:schemeClr val="tx1"/>
                </a:solidFill>
              </a:rPr>
              <a:t>Ensure that communication through monthly news letters, weekly blasts, emails to parents provide information around mental health and offer links to local support services.</a:t>
            </a:r>
          </a:p>
          <a:p>
            <a:pPr marL="171450" indent="-171450">
              <a:buFontTx/>
              <a:buChar char="-"/>
            </a:pPr>
            <a:endParaRPr lang="en-US" sz="1200" dirty="0">
              <a:solidFill>
                <a:schemeClr val="tx1"/>
              </a:solidFill>
              <a:latin typeface="Aptos Display" panose="020B0004020202020204" pitchFamily="34" charset="0"/>
            </a:endParaRPr>
          </a:p>
          <a:p>
            <a:pPr algn="ctr"/>
            <a:endParaRPr lang="en-US" sz="200" dirty="0">
              <a:solidFill>
                <a:schemeClr val="tx1"/>
              </a:solidFill>
              <a:highlight>
                <a:srgbClr val="FFFF00"/>
              </a:highlight>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351253" y="3077837"/>
            <a:ext cx="2399214"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Mental Health &amp; Well Being Measures here:</a:t>
            </a:r>
          </a:p>
          <a:p>
            <a:pPr marL="171450" indent="-171450">
              <a:buFontTx/>
              <a:buChar char="-"/>
            </a:pPr>
            <a:r>
              <a:rPr lang="en-US" sz="1200" dirty="0">
                <a:solidFill>
                  <a:schemeClr val="tx1"/>
                </a:solidFill>
                <a:latin typeface="Aptos Display" panose="020B0004020202020204" pitchFamily="34" charset="0"/>
              </a:rPr>
              <a:t>Student learning Survey</a:t>
            </a:r>
          </a:p>
          <a:p>
            <a:pPr marL="171450" indent="-171450">
              <a:buFontTx/>
              <a:buChar char="-"/>
            </a:pPr>
            <a:r>
              <a:rPr lang="en-US" sz="1200" dirty="0">
                <a:solidFill>
                  <a:schemeClr val="tx1"/>
                </a:solidFill>
                <a:latin typeface="Aptos Display" panose="020B0004020202020204" pitchFamily="34" charset="0"/>
              </a:rPr>
              <a:t>student voices – qualitative and quantitative data</a:t>
            </a:r>
          </a:p>
          <a:p>
            <a:pPr marL="171450" indent="-171450">
              <a:buFontTx/>
              <a:buChar char="-"/>
            </a:pPr>
            <a:r>
              <a:rPr lang="en-US" sz="1200" dirty="0">
                <a:solidFill>
                  <a:schemeClr val="tx1"/>
                </a:solidFill>
                <a:latin typeface="Aptos Display" panose="020B0004020202020204" pitchFamily="34" charset="0"/>
              </a:rPr>
              <a:t>attendance of both staff and students</a:t>
            </a:r>
          </a:p>
          <a:p>
            <a:pPr marL="171450" indent="-171450">
              <a:buFontTx/>
              <a:buChar char="-"/>
            </a:pPr>
            <a:endParaRPr lang="en-US" sz="1200" b="1" dirty="0">
              <a:solidFill>
                <a:schemeClr val="tx1"/>
              </a:solidFill>
              <a:latin typeface="Aptos Display" panose="020B0004020202020204" pitchFamily="34" charset="0"/>
            </a:endParaRPr>
          </a:p>
          <a:p>
            <a:endParaRPr lang="en-US" sz="200" b="1" dirty="0">
              <a:solidFill>
                <a:schemeClr val="accent6"/>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4" y="1563405"/>
            <a:ext cx="5440092" cy="9235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 – </a:t>
            </a:r>
            <a:r>
              <a:rPr lang="en-US" sz="1400" dirty="0">
                <a:solidFill>
                  <a:schemeClr val="tx1"/>
                </a:solidFill>
              </a:rPr>
              <a:t>promote and support the well-being of all students, staff, and families by creating a supportive school environment that encourages resilience, compassion and self-regulation and an understanding of mental health that is grounded in robust research.</a:t>
            </a:r>
          </a:p>
        </p:txBody>
      </p:sp>
      <p:sp>
        <p:nvSpPr>
          <p:cNvPr id="12" name="Rectangle 11">
            <a:extLst>
              <a:ext uri="{FF2B5EF4-FFF2-40B4-BE49-F238E27FC236}">
                <a16:creationId xmlns:a16="http://schemas.microsoft.com/office/drawing/2014/main" id="{48F40431-C530-B6F6-BB7D-3395EB1DC9A4}"/>
              </a:ext>
            </a:extLst>
          </p:cNvPr>
          <p:cNvSpPr/>
          <p:nvPr/>
        </p:nvSpPr>
        <p:spPr>
          <a:xfrm>
            <a:off x="242922" y="4740922"/>
            <a:ext cx="3036702"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285750" indent="-285750">
              <a:buFontTx/>
              <a:buChar char="-"/>
            </a:pPr>
            <a:r>
              <a:rPr lang="en-US" sz="1400" dirty="0">
                <a:solidFill>
                  <a:schemeClr val="tx1"/>
                </a:solidFill>
              </a:rPr>
              <a:t>Student Learning Surveys</a:t>
            </a:r>
          </a:p>
          <a:p>
            <a:pPr marL="285750" indent="-285750">
              <a:buFontTx/>
              <a:buChar char="-"/>
            </a:pPr>
            <a:r>
              <a:rPr lang="en-US" sz="1400" dirty="0">
                <a:solidFill>
                  <a:schemeClr val="tx1"/>
                </a:solidFill>
              </a:rPr>
              <a:t>EDI</a:t>
            </a:r>
          </a:p>
          <a:p>
            <a:pPr marL="285750" indent="-285750">
              <a:buFontTx/>
              <a:buChar char="-"/>
            </a:pPr>
            <a:r>
              <a:rPr lang="en-US" sz="1400" dirty="0">
                <a:solidFill>
                  <a:schemeClr val="tx1"/>
                </a:solidFill>
              </a:rPr>
              <a:t>MDI</a:t>
            </a:r>
          </a:p>
          <a:p>
            <a:pPr marL="285750" indent="-285750">
              <a:buFontTx/>
              <a:buChar char="-"/>
            </a:pPr>
            <a:r>
              <a:rPr lang="en-US" sz="1400" dirty="0">
                <a:solidFill>
                  <a:schemeClr val="tx1"/>
                </a:solidFill>
              </a:rPr>
              <a:t>Student Voice</a:t>
            </a:r>
          </a:p>
        </p:txBody>
      </p:sp>
      <p:sp>
        <p:nvSpPr>
          <p:cNvPr id="2" name="Rectangle 1">
            <a:extLst>
              <a:ext uri="{FF2B5EF4-FFF2-40B4-BE49-F238E27FC236}">
                <a16:creationId xmlns:a16="http://schemas.microsoft.com/office/drawing/2014/main" id="{4B2C41C4-0888-3154-C167-EC3FB3BE5B7D}"/>
              </a:ext>
            </a:extLst>
          </p:cNvPr>
          <p:cNvSpPr/>
          <p:nvPr/>
        </p:nvSpPr>
        <p:spPr>
          <a:xfrm>
            <a:off x="242922" y="2487001"/>
            <a:ext cx="2754945" cy="22539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indent="-285750">
              <a:buFontTx/>
              <a:buChar char="-"/>
            </a:pPr>
            <a:r>
              <a:rPr lang="en-US" sz="1200" dirty="0">
                <a:solidFill>
                  <a:schemeClr val="tx1"/>
                </a:solidFill>
              </a:rPr>
              <a:t>Integrate social-emotional learning into classroom instruction and school activities.</a:t>
            </a:r>
          </a:p>
          <a:p>
            <a:pPr marL="285750" indent="-285750">
              <a:buFontTx/>
              <a:buChar char="-"/>
            </a:pPr>
            <a:r>
              <a:rPr lang="en-US" sz="1200" dirty="0">
                <a:solidFill>
                  <a:schemeClr val="tx1"/>
                </a:solidFill>
              </a:rPr>
              <a:t>Provide staff with robust, research driven training that brings a tempered approach to supporting mental health needs.</a:t>
            </a:r>
          </a:p>
          <a:p>
            <a:pPr marL="285750" indent="-285750">
              <a:buFontTx/>
              <a:buChar char="-"/>
            </a:pPr>
            <a:r>
              <a:rPr lang="en-US" sz="1200" dirty="0">
                <a:solidFill>
                  <a:schemeClr val="tx1"/>
                </a:solidFill>
              </a:rPr>
              <a:t>Provide resources, counseling, and early interventions for students in need.</a:t>
            </a:r>
          </a:p>
          <a:p>
            <a:pPr marL="228600" indent="-228600">
              <a:buAutoNum type="arabicPeriod"/>
            </a:pPr>
            <a:r>
              <a:rPr lang="en-US" sz="1100" dirty="0"/>
              <a:t>Create peer support networks and mental health clubs.</a:t>
            </a:r>
            <a:endParaRPr lang="en-US" sz="1100" dirty="0">
              <a:solidFill>
                <a:schemeClr val="tx1"/>
              </a:solidFill>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33231" y="1126017"/>
            <a:ext cx="8062155" cy="400110"/>
          </a:xfrm>
          <a:prstGeom prst="rect">
            <a:avLst/>
          </a:prstGeom>
          <a:noFill/>
        </p:spPr>
        <p:txBody>
          <a:bodyPr wrap="square" rtlCol="0">
            <a:spAutoFit/>
          </a:bodyPr>
          <a:lstStyle/>
          <a:p>
            <a:r>
              <a:rPr lang="en-US" sz="2000" b="1" dirty="0">
                <a:latin typeface="Aptos Display" panose="020B0004020202020204" pitchFamily="34" charset="0"/>
              </a:rPr>
              <a:t>School Name </a:t>
            </a:r>
            <a:r>
              <a:rPr lang="en-US" sz="1200" b="1" dirty="0">
                <a:latin typeface="Aptos Display" panose="020B0004020202020204" pitchFamily="34" charset="0"/>
              </a:rPr>
              <a:t>– </a:t>
            </a:r>
            <a:r>
              <a:rPr lang="en-US" dirty="0">
                <a:sym typeface="Wingdings" panose="05000000000000000000" pitchFamily="2" charset="2"/>
              </a:rPr>
              <a:t>New Hazelton Elementary School</a:t>
            </a:r>
            <a:r>
              <a:rPr lang="en-US" dirty="0"/>
              <a:t>.</a:t>
            </a:r>
          </a:p>
        </p:txBody>
      </p:sp>
      <p:pic>
        <p:nvPicPr>
          <p:cNvPr id="7" name="Picture 6">
            <a:extLst>
              <a:ext uri="{FF2B5EF4-FFF2-40B4-BE49-F238E27FC236}">
                <a16:creationId xmlns:a16="http://schemas.microsoft.com/office/drawing/2014/main" id="{14419131-4AF0-9D9F-24F0-5613FE83684A}"/>
              </a:ext>
            </a:extLst>
          </p:cNvPr>
          <p:cNvPicPr>
            <a:picLocks noChangeAspect="1"/>
          </p:cNvPicPr>
          <p:nvPr/>
        </p:nvPicPr>
        <p:blipFill>
          <a:blip r:embed="rId6"/>
          <a:stretch>
            <a:fillRect/>
          </a:stretch>
        </p:blipFill>
        <p:spPr>
          <a:xfrm>
            <a:off x="9159749" y="1202272"/>
            <a:ext cx="2400300" cy="1524000"/>
          </a:xfrm>
          <a:prstGeom prst="rect">
            <a:avLst/>
          </a:prstGeom>
        </p:spPr>
      </p:pic>
      <p:pic>
        <p:nvPicPr>
          <p:cNvPr id="11" name="Picture 10">
            <a:extLst>
              <a:ext uri="{FF2B5EF4-FFF2-40B4-BE49-F238E27FC236}">
                <a16:creationId xmlns:a16="http://schemas.microsoft.com/office/drawing/2014/main" id="{E4664E93-8318-EE56-4E15-FDD36A4A1512}"/>
              </a:ext>
            </a:extLst>
          </p:cNvPr>
          <p:cNvPicPr>
            <a:picLocks noChangeAspect="1"/>
          </p:cNvPicPr>
          <p:nvPr/>
        </p:nvPicPr>
        <p:blipFill>
          <a:blip r:embed="rId7"/>
          <a:stretch>
            <a:fillRect/>
          </a:stretch>
        </p:blipFill>
        <p:spPr>
          <a:xfrm>
            <a:off x="2511200" y="6166127"/>
            <a:ext cx="6127011" cy="499915"/>
          </a:xfrm>
          <a:prstGeom prst="rect">
            <a:avLst/>
          </a:prstGeom>
        </p:spPr>
      </p:pic>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8bd65bf51196a51e00643a8504d7dff6">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9f07604e472a38b91f34dee63bf87723"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CA82DF-313E-4FF0-BE95-3EF9A6BAEB2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CE76229-0E56-4D7A-AF85-4B3A2B7EDA11}">
  <ds:schemaRefs>
    <ds:schemaRef ds:uri="http://schemas.microsoft.com/sharepoint/v3/contenttype/forms"/>
  </ds:schemaRefs>
</ds:datastoreItem>
</file>

<file path=customXml/itemProps3.xml><?xml version="1.0" encoding="utf-8"?>
<ds:datastoreItem xmlns:ds="http://schemas.openxmlformats.org/officeDocument/2006/customXml" ds:itemID="{C100E9DA-8B69-45DF-BC50-24C316BB98F3}"/>
</file>

<file path=docProps/app.xml><?xml version="1.0" encoding="utf-8"?>
<Properties xmlns="http://schemas.openxmlformats.org/officeDocument/2006/extended-properties" xmlns:vt="http://schemas.openxmlformats.org/officeDocument/2006/docPropsVTypes">
  <TotalTime>6624</TotalTime>
  <Words>1019</Words>
  <Application>Microsoft Office PowerPoint</Application>
  <PresentationFormat>Widescreen</PresentationFormat>
  <Paragraphs>120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Mark Newbery</cp:lastModifiedBy>
  <cp:revision>38</cp:revision>
  <cp:lastPrinted>2025-07-14T17:04:26Z</cp:lastPrinted>
  <dcterms:created xsi:type="dcterms:W3CDTF">2021-06-07T17:31:30Z</dcterms:created>
  <dcterms:modified xsi:type="dcterms:W3CDTF">2025-11-21T22:39:24Z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ies>
</file>