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71" r:id="rId5"/>
    <p:sldId id="266" r:id="rId6"/>
    <p:sldId id="268" r:id="rId7"/>
    <p:sldId id="267" r:id="rId8"/>
    <p:sldId id="269" r:id="rId9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han" initials="R" lastIdx="1" clrIdx="0">
    <p:extLst>
      <p:ext uri="{19B8F6BF-5375-455C-9EA6-DF929625EA0E}">
        <p15:presenceInfo xmlns:p15="http://schemas.microsoft.com/office/powerpoint/2012/main" userId="S::Rohan_Arul@sd33.bc.ca::368aa7cc-3a5f-450e-9dc4-c7deba13deb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9ED"/>
    <a:srgbClr val="800000"/>
    <a:srgbClr val="33CC33"/>
    <a:srgbClr val="F5A706"/>
    <a:srgbClr val="6699FF"/>
    <a:srgbClr val="CC66FF"/>
    <a:srgbClr val="9966FF"/>
    <a:srgbClr val="E2B833"/>
    <a:srgbClr val="E77204"/>
    <a:srgbClr val="E43C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8758B8-B321-451A-9F68-1D0850432C68}" v="1" dt="2025-11-04T21:34:45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-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DE0D06E7-FB82-4AAD-9BB5-7E24C2373678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4850" y="1154113"/>
            <a:ext cx="55403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2"/>
            <a:ext cx="556006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70"/>
            <a:ext cx="3011699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70"/>
            <a:ext cx="3011699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6E74FDF7-8B7E-47EE-A293-336F7D62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630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DA6D-CC55-4EB2-ABB3-6D984A81A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9B6A37-F235-45A3-8670-97066F300A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4BEC7-30F1-4A69-A26C-F4C6637C5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D5A8-5C4E-4DA0-8518-96E3CE629E3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C4A0F7-347A-4EB5-AB30-A9E12F3FE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8F288-8277-4CAF-B8A7-CFFEDDE15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466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20E58-98E7-429E-AE6C-3691C2409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BAF784-29F3-4274-8734-0AEE762D94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6EA7FA-7F7D-429A-B7D9-C8AF0FBBAD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5F61A8-4076-4251-AF96-1FAA88588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D5A8-5C4E-4DA0-8518-96E3CE629E3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D07AF7-A512-49F4-B84D-FD856A2AF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BDB1BA-48E9-4477-B60E-07D98AC72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271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25FCF-8104-45C9-B7F3-016057DC3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7E8430-E9F9-4AB9-A283-83348D7D88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894AC-E946-4621-80EA-B745788D0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D5A8-5C4E-4DA0-8518-96E3CE629E3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495E0E-314C-4559-9076-48FAB7A6D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11C97-A55C-4543-B50A-5AE71822A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479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1A23B5-BABA-4BFC-B3CF-3D0FC4C269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BD01EB-B29D-4723-AB65-45E96422BA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4DBE3-E192-4AD3-9020-633F27F58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D5A8-5C4E-4DA0-8518-96E3CE629E3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CD5EF-87CF-48D8-A550-3795ADFC0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1B122-CA60-4F4A-A946-B2BAE15BE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59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FD159-C15E-4951-8141-FAAB1E95F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FF81E-CAC1-4F9B-8108-504CABF57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51D60-5E8F-4F3D-B0CF-4A3E27571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D5A8-5C4E-4DA0-8518-96E3CE629E3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801675-D2A7-4C14-A4AE-AC611C304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1DCC6-1C9E-45B4-98B6-C36CE666E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98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F4ECE-5BA7-4404-AEF6-F1C8F5231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A99C6C-607E-4966-B3F7-732AED502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AEC5D-1808-47A6-9D9D-BEB96C9C1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D5A8-5C4E-4DA0-8518-96E3CE629E3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92E6C0-A340-4C01-9CF5-A1F6943CD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9502E9-5530-4D79-94A9-29C1FC327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303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C51BC-390F-4D31-9EFE-7EEB6115C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7C5C8-C638-427D-97E5-1529790936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8AEC31-2555-403C-B0EC-F8E2B43886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540F7B-29BF-47D1-BC6F-AD4A92AFD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D5A8-5C4E-4DA0-8518-96E3CE629E3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0D90B4-B2B7-4A03-A4BE-AE1DDDD64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8269BB-282C-4CFB-B503-1AAFF2E9B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38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EC1CB-4795-4CE9-89E6-CEC13C2C1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BC9DB8-74A2-449C-8FEA-79BD3CC51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E5112E-A0F8-4910-9307-645F5E1AAB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2B5728-316C-4E5D-A493-3DE8E7A439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6D1F0D-15A3-480A-835F-928E2ABEAF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71B3F7-E9AD-45B0-BC51-1D749D8AE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D5A8-5C4E-4DA0-8518-96E3CE629E3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DCFAA0-5198-4658-8AE3-25FF27070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BC7047-A97B-48D9-AEAC-6BFC29B46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968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E0880-46E3-4B9B-BFF6-528B8A017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3D4050-79D8-4115-B44A-DD780215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D5A8-5C4E-4DA0-8518-96E3CE629E3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B7A38F-9F94-4760-9332-0F3C81BD0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5A5E8D-0C2E-49A7-8B44-B1F21C08B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321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5642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F55CF-00C9-9346-F85F-F47A57829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8374" y="495300"/>
            <a:ext cx="7829551" cy="5305426"/>
          </a:xfrm>
          <a:blipFill>
            <a:blip r:embed="rId2">
              <a:alphaModFix amt="32000"/>
            </a:blip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E84EA5-7962-CDD1-64AD-B3905650C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D5A8-5C4E-4DA0-8518-96E3CE629E3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727FA6-98B2-C721-9CC4-4A95F52DF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2B8132-4B94-F446-D912-F1E8A32C7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01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BE191-D561-45E5-AB13-2B5ED1434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C26C6-DFB6-48EE-9C25-1B2929E26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D8C740-C109-4F86-9B48-A0D57941E1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7EA6F5-7495-4F56-8C04-926B4C270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D5A8-5C4E-4DA0-8518-96E3CE629E3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9BDE65-61C6-4A5F-B249-FBE3FBAE4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E00FA0-DDBE-444E-ABCB-47DBF9403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426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25000"/>
            <a:lum/>
          </a:blip>
          <a:srcRect/>
          <a:stretch>
            <a:fillRect l="18000" t="23000" r="18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C81709-A4F7-400B-A5D8-D7DDFB200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C26233-7D55-4481-9BDA-134F1A12EA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51A5F-2FB8-426D-9BA1-2D6ABB8D1B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ED5A8-5C4E-4DA0-8518-96E3CE629E3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0403A-AE9D-4A38-8ECE-D69859AA53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B6D79-10A4-4335-B199-520DED2998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65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msd.bc.ca/assets/files/pages/school-plans/School%20Improvement%20Plans/2024-25%20School%20Plans/Kildala_Elementary_School_SIP%5B1%5D.mp4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microsoft.com/office/2007/relationships/hdphoto" Target="../media/hdphoto1.wdp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2000"/>
            <a:lum/>
          </a:blip>
          <a:srcRect/>
          <a:stretch>
            <a:fillRect l="11000" t="-9000" r="2000" b="-1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B7CF42-46B9-1B8D-E833-AFC568BFC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E6A42281-F022-4F5C-B4A3-37ACE36125B9}"/>
              </a:ext>
            </a:extLst>
          </p:cNvPr>
          <p:cNvSpPr/>
          <p:nvPr/>
        </p:nvSpPr>
        <p:spPr>
          <a:xfrm>
            <a:off x="249917" y="385696"/>
            <a:ext cx="3261486" cy="6748780"/>
          </a:xfrm>
          <a:custGeom>
            <a:avLst/>
            <a:gdLst/>
            <a:ahLst/>
            <a:cxnLst/>
            <a:rect l="l" t="t" r="r" b="b"/>
            <a:pathLst>
              <a:path w="2819400" h="6748780">
                <a:moveTo>
                  <a:pt x="0" y="6748271"/>
                </a:moveTo>
                <a:lnTo>
                  <a:pt x="2819400" y="6748271"/>
                </a:lnTo>
                <a:lnTo>
                  <a:pt x="2819400" y="0"/>
                </a:lnTo>
                <a:lnTo>
                  <a:pt x="0" y="0"/>
                </a:lnTo>
                <a:lnTo>
                  <a:pt x="0" y="6748271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11B59C9F-A276-ED52-4C26-69052195A46C}"/>
              </a:ext>
            </a:extLst>
          </p:cNvPr>
          <p:cNvSpPr txBox="1"/>
          <p:nvPr/>
        </p:nvSpPr>
        <p:spPr>
          <a:xfrm>
            <a:off x="889327" y="4450722"/>
            <a:ext cx="10413346" cy="1353576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12700">
              <a:spcBef>
                <a:spcPts val="735"/>
              </a:spcBef>
            </a:pPr>
            <a:r>
              <a:rPr lang="en-US" sz="2000" b="1" i="1" spc="-10" dirty="0">
                <a:solidFill>
                  <a:srgbClr val="800000"/>
                </a:solidFill>
                <a:latin typeface="Calibri"/>
                <a:cs typeface="Calibri"/>
              </a:rPr>
              <a:t>Theme &amp; A </a:t>
            </a:r>
            <a:r>
              <a:rPr sz="2000" b="1" i="1" spc="-10" dirty="0">
                <a:solidFill>
                  <a:srgbClr val="800000"/>
                </a:solidFill>
                <a:latin typeface="Calibri"/>
                <a:cs typeface="Calibri"/>
              </a:rPr>
              <a:t>Statement</a:t>
            </a:r>
            <a:r>
              <a:rPr sz="2000" b="1" i="1" spc="-5" dirty="0">
                <a:solidFill>
                  <a:srgbClr val="800000"/>
                </a:solidFill>
                <a:latin typeface="Calibri"/>
                <a:cs typeface="Calibri"/>
              </a:rPr>
              <a:t> </a:t>
            </a:r>
            <a:r>
              <a:rPr lang="en-US" sz="2000" b="1" i="1" spc="-5" dirty="0">
                <a:solidFill>
                  <a:srgbClr val="800000"/>
                </a:solidFill>
                <a:latin typeface="Calibri"/>
                <a:cs typeface="Calibri"/>
              </a:rPr>
              <a:t>a</a:t>
            </a:r>
            <a:r>
              <a:rPr sz="2000" b="1" i="1" dirty="0">
                <a:solidFill>
                  <a:srgbClr val="800000"/>
                </a:solidFill>
                <a:latin typeface="Calibri"/>
                <a:cs typeface="Calibri"/>
              </a:rPr>
              <a:t>bo</a:t>
            </a:r>
            <a:r>
              <a:rPr lang="en-US" sz="2000" b="1" i="1" dirty="0">
                <a:solidFill>
                  <a:srgbClr val="800000"/>
                </a:solidFill>
                <a:latin typeface="Calibri"/>
                <a:cs typeface="Calibri"/>
              </a:rPr>
              <a:t>u</a:t>
            </a:r>
            <a:r>
              <a:rPr sz="2000" b="1" i="1" dirty="0">
                <a:solidFill>
                  <a:srgbClr val="800000"/>
                </a:solidFill>
                <a:latin typeface="Calibri"/>
                <a:cs typeface="Calibri"/>
              </a:rPr>
              <a:t>t</a:t>
            </a:r>
            <a:r>
              <a:rPr sz="2000" b="1" i="1" spc="-5" dirty="0">
                <a:solidFill>
                  <a:srgbClr val="800000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800000"/>
                </a:solidFill>
                <a:latin typeface="Calibri"/>
                <a:cs typeface="Calibri"/>
              </a:rPr>
              <a:t>Learning</a:t>
            </a:r>
            <a:r>
              <a:rPr lang="en-US" sz="2000" b="1" i="1" spc="-10" dirty="0">
                <a:solidFill>
                  <a:srgbClr val="800000"/>
                </a:solidFill>
                <a:latin typeface="Calibri"/>
                <a:cs typeface="Calibri"/>
              </a:rPr>
              <a:t>: </a:t>
            </a:r>
            <a:r>
              <a:rPr lang="en-CA" dirty="0"/>
              <a:t>The staff, students and community members of Kildala work together to provide a nurturing educational environment that enables all students to meet their academic, social, emotional and physical needs and to empower each individual to reach his/her fullest potential.</a:t>
            </a:r>
            <a:endParaRPr lang="en-US" dirty="0"/>
          </a:p>
          <a:p>
            <a:pPr marL="12700">
              <a:spcBef>
                <a:spcPts val="735"/>
              </a:spcBef>
            </a:pPr>
            <a:r>
              <a:rPr lang="en-US" sz="2000" b="1" i="1" spc="-10" dirty="0">
                <a:latin typeface="Aptos Display" panose="020B0004020202020204" pitchFamily="34" charset="0"/>
                <a:cs typeface="Calibri"/>
                <a:sym typeface="Wingdings" panose="05000000000000000000" pitchFamily="2" charset="2"/>
              </a:rPr>
              <a:t>Kildala is a school family environment providing a safe, caring and structured place for learning.</a:t>
            </a:r>
            <a:endParaRPr lang="en-US" sz="2000" spc="-10" dirty="0">
              <a:highlight>
                <a:srgbClr val="FFFF00"/>
              </a:highlight>
              <a:latin typeface="Calibri"/>
              <a:cs typeface="Calibri"/>
            </a:endParaRPr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612447D5-A7E5-FCFF-DC7E-380F00DACF34}"/>
              </a:ext>
            </a:extLst>
          </p:cNvPr>
          <p:cNvSpPr txBox="1"/>
          <p:nvPr/>
        </p:nvSpPr>
        <p:spPr>
          <a:xfrm>
            <a:off x="3346196" y="3074365"/>
            <a:ext cx="1591945" cy="1873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>
                <a:solidFill>
                  <a:srgbClr val="FFFFFF"/>
                </a:solidFill>
                <a:latin typeface="Calibri"/>
                <a:cs typeface="Calibri"/>
              </a:rPr>
              <a:t>HIGH</a:t>
            </a:r>
            <a:r>
              <a:rPr sz="105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50">
                <a:solidFill>
                  <a:srgbClr val="FFFFFF"/>
                </a:solidFill>
                <a:latin typeface="Calibri"/>
                <a:cs typeface="Calibri"/>
              </a:rPr>
              <a:t>QUALITY</a:t>
            </a:r>
            <a:r>
              <a:rPr sz="105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50" spc="-10">
                <a:solidFill>
                  <a:srgbClr val="FFFFFF"/>
                </a:solidFill>
                <a:latin typeface="Calibri"/>
                <a:cs typeface="Calibri"/>
              </a:rPr>
              <a:t>INSTRUCTION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34711A-6F9F-DA58-ABEB-964C32047ADF}"/>
              </a:ext>
            </a:extLst>
          </p:cNvPr>
          <p:cNvSpPr txBox="1"/>
          <p:nvPr/>
        </p:nvSpPr>
        <p:spPr>
          <a:xfrm>
            <a:off x="1703942" y="227199"/>
            <a:ext cx="8501107" cy="427809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b="1" u="sng" dirty="0">
                <a:latin typeface="Aptos Display" panose="020B0004020202020204" pitchFamily="34" charset="0"/>
              </a:rPr>
              <a:t>2025-2026 School Growth Plan</a:t>
            </a:r>
            <a:endParaRPr lang="en-US" sz="3600" b="1" u="sng" dirty="0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algn="l"/>
            <a:endParaRPr lang="en-US" sz="3600" b="1" dirty="0">
              <a:latin typeface="Aptos Display" panose="020B0004020202020204" pitchFamily="34" charset="0"/>
            </a:endParaRPr>
          </a:p>
          <a:p>
            <a:pPr algn="l"/>
            <a:r>
              <a:rPr lang="en-US" sz="2800" b="1" dirty="0">
                <a:latin typeface="Aptos Display" panose="020B0004020202020204" pitchFamily="34" charset="0"/>
              </a:rPr>
              <a:t>School &amp; Location:  Kildala Elementary, Kitimat</a:t>
            </a:r>
            <a:endParaRPr lang="en-US" sz="2800" dirty="0">
              <a:latin typeface="Aptos Display" panose="020B0004020202020204" pitchFamily="34" charset="0"/>
            </a:endParaRPr>
          </a:p>
          <a:p>
            <a:pPr algn="l"/>
            <a:endParaRPr lang="en-US" sz="2000" b="1" dirty="0">
              <a:latin typeface="Aptos Display" panose="020B0004020202020204" pitchFamily="34" charset="0"/>
            </a:endParaRPr>
          </a:p>
          <a:p>
            <a:pPr algn="l"/>
            <a:r>
              <a:rPr lang="en-US" sz="2800" b="1" dirty="0">
                <a:latin typeface="Aptos Display" panose="020B0004020202020204" pitchFamily="34" charset="0"/>
              </a:rPr>
              <a:t>Principal: Janelle Hittel </a:t>
            </a:r>
          </a:p>
          <a:p>
            <a:pPr algn="l"/>
            <a:r>
              <a:rPr lang="en-US" sz="2800" b="1" dirty="0">
                <a:latin typeface="Aptos Display" panose="020B0004020202020204" pitchFamily="34" charset="0"/>
              </a:rPr>
              <a:t>Vice Principal: Chrysta Carreiro</a:t>
            </a:r>
            <a:r>
              <a:rPr lang="en-US" sz="2800" b="1" dirty="0">
                <a:highlight>
                  <a:srgbClr val="FFFF00"/>
                </a:highlight>
                <a:latin typeface="Aptos Display" panose="020B0004020202020204" pitchFamily="34" charset="0"/>
              </a:rPr>
              <a:t> </a:t>
            </a:r>
            <a:r>
              <a:rPr lang="en-US" sz="2800" b="1" dirty="0">
                <a:latin typeface="Aptos Display" panose="020B0004020202020204" pitchFamily="34" charset="0"/>
              </a:rPr>
              <a:t> </a:t>
            </a:r>
          </a:p>
          <a:p>
            <a:pPr algn="l"/>
            <a:endParaRPr lang="en-US" sz="2000" b="1" dirty="0">
              <a:latin typeface="Aptos Display" panose="020B0004020202020204" pitchFamily="34" charset="0"/>
            </a:endParaRPr>
          </a:p>
          <a:p>
            <a:pPr algn="l"/>
            <a:r>
              <a:rPr lang="en-US" sz="2800" b="1" dirty="0">
                <a:latin typeface="Aptos Display" panose="020B0004020202020204" pitchFamily="34" charset="0"/>
              </a:rPr>
              <a:t>Issue Date: September 2025</a:t>
            </a:r>
            <a:r>
              <a:rPr lang="en-US" sz="2800" dirty="0">
                <a:highlight>
                  <a:srgbClr val="FFFF00"/>
                </a:highlight>
                <a:latin typeface="Aptos Display" panose="020B0004020202020204" pitchFamily="34" charset="0"/>
              </a:rPr>
              <a:t> </a:t>
            </a:r>
          </a:p>
          <a:p>
            <a:pPr algn="l"/>
            <a:endParaRPr lang="en-US" sz="2400" b="1" dirty="0"/>
          </a:p>
          <a:p>
            <a:pPr algn="l"/>
            <a:r>
              <a:rPr lang="en-US" sz="2400" b="1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8FF18B-BBCB-CC7F-57D9-1FEDDB42A777}"/>
              </a:ext>
            </a:extLst>
          </p:cNvPr>
          <p:cNvSpPr txBox="1"/>
          <p:nvPr/>
        </p:nvSpPr>
        <p:spPr>
          <a:xfrm>
            <a:off x="4142169" y="5946019"/>
            <a:ext cx="3013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spc="-10" dirty="0">
                <a:solidFill>
                  <a:srgbClr val="800000"/>
                </a:solidFill>
                <a:cs typeface="Calibri"/>
                <a:hlinkClick r:id="rId3"/>
              </a:rPr>
              <a:t>Kildala School Snapshot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43556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2000"/>
            <a:lum/>
          </a:blip>
          <a:srcRect/>
          <a:stretch>
            <a:fillRect l="20000" t="12000" r="20000" b="-4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1C116C-D014-F766-8564-F648C12A7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A4CB1B0-8240-803D-1070-61E9ECBDBD62}"/>
              </a:ext>
            </a:extLst>
          </p:cNvPr>
          <p:cNvSpPr/>
          <p:nvPr/>
        </p:nvSpPr>
        <p:spPr>
          <a:xfrm>
            <a:off x="0" y="623851"/>
            <a:ext cx="12191999" cy="419450"/>
          </a:xfrm>
          <a:prstGeom prst="rect">
            <a:avLst/>
          </a:prstGeom>
          <a:solidFill>
            <a:srgbClr val="E43C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A686A9-191C-F8FA-6F94-604A899CBE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4597" y="695324"/>
            <a:ext cx="333071" cy="2754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C785659-22BA-6393-0E70-AFB60B50B8A5}"/>
              </a:ext>
            </a:extLst>
          </p:cNvPr>
          <p:cNvSpPr txBox="1"/>
          <p:nvPr/>
        </p:nvSpPr>
        <p:spPr>
          <a:xfrm>
            <a:off x="5522910" y="661149"/>
            <a:ext cx="12966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Aptos Display" panose="020B0004020202020204" pitchFamily="34" charset="0"/>
              </a:rPr>
              <a:t>LITERACY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8520B47-1703-B00F-0092-DA781713D98B}"/>
              </a:ext>
            </a:extLst>
          </p:cNvPr>
          <p:cNvSpPr/>
          <p:nvPr/>
        </p:nvSpPr>
        <p:spPr>
          <a:xfrm>
            <a:off x="3921321" y="2065801"/>
            <a:ext cx="4499809" cy="35509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rgbClr val="E43C2F"/>
                </a:solidFill>
                <a:latin typeface="Aptos Display" panose="020B0004020202020204" pitchFamily="34" charset="0"/>
              </a:rPr>
              <a:t>School Actions/Strategy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  <a:latin typeface="Aptos Display" panose="020B0004020202020204" pitchFamily="34" charset="0"/>
              </a:rPr>
              <a:t>Literacy Actions here:</a:t>
            </a:r>
            <a:endParaRPr lang="en-US" sz="12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endParaRPr lang="en-US" sz="9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Support new teachers with the implementation of UFLI and the use of Acadience as a K-6 Screener.</a:t>
            </a:r>
          </a:p>
          <a:p>
            <a:pPr marL="228600" indent="-228600">
              <a:buFont typeface="+mj-lt"/>
              <a:buAutoNum type="arabicPeriod"/>
            </a:pPr>
            <a:endParaRPr lang="en-US" sz="9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Examine Acadience data with team and establish a documented plan to support and establish groupings of students into skill ability literacy bin groups to target their missing skills.</a:t>
            </a:r>
          </a:p>
          <a:p>
            <a:pPr marL="228600" indent="-228600">
              <a:buFont typeface="+mj-lt"/>
              <a:buAutoNum type="arabicPeriod"/>
            </a:pPr>
            <a:endParaRPr lang="en-US" sz="9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Work with all staff in the development of a system of support for all students in yellow and red areas in Acadience.</a:t>
            </a:r>
          </a:p>
          <a:p>
            <a:pPr marL="228600" indent="-228600">
              <a:buFont typeface="+mj-lt"/>
              <a:buAutoNum type="arabicPeriod"/>
            </a:pPr>
            <a:endParaRPr lang="en-US" sz="9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Emphasize literacy instruction across all subject areas. (Scope and sequence)</a:t>
            </a:r>
          </a:p>
          <a:p>
            <a:pPr marL="228600" indent="-228600">
              <a:buFont typeface="+mj-lt"/>
              <a:buAutoNum type="arabicPeriod"/>
            </a:pPr>
            <a:endParaRPr lang="en-US" sz="9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Increased access to Tier 2 supports to enhance learning.</a:t>
            </a:r>
          </a:p>
          <a:p>
            <a:pPr marL="228600" indent="-228600">
              <a:buFont typeface="+mj-lt"/>
              <a:buAutoNum type="arabicPeriod"/>
            </a:pPr>
            <a:endParaRPr lang="en-US" sz="12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Piloting - Know Your Words / Know Your Code.</a:t>
            </a:r>
          </a:p>
          <a:p>
            <a:pPr marL="228600" indent="-228600">
              <a:buFont typeface="+mj-lt"/>
              <a:buAutoNum type="arabicPeriod"/>
            </a:pPr>
            <a:endParaRPr lang="en-US" sz="9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Implement the use of Empower for Tier 3 intervention.</a:t>
            </a:r>
          </a:p>
          <a:p>
            <a:pPr marL="228600" indent="-228600">
              <a:buFont typeface="+mj-lt"/>
              <a:buAutoNum type="arabicPeriod"/>
            </a:pPr>
            <a:endParaRPr lang="en-US" sz="9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Provide more choice to enhance student engagement and creativity.</a:t>
            </a:r>
          </a:p>
          <a:p>
            <a:pPr marL="228600" indent="-228600">
              <a:buFont typeface="+mj-lt"/>
              <a:buAutoNum type="arabicPeriod"/>
            </a:pPr>
            <a:endParaRPr lang="en-US" sz="9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Examine data throughout the year (progress monitoring) and adjust as needed. Collaboration time to help assess SWW.</a:t>
            </a:r>
          </a:p>
          <a:p>
            <a:pPr algn="ctr"/>
            <a:endParaRPr lang="en-US" sz="12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algn="ctr"/>
            <a:endParaRPr lang="en-US" sz="12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228600" indent="-228600" algn="ctr">
              <a:buFont typeface="+mj-lt"/>
              <a:buAutoNum type="arabicPeriod"/>
            </a:pPr>
            <a:endParaRPr lang="en-US" sz="12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algn="ctr"/>
            <a:endParaRPr lang="en-US" sz="200" b="1" dirty="0">
              <a:solidFill>
                <a:srgbClr val="E43C2F"/>
              </a:solidFill>
              <a:latin typeface="Aptos Display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5C25218-56BD-8A9E-531D-B66BA692F8FB}"/>
              </a:ext>
            </a:extLst>
          </p:cNvPr>
          <p:cNvSpPr/>
          <p:nvPr/>
        </p:nvSpPr>
        <p:spPr>
          <a:xfrm>
            <a:off x="9036120" y="2627896"/>
            <a:ext cx="2657442" cy="30851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rgbClr val="E43C2F"/>
                </a:solidFill>
                <a:latin typeface="Aptos Display" panose="020B0004020202020204" pitchFamily="34" charset="0"/>
              </a:rPr>
              <a:t>School Data &amp; Evidence</a:t>
            </a:r>
          </a:p>
          <a:p>
            <a:r>
              <a:rPr lang="en-US" sz="1200" b="1" dirty="0">
                <a:solidFill>
                  <a:schemeClr val="tx1"/>
                </a:solidFill>
                <a:latin typeface="Aptos Display" panose="020B0004020202020204" pitchFamily="34" charset="0"/>
              </a:rPr>
              <a:t>Literacy Measures here:</a:t>
            </a:r>
          </a:p>
          <a:p>
            <a:endParaRPr lang="en-US" sz="200" b="1" dirty="0">
              <a:solidFill>
                <a:srgbClr val="E43C2F"/>
              </a:solidFill>
              <a:latin typeface="Aptos Display" panose="020B0004020202020204" pitchFamily="34" charset="0"/>
            </a:endParaRPr>
          </a:p>
          <a:p>
            <a:endParaRPr lang="en-US" sz="2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FSA Grade 4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7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School-Wide Write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7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Acadience Data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7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Student Self Assessments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7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Individual Education Plans (IEPs) (as applicable)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7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Multi-Tiered System Support (MTSS)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Report Card Results</a:t>
            </a:r>
          </a:p>
          <a:p>
            <a:endParaRPr lang="en-US" sz="1100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D0FBFDB-2998-65F9-7EC9-A645F4CC57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638" y="75636"/>
            <a:ext cx="4051145" cy="54088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BBFA75B-640E-D4F0-EF80-48C0B874B52B}"/>
              </a:ext>
            </a:extLst>
          </p:cNvPr>
          <p:cNvSpPr/>
          <p:nvPr/>
        </p:nvSpPr>
        <p:spPr>
          <a:xfrm>
            <a:off x="240205" y="1684255"/>
            <a:ext cx="9214346" cy="7630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Goal: </a:t>
            </a:r>
            <a:r>
              <a:rPr lang="en-US" sz="1400" dirty="0">
                <a:solidFill>
                  <a:schemeClr val="tx1"/>
                </a:solidFill>
                <a:latin typeface="Aptos Display" panose="020B0004020202020204" pitchFamily="34" charset="0"/>
              </a:rPr>
              <a:t>We are dedicated to ensuring that students are proficient in foundational literacy skills and increase their abilities, confidence and willingness to engage in reading and writing tasks.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7091CFD-6EE2-C259-F38A-34AFC1F0BE2A}"/>
              </a:ext>
            </a:extLst>
          </p:cNvPr>
          <p:cNvSpPr/>
          <p:nvPr/>
        </p:nvSpPr>
        <p:spPr>
          <a:xfrm>
            <a:off x="119638" y="2454367"/>
            <a:ext cx="2457586" cy="2231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Objectives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150" dirty="0">
                <a:solidFill>
                  <a:schemeClr val="tx1"/>
                </a:solidFill>
                <a:latin typeface="Aptos Display" panose="020B0004020202020204" pitchFamily="34" charset="0"/>
              </a:rPr>
              <a:t>We use our literacy data to drive instruction and adjust as needed for ALL students.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150" dirty="0">
                <a:solidFill>
                  <a:schemeClr val="tx1"/>
                </a:solidFill>
                <a:latin typeface="Aptos Display" panose="020B0004020202020204" pitchFamily="34" charset="0"/>
              </a:rPr>
              <a:t>We implement competency-based assessment and reporting.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150" dirty="0">
                <a:solidFill>
                  <a:schemeClr val="tx1"/>
                </a:solidFill>
                <a:latin typeface="Aptos Display" panose="020B0004020202020204" pitchFamily="34" charset="0"/>
              </a:rPr>
              <a:t>We offer the opportunity for ALL students to demonstrate learning in a variety of ways.</a:t>
            </a:r>
          </a:p>
          <a:p>
            <a:endParaRPr lang="en-US" sz="16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6E6AE9E-63C3-D071-107D-7F01F549D336}"/>
              </a:ext>
            </a:extLst>
          </p:cNvPr>
          <p:cNvSpPr/>
          <p:nvPr/>
        </p:nvSpPr>
        <p:spPr>
          <a:xfrm>
            <a:off x="240205" y="4795064"/>
            <a:ext cx="3066125" cy="1643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District Data &amp; Evidence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FSA 4 (Reading / Writing)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Acadience Data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School-Wide Write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K Screener</a:t>
            </a:r>
          </a:p>
          <a:p>
            <a:endParaRPr lang="en-US" sz="1100" dirty="0">
              <a:solidFill>
                <a:schemeClr val="tx1"/>
              </a:solidFill>
              <a:latin typeface="Aptos Display" panose="020B00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B06165-65B2-2B5F-9714-1E876B050DDF}"/>
              </a:ext>
            </a:extLst>
          </p:cNvPr>
          <p:cNvSpPr txBox="1"/>
          <p:nvPr/>
        </p:nvSpPr>
        <p:spPr>
          <a:xfrm>
            <a:off x="247646" y="1132732"/>
            <a:ext cx="76743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ptos Display" panose="020B0004020202020204" pitchFamily="34" charset="0"/>
              </a:rPr>
              <a:t>Kildala Elementary School, Kitimat</a:t>
            </a:r>
            <a:endParaRPr lang="en-US" sz="1200" b="1" dirty="0">
              <a:latin typeface="Aptos Display" panose="020B00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1E31BA-B665-67AE-3917-1EEE367C37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37219" y="1216829"/>
            <a:ext cx="1085415" cy="1237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35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2000"/>
            <a:lum/>
          </a:blip>
          <a:srcRect/>
          <a:stretch>
            <a:fillRect l="20000" t="12000" r="20000" b="-4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400AE5-E3DF-E1F4-6F1C-70BDA1578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A509B2-0D80-18FE-4763-9B227CA22F32}"/>
              </a:ext>
            </a:extLst>
          </p:cNvPr>
          <p:cNvSpPr/>
          <p:nvPr/>
        </p:nvSpPr>
        <p:spPr>
          <a:xfrm>
            <a:off x="0" y="623851"/>
            <a:ext cx="12191999" cy="419450"/>
          </a:xfrm>
          <a:prstGeom prst="rect">
            <a:avLst/>
          </a:prstGeom>
          <a:solidFill>
            <a:srgbClr val="F5A7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A55EBE-AB64-A3D6-A4E7-E2B7E087509D}"/>
              </a:ext>
            </a:extLst>
          </p:cNvPr>
          <p:cNvSpPr txBox="1"/>
          <p:nvPr/>
        </p:nvSpPr>
        <p:spPr>
          <a:xfrm>
            <a:off x="5189626" y="652603"/>
            <a:ext cx="14537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NUMERACY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F3D8D86-2A91-41F4-1710-E85750C6F064}"/>
              </a:ext>
            </a:extLst>
          </p:cNvPr>
          <p:cNvSpPr/>
          <p:nvPr/>
        </p:nvSpPr>
        <p:spPr>
          <a:xfrm>
            <a:off x="3587768" y="2471093"/>
            <a:ext cx="5337505" cy="43869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rgbClr val="F5A706"/>
                </a:solidFill>
                <a:latin typeface="Aptos Display" panose="020B0004020202020204" pitchFamily="34" charset="0"/>
              </a:rPr>
              <a:t>School Actions/Strategy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  <a:latin typeface="Aptos Display" panose="020B0004020202020204" pitchFamily="34" charset="0"/>
              </a:rPr>
              <a:t>Numeracy Actions here:</a:t>
            </a:r>
          </a:p>
          <a:p>
            <a:pPr algn="ctr"/>
            <a:endParaRPr lang="en-US" sz="12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Collect and analyze data (e.g., standardized assessments, report card marks, classroom-based assessments).</a:t>
            </a:r>
          </a:p>
          <a:p>
            <a:pPr marL="228600" indent="-228600">
              <a:buFont typeface="+mj-lt"/>
              <a:buAutoNum type="arabicPeriod"/>
            </a:pPr>
            <a:endParaRPr lang="en-US" sz="8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endParaRPr lang="en-US" sz="8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Encourage collaborative planning. Develop common language and resources. Scope and Sequence, Daily School Wide Math Minute, Monthly Math afternoons, Family Math Night</a:t>
            </a:r>
          </a:p>
          <a:p>
            <a:pPr marL="228600" indent="-228600">
              <a:buFont typeface="+mj-lt"/>
              <a:buAutoNum type="arabicPeriod"/>
            </a:pPr>
            <a:endParaRPr lang="en-US" sz="8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Promote balanced math instruction (fluency, conceptual understanding, and application).</a:t>
            </a:r>
          </a:p>
          <a:p>
            <a:pPr marL="228600" indent="-228600">
              <a:buFont typeface="+mj-lt"/>
              <a:buAutoNum type="arabicPeriod"/>
            </a:pPr>
            <a:endParaRPr lang="en-US" sz="8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Embed formative assessment practices.</a:t>
            </a:r>
          </a:p>
          <a:p>
            <a:pPr marL="228600" indent="-228600">
              <a:buFont typeface="+mj-lt"/>
              <a:buAutoNum type="arabicPeriod"/>
            </a:pPr>
            <a:endParaRPr lang="en-US" sz="8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Use assessment data to identify students needing additional support. </a:t>
            </a:r>
          </a:p>
          <a:p>
            <a:pPr marL="228600" indent="-228600">
              <a:buFont typeface="+mj-lt"/>
              <a:buAutoNum type="arabicPeriod"/>
            </a:pPr>
            <a:endParaRPr lang="en-US" sz="12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Share successes and challenges across staff to build collective efficacy.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Use common resources (Mindful Math, primary; Shelley Gray, Mathletics, </a:t>
            </a:r>
            <a:r>
              <a:rPr lang="en-US" sz="1200" dirty="0" err="1">
                <a:solidFill>
                  <a:schemeClr val="tx1"/>
                </a:solidFill>
                <a:latin typeface="Aptos Display" panose="020B0004020202020204" pitchFamily="34" charset="0"/>
              </a:rPr>
              <a:t>Sumdog</a:t>
            </a: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, intermediate) Check out Journey Math and Facts on Fire programs</a:t>
            </a:r>
          </a:p>
          <a:p>
            <a:pPr algn="ctr"/>
            <a:endParaRPr lang="en-US" sz="12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algn="ctr"/>
            <a:endParaRPr lang="en-US" sz="2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B89788B-007D-2322-7E03-49BA94A3BC22}"/>
              </a:ext>
            </a:extLst>
          </p:cNvPr>
          <p:cNvSpPr/>
          <p:nvPr/>
        </p:nvSpPr>
        <p:spPr>
          <a:xfrm>
            <a:off x="9225709" y="2672657"/>
            <a:ext cx="2360561" cy="30803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rgbClr val="F5A706"/>
                </a:solidFill>
                <a:latin typeface="Aptos Display" panose="020B0004020202020204" pitchFamily="34" charset="0"/>
              </a:rPr>
              <a:t>School Data &amp; Evidence</a:t>
            </a:r>
          </a:p>
          <a:p>
            <a:r>
              <a:rPr lang="en-US" sz="1200" b="1" dirty="0">
                <a:solidFill>
                  <a:schemeClr val="tx1"/>
                </a:solidFill>
                <a:latin typeface="Aptos Display" panose="020B0004020202020204" pitchFamily="34" charset="0"/>
              </a:rPr>
              <a:t>Numerary Measures here: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Report Card Results</a:t>
            </a:r>
          </a:p>
          <a:p>
            <a:endParaRPr lang="en-US" sz="9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Grade level district Numeracy Results.</a:t>
            </a:r>
          </a:p>
          <a:p>
            <a:endParaRPr lang="en-US" sz="9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Anecdotal observations and ongoing conversations with teaching staff, learner support teams.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9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Other relevant data points both local and provincial such as FSA.</a:t>
            </a:r>
          </a:p>
          <a:p>
            <a:endParaRPr lang="en-US" sz="12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endParaRPr lang="en-US" sz="200" b="1" dirty="0">
              <a:solidFill>
                <a:srgbClr val="F5A706"/>
              </a:solidFill>
              <a:latin typeface="Aptos Display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9F8107-CBCC-ECD1-D4BD-86A833A4CEF8}"/>
              </a:ext>
            </a:extLst>
          </p:cNvPr>
          <p:cNvSpPr txBox="1"/>
          <p:nvPr/>
        </p:nvSpPr>
        <p:spPr>
          <a:xfrm>
            <a:off x="222191" y="1965533"/>
            <a:ext cx="538385" cy="23842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6CEF544-1177-F038-14D9-431FE1925A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969" y="66305"/>
            <a:ext cx="4051145" cy="54088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558E820-30F9-420D-33AC-CBF86236A99E}"/>
              </a:ext>
            </a:extLst>
          </p:cNvPr>
          <p:cNvSpPr/>
          <p:nvPr/>
        </p:nvSpPr>
        <p:spPr>
          <a:xfrm>
            <a:off x="244357" y="1617202"/>
            <a:ext cx="9132556" cy="9354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Goal </a:t>
            </a:r>
            <a:r>
              <a:rPr lang="en-US" sz="1400" dirty="0">
                <a:solidFill>
                  <a:schemeClr val="tx1"/>
                </a:solidFill>
                <a:latin typeface="Aptos Display" panose="020B0004020202020204" pitchFamily="34" charset="0"/>
              </a:rPr>
              <a:t>We are dedicated to ensuring that students become proficient in numeracy skills that allow them to create, apply and conceptualize mathematics in real world situations from Early Learning Years (pre-Kindergarten) through to Grade 6.</a:t>
            </a:r>
          </a:p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 </a:t>
            </a:r>
          </a:p>
          <a:p>
            <a:endParaRPr lang="en-US" sz="1100" dirty="0">
              <a:solidFill>
                <a:schemeClr val="tx1"/>
              </a:solidFill>
              <a:latin typeface="Aptos Display" panose="020B00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6023A0F-A44E-71A1-074C-DE01A8C78548}"/>
              </a:ext>
            </a:extLst>
          </p:cNvPr>
          <p:cNvSpPr/>
          <p:nvPr/>
        </p:nvSpPr>
        <p:spPr>
          <a:xfrm>
            <a:off x="128969" y="2415637"/>
            <a:ext cx="2744098" cy="17971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Objective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Common word problem vocab language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CA" sz="1100" dirty="0">
                <a:solidFill>
                  <a:schemeClr val="tx1"/>
                </a:solidFill>
              </a:rPr>
              <a:t>reinforcing basic skills through games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CA" sz="1100" dirty="0">
                <a:solidFill>
                  <a:schemeClr val="tx1"/>
                </a:solidFill>
              </a:rPr>
              <a:t>connecting it to real life situations</a:t>
            </a:r>
            <a:endParaRPr lang="en-US" sz="1100" dirty="0">
              <a:solidFill>
                <a:schemeClr val="tx1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CA" sz="1100" dirty="0">
                <a:solidFill>
                  <a:schemeClr val="tx1"/>
                </a:solidFill>
              </a:rPr>
              <a:t>focusing on a more growth mindset towards math concepts</a:t>
            </a:r>
            <a:endParaRPr lang="en-US" sz="1100" dirty="0">
              <a:solidFill>
                <a:schemeClr val="tx1"/>
              </a:solidFill>
            </a:endParaRPr>
          </a:p>
          <a:p>
            <a:endParaRPr lang="en-US" sz="16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7B10375-89C7-7289-37F1-68D534105E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9155" y="696404"/>
            <a:ext cx="274344" cy="274344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EF746EC4-7DD4-9A48-BF0C-70994865C060}"/>
              </a:ext>
            </a:extLst>
          </p:cNvPr>
          <p:cNvSpPr/>
          <p:nvPr/>
        </p:nvSpPr>
        <p:spPr>
          <a:xfrm>
            <a:off x="0" y="622861"/>
            <a:ext cx="12191999" cy="419450"/>
          </a:xfrm>
          <a:prstGeom prst="rect">
            <a:avLst/>
          </a:prstGeom>
          <a:solidFill>
            <a:srgbClr val="F5A7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C9E42FA-24EB-4945-C9AE-BA651D19FAE5}"/>
              </a:ext>
            </a:extLst>
          </p:cNvPr>
          <p:cNvSpPr txBox="1"/>
          <p:nvPr/>
        </p:nvSpPr>
        <p:spPr>
          <a:xfrm>
            <a:off x="5478911" y="659486"/>
            <a:ext cx="1671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Aptos Display" panose="020B0004020202020204" pitchFamily="34" charset="0"/>
              </a:rPr>
              <a:t>NUMERACY 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D41B1A95-DB89-8083-4F04-4447047C7B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969" y="65315"/>
            <a:ext cx="4051145" cy="540889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11072297-5B75-6F39-9647-6F10C91B131A}"/>
              </a:ext>
            </a:extLst>
          </p:cNvPr>
          <p:cNvSpPr/>
          <p:nvPr/>
        </p:nvSpPr>
        <p:spPr>
          <a:xfrm>
            <a:off x="206980" y="4698140"/>
            <a:ext cx="2929148" cy="15671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District Data &amp; Evidence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Grade 4 FSA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K–6 Report Card Data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District Numeracy Assessment</a:t>
            </a:r>
          </a:p>
          <a:p>
            <a:endParaRPr lang="en-US" sz="16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F860DF68-A455-E52F-236D-500E78F07E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4548" y="696404"/>
            <a:ext cx="274344" cy="27434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A70A7EE-E6DA-0CF9-0D03-CE56AD69835F}"/>
              </a:ext>
            </a:extLst>
          </p:cNvPr>
          <p:cNvSpPr txBox="1"/>
          <p:nvPr/>
        </p:nvSpPr>
        <p:spPr>
          <a:xfrm>
            <a:off x="244357" y="1103317"/>
            <a:ext cx="76370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ptos Display" panose="020B0004020202020204" pitchFamily="34" charset="0"/>
              </a:rPr>
              <a:t>Kildala Elementary School, Kitimat</a:t>
            </a:r>
          </a:p>
          <a:p>
            <a:endParaRPr lang="en-US" sz="1200" b="1" dirty="0">
              <a:latin typeface="Aptos Display" panose="020B00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07A37D4-DBDC-E495-1F81-954D7511E7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14096" y="1348335"/>
            <a:ext cx="1082659" cy="1234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972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2000"/>
            <a:lum/>
          </a:blip>
          <a:srcRect/>
          <a:stretch>
            <a:fillRect l="20000" t="12000" r="20000" b="-4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B00D47-C932-D4C6-F54C-02AF43BC2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1F69BE9-6A19-402B-F917-3A46C74DD349}"/>
              </a:ext>
            </a:extLst>
          </p:cNvPr>
          <p:cNvSpPr/>
          <p:nvPr/>
        </p:nvSpPr>
        <p:spPr>
          <a:xfrm>
            <a:off x="0" y="623851"/>
            <a:ext cx="12191999" cy="419450"/>
          </a:xfrm>
          <a:prstGeom prst="rect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699FF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DEF959-AE49-171F-6B74-BD36EC4C8066}"/>
              </a:ext>
            </a:extLst>
          </p:cNvPr>
          <p:cNvSpPr txBox="1"/>
          <p:nvPr/>
        </p:nvSpPr>
        <p:spPr>
          <a:xfrm>
            <a:off x="4984522" y="652603"/>
            <a:ext cx="2689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Aptos Display" panose="020B0004020202020204" pitchFamily="34" charset="0"/>
              </a:rPr>
              <a:t>INCLUSION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5AEB94F-9F83-31A1-F9E8-F5B3CBFAC890}"/>
              </a:ext>
            </a:extLst>
          </p:cNvPr>
          <p:cNvSpPr/>
          <p:nvPr/>
        </p:nvSpPr>
        <p:spPr>
          <a:xfrm>
            <a:off x="4092741" y="2255739"/>
            <a:ext cx="5140099" cy="36706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rgbClr val="6699FF"/>
                </a:solidFill>
                <a:latin typeface="Aptos Display" panose="020B0004020202020204" pitchFamily="34" charset="0"/>
              </a:rPr>
              <a:t>School Actions/Strategy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  <a:latin typeface="Aptos Display" panose="020B0004020202020204" pitchFamily="34" charset="0"/>
              </a:rPr>
              <a:t>Inclusion Actions here:</a:t>
            </a:r>
          </a:p>
          <a:p>
            <a:pPr algn="ctr"/>
            <a:endParaRPr lang="en-US" sz="12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Attendance: Monitor and track student attendance in </a:t>
            </a:r>
            <a:r>
              <a:rPr lang="en-US" sz="1200" dirty="0" err="1">
                <a:solidFill>
                  <a:schemeClr val="tx1"/>
                </a:solidFill>
                <a:latin typeface="Aptos Display" panose="020B0004020202020204" pitchFamily="34" charset="0"/>
              </a:rPr>
              <a:t>MyEd</a:t>
            </a: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 closely and implement early, proactive interventions – such as regular check-ins, culturally responsive outreach, and collaborative problem-solving with students, families, and Indigenous Support Workers and Indigenous Education Coordinators (where applicable), to reduce chronic absenteeism and support student engagement.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endParaRPr lang="en-US" sz="4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Embed anti-racism and cultural responsiveness in year plans,  lesson plans and school activities across all grades. (School Wide Collaborative Projects and Events, Friendship Club)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4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Review and revise school procedures, codes of conduct, and restorative practices to identify and address inequities.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Develop stronger leadership skills in the intermediate students, to foster effective peer relations (Grade 5/6 Leadership Club)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algn="ctr"/>
            <a:endParaRPr lang="en-US" sz="200" b="1" dirty="0">
              <a:solidFill>
                <a:srgbClr val="6699FF"/>
              </a:solidFill>
              <a:latin typeface="Aptos Display" panose="020B00040202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1DB02A8-2FFC-F763-B41F-E37D6D4FBB3B}"/>
              </a:ext>
            </a:extLst>
          </p:cNvPr>
          <p:cNvSpPr/>
          <p:nvPr/>
        </p:nvSpPr>
        <p:spPr>
          <a:xfrm>
            <a:off x="9292576" y="2640786"/>
            <a:ext cx="2269417" cy="28980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rgbClr val="6699FF"/>
                </a:solidFill>
                <a:latin typeface="Aptos Display" panose="020B0004020202020204" pitchFamily="34" charset="0"/>
              </a:rPr>
              <a:t>School Data &amp; Evidence</a:t>
            </a:r>
          </a:p>
          <a:p>
            <a:r>
              <a:rPr lang="en-US" sz="1200" b="1" dirty="0">
                <a:solidFill>
                  <a:schemeClr val="tx1"/>
                </a:solidFill>
                <a:latin typeface="Aptos Display" panose="020B0004020202020204" pitchFamily="34" charset="0"/>
              </a:rPr>
              <a:t>Inclusion Measures here: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Report Cards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7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Tracking Attendance (</a:t>
            </a:r>
            <a:r>
              <a:rPr lang="en-US" sz="1200" dirty="0" err="1">
                <a:solidFill>
                  <a:schemeClr val="tx1"/>
                </a:solidFill>
                <a:latin typeface="Aptos Display" panose="020B0004020202020204" pitchFamily="34" charset="0"/>
              </a:rPr>
              <a:t>MyEd</a:t>
            </a: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7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LEA Deliverables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7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chemeClr val="tx1"/>
                </a:solidFill>
                <a:latin typeface="Aptos Display" panose="020B0004020202020204" pitchFamily="34" charset="0"/>
              </a:rPr>
              <a:t>EdPlan</a:t>
            </a: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 Insight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7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Numeracy Assessments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7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Literacy Assessments</a:t>
            </a:r>
          </a:p>
          <a:p>
            <a:endParaRPr lang="en-US" sz="12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endParaRPr lang="en-US" sz="200" b="1" dirty="0">
              <a:solidFill>
                <a:srgbClr val="6699FF"/>
              </a:solidFill>
              <a:latin typeface="Aptos Display" panose="020B0004020202020204" pitchFamily="34" charset="0"/>
            </a:endParaRPr>
          </a:p>
          <a:p>
            <a:endParaRPr lang="en-US" sz="1100" dirty="0">
              <a:solidFill>
                <a:schemeClr val="tx1"/>
              </a:solidFill>
            </a:endParaRPr>
          </a:p>
          <a:p>
            <a:endParaRPr lang="en-US" sz="1100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1AAF9C-B4B2-4EA8-D6F6-F3AC6E13D6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299" y="64219"/>
            <a:ext cx="4051145" cy="54088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AD17297-BBD3-F421-7BE5-53DAAFF269C0}"/>
              </a:ext>
            </a:extLst>
          </p:cNvPr>
          <p:cNvSpPr/>
          <p:nvPr/>
        </p:nvSpPr>
        <p:spPr>
          <a:xfrm>
            <a:off x="290730" y="1599841"/>
            <a:ext cx="9469106" cy="10409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Goal </a:t>
            </a:r>
            <a:r>
              <a:rPr lang="en-US" sz="1400" dirty="0">
                <a:solidFill>
                  <a:schemeClr val="tx1"/>
                </a:solidFill>
                <a:latin typeface="Aptos Display" panose="020B0004020202020204" pitchFamily="34" charset="0"/>
              </a:rPr>
              <a:t>We will </a:t>
            </a:r>
            <a:r>
              <a:rPr lang="en-US" sz="1400" dirty="0" err="1">
                <a:solidFill>
                  <a:schemeClr val="tx1"/>
                </a:solidFill>
                <a:latin typeface="Aptos Display" panose="020B0004020202020204" pitchFamily="34" charset="0"/>
              </a:rPr>
              <a:t>honour</a:t>
            </a:r>
            <a:r>
              <a:rPr lang="en-US" sz="1400" dirty="0">
                <a:solidFill>
                  <a:schemeClr val="tx1"/>
                </a:solidFill>
                <a:latin typeface="Aptos Display" panose="020B0004020202020204" pitchFamily="34" charset="0"/>
              </a:rPr>
              <a:t>, celebrate and respect culture, diversity and inclusion to foster a sense of belonging to ensure all students thrive and feel welcome. Equity and inclusion are foundational to learning and leading, and are critical to success, well-being and fulfillment.</a:t>
            </a:r>
            <a:endParaRPr lang="en-US" sz="14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E01B0E5-4EB8-C7C5-E964-6DB537493430}"/>
              </a:ext>
            </a:extLst>
          </p:cNvPr>
          <p:cNvSpPr/>
          <p:nvPr/>
        </p:nvSpPr>
        <p:spPr>
          <a:xfrm>
            <a:off x="230994" y="2518816"/>
            <a:ext cx="2944422" cy="18634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Objectives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Enhance the achievement of all learners with an emphasis on Indigenous learners, children and youth in care, and students with designations.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Implement ongoing anti-racism education for students and staff to build awareness, challenge biases, and dismantle systemic racism within the school environment.</a:t>
            </a:r>
          </a:p>
          <a:p>
            <a:endParaRPr lang="en-US" sz="16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C14724-1D20-74B9-87B7-01FFCFC2F2FC}"/>
              </a:ext>
            </a:extLst>
          </p:cNvPr>
          <p:cNvSpPr/>
          <p:nvPr/>
        </p:nvSpPr>
        <p:spPr>
          <a:xfrm>
            <a:off x="290730" y="4674612"/>
            <a:ext cx="2884686" cy="15695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District Data &amp; Evidence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Aboriginal How Are We Doing Report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Local Education Agreement (LEA)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Student Learning Survey Grade 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FSAs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Student Voice</a:t>
            </a:r>
          </a:p>
          <a:p>
            <a:endParaRPr lang="en-US" sz="1100" dirty="0">
              <a:solidFill>
                <a:schemeClr val="tx1"/>
              </a:solidFill>
              <a:latin typeface="Aptos Display" panose="020B00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F3B8D32-DAA8-4BBC-A565-F108CF90FC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22573" y="686533"/>
            <a:ext cx="288539" cy="27542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5D5C753-2C3F-CAF9-E0B1-0C12EF049203}"/>
              </a:ext>
            </a:extLst>
          </p:cNvPr>
          <p:cNvSpPr txBox="1"/>
          <p:nvPr/>
        </p:nvSpPr>
        <p:spPr>
          <a:xfrm>
            <a:off x="256547" y="1115471"/>
            <a:ext cx="76743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ptos Display" panose="020B0004020202020204" pitchFamily="34" charset="0"/>
              </a:rPr>
              <a:t>Kildala Elementary School, Kitimat</a:t>
            </a:r>
            <a:endParaRPr lang="en-US" sz="1200" b="1" dirty="0">
              <a:latin typeface="Aptos Display" panose="020B0004020202020204" pitchFamily="34" charset="0"/>
            </a:endParaRPr>
          </a:p>
          <a:p>
            <a:endParaRPr lang="en-US" sz="1200" b="1" dirty="0">
              <a:latin typeface="Aptos Display" panose="020B00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9D38A0-7BED-9F1F-2276-D60AEC0626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59836" y="1237077"/>
            <a:ext cx="1177355" cy="1342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336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2000"/>
            <a:lum/>
          </a:blip>
          <a:srcRect/>
          <a:stretch>
            <a:fillRect l="20000" t="12000" r="20000" b="-4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1C78FF-E0F5-E360-B0B8-36ED9CC59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0DCCF14-55FF-B4E5-3070-38E62E4BA0C4}"/>
              </a:ext>
            </a:extLst>
          </p:cNvPr>
          <p:cNvSpPr/>
          <p:nvPr/>
        </p:nvSpPr>
        <p:spPr>
          <a:xfrm>
            <a:off x="0" y="623851"/>
            <a:ext cx="12191999" cy="4194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F67042D-5AC6-1EA8-10A0-7593AA66E0BF}"/>
              </a:ext>
            </a:extLst>
          </p:cNvPr>
          <p:cNvSpPr txBox="1"/>
          <p:nvPr/>
        </p:nvSpPr>
        <p:spPr>
          <a:xfrm>
            <a:off x="4264309" y="647707"/>
            <a:ext cx="37567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Aptos Display" panose="020B0004020202020204" pitchFamily="34" charset="0"/>
              </a:rPr>
              <a:t>MENTAL HEALTH &amp; WELL-BEING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43E84DF-0013-7626-FD55-3946A5EABC1D}"/>
              </a:ext>
            </a:extLst>
          </p:cNvPr>
          <p:cNvSpPr/>
          <p:nvPr/>
        </p:nvSpPr>
        <p:spPr>
          <a:xfrm>
            <a:off x="4010757" y="2658390"/>
            <a:ext cx="4263899" cy="39467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chemeClr val="accent6"/>
                </a:solidFill>
                <a:latin typeface="Aptos Display" panose="020B0004020202020204" pitchFamily="34" charset="0"/>
              </a:rPr>
              <a:t>School Actions/Strategy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  <a:latin typeface="Aptos Display" panose="020B0004020202020204" pitchFamily="34" charset="0"/>
              </a:rPr>
              <a:t>Mental Health &amp; Well-Being Actions here: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US" sz="12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Use collaboration time and assemblies to target core competencies and mental health through Open Parachute and stories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We will build a sense of place because how we come to know places such as homes, communities, towns and local environments we inhabit impacts our well being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Increased focus on land-based learning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Collaboration with Haisla Community School and partners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Intermediate Leadership Club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Grade 6 Conference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algn="ctr"/>
            <a:endParaRPr lang="en-US" sz="12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algn="ctr"/>
            <a:endParaRPr lang="en-US" sz="200" dirty="0">
              <a:solidFill>
                <a:schemeClr val="tx1"/>
              </a:solidFill>
              <a:highlight>
                <a:srgbClr val="FFFF00"/>
              </a:highlight>
              <a:latin typeface="Aptos Display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034374F-8577-0612-8D65-861522F2162D}"/>
              </a:ext>
            </a:extLst>
          </p:cNvPr>
          <p:cNvSpPr/>
          <p:nvPr/>
        </p:nvSpPr>
        <p:spPr>
          <a:xfrm>
            <a:off x="9351254" y="2862047"/>
            <a:ext cx="2399214" cy="24300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accent6"/>
                </a:solidFill>
                <a:latin typeface="Aptos Display" panose="020B0004020202020204" pitchFamily="34" charset="0"/>
              </a:rPr>
              <a:t>School Data &amp; Evidence</a:t>
            </a:r>
          </a:p>
          <a:p>
            <a:r>
              <a:rPr lang="en-US" sz="1200" b="1" dirty="0">
                <a:solidFill>
                  <a:schemeClr val="tx1"/>
                </a:solidFill>
                <a:latin typeface="Aptos Display" panose="020B0004020202020204" pitchFamily="34" charset="0"/>
              </a:rPr>
              <a:t>Mental Health &amp; Well Being Measures here:</a:t>
            </a:r>
          </a:p>
          <a:p>
            <a:endParaRPr lang="en-US" sz="1200" b="1" dirty="0">
              <a:solidFill>
                <a:schemeClr val="accent6"/>
              </a:solidFill>
              <a:latin typeface="Aptos Display" panose="020B0004020202020204" pitchFamily="34" charset="0"/>
            </a:endParaRPr>
          </a:p>
          <a:p>
            <a:endParaRPr lang="en-US" sz="300" b="1" dirty="0">
              <a:solidFill>
                <a:schemeClr val="accent6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School results to the relevant Development Index.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Student Learning Survey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Tracking Attendance (</a:t>
            </a:r>
            <a:r>
              <a:rPr lang="en-US" sz="1200" dirty="0" err="1">
                <a:solidFill>
                  <a:schemeClr val="tx1"/>
                </a:solidFill>
                <a:latin typeface="Aptos Display" panose="020B0004020202020204" pitchFamily="34" charset="0"/>
              </a:rPr>
              <a:t>MyEd</a:t>
            </a: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endParaRPr lang="en-US" sz="12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endParaRPr lang="en-US" sz="12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endParaRPr lang="en-US" sz="200" b="1" dirty="0">
              <a:solidFill>
                <a:schemeClr val="accent6"/>
              </a:solidFill>
              <a:latin typeface="Aptos Display" panose="020B0004020202020204" pitchFamily="34" charset="0"/>
            </a:endParaRPr>
          </a:p>
          <a:p>
            <a:endParaRPr lang="en-US" sz="1100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DF778C4-5223-6CF7-D3F4-3A3C22412C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638" y="56974"/>
            <a:ext cx="4051145" cy="54088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5842715-8886-6B80-BD47-31A7D98C985C}"/>
              </a:ext>
            </a:extLst>
          </p:cNvPr>
          <p:cNvSpPr/>
          <p:nvPr/>
        </p:nvSpPr>
        <p:spPr>
          <a:xfrm>
            <a:off x="247644" y="1563405"/>
            <a:ext cx="9431193" cy="9235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buNone/>
            </a:pPr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Goal </a:t>
            </a:r>
            <a:r>
              <a:rPr lang="en-US" sz="1400" b="0" i="0" dirty="0">
                <a:solidFill>
                  <a:srgbClr val="1E1E1E"/>
                </a:solidFill>
                <a:effectLst/>
                <a:latin typeface="Aptos" panose="020B0004020202020204" pitchFamily="34" charset="0"/>
              </a:rPr>
              <a:t>Students will increase their mental health well-being by developing a growth mindset, resiliency, self-regulation, and citizenship skills while exploring personal passions and interests that will create their overall sense of self and belonging within their community.</a:t>
            </a:r>
          </a:p>
          <a:p>
            <a:pPr>
              <a:buNone/>
            </a:pPr>
            <a:br>
              <a:rPr lang="en-US" sz="1600" dirty="0"/>
            </a:br>
            <a:endParaRPr lang="en-US" sz="16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8F40431-C530-B6F6-BB7D-3395EB1DC9A4}"/>
              </a:ext>
            </a:extLst>
          </p:cNvPr>
          <p:cNvSpPr/>
          <p:nvPr/>
        </p:nvSpPr>
        <p:spPr>
          <a:xfrm>
            <a:off x="242922" y="4837071"/>
            <a:ext cx="3036702" cy="17898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District Data &amp; Evidence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Student Learning Survey Grade 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Aptos Display" panose="020B0004020202020204" pitchFamily="34" charset="0"/>
              </a:rPr>
              <a:t>EDI (Early </a:t>
            </a:r>
            <a:r>
              <a:rPr lang="en-US" sz="1100">
                <a:solidFill>
                  <a:schemeClr val="tx1"/>
                </a:solidFill>
                <a:latin typeface="Aptos Display" panose="020B0004020202020204" pitchFamily="34" charset="0"/>
              </a:rPr>
              <a:t>Years)</a:t>
            </a:r>
            <a:endParaRPr lang="en-US" sz="1100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endParaRPr lang="en-US" sz="16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2C41C4-0888-3154-C167-EC3FB3BE5B7D}"/>
              </a:ext>
            </a:extLst>
          </p:cNvPr>
          <p:cNvSpPr/>
          <p:nvPr/>
        </p:nvSpPr>
        <p:spPr>
          <a:xfrm>
            <a:off x="242922" y="2487001"/>
            <a:ext cx="3328414" cy="22230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6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Objectives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Embed mental health and wellness strategies in classroom instruction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Create a peer support network 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Involve students in planning and evaluating well-being initiatives 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In school to parent communications offer resources to help families support their children’s mental health.</a:t>
            </a:r>
          </a:p>
          <a:p>
            <a:endParaRPr lang="en-US" sz="12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A4F0E7E-DF21-1BF7-48CD-FB3C30DBFAE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66000"/>
                    </a14:imgEffect>
                  </a14:imgLayer>
                </a14:imgProps>
              </a:ext>
            </a:extLst>
          </a:blip>
          <a:srcRect l="13999" t="6232" r="16202" b="16491"/>
          <a:stretch/>
        </p:blipFill>
        <p:spPr>
          <a:xfrm>
            <a:off x="3923630" y="633263"/>
            <a:ext cx="361857" cy="400626"/>
          </a:xfrm>
          <a:prstGeom prst="rect">
            <a:avLst/>
          </a:prstGeom>
          <a:solidFill>
            <a:schemeClr val="accent6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802574-7FEE-1939-AE76-D5DA11B7A533}"/>
              </a:ext>
            </a:extLst>
          </p:cNvPr>
          <p:cNvSpPr txBox="1"/>
          <p:nvPr/>
        </p:nvSpPr>
        <p:spPr>
          <a:xfrm>
            <a:off x="233231" y="1126017"/>
            <a:ext cx="80621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ptos Display" panose="020B0004020202020204" pitchFamily="34" charset="0"/>
              </a:rPr>
              <a:t>Kildala Elementary School, Kitimat</a:t>
            </a:r>
            <a:endParaRPr lang="en-US" sz="1200" b="1" dirty="0">
              <a:latin typeface="Aptos Display" panose="020B0004020202020204" pitchFamily="34" charset="0"/>
            </a:endParaRPr>
          </a:p>
          <a:p>
            <a:endParaRPr lang="en-US" sz="1200" b="1" dirty="0">
              <a:latin typeface="Aptos Display" panose="020B00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A762CDB-FC9F-B547-C3BA-ABE6BC833D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95251" y="1246958"/>
            <a:ext cx="1237934" cy="1411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924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6b0dba-89a0-4d6e-89a6-c305fc05013e" xsi:nil="true"/>
    <lcf76f155ced4ddcb4097134ff3c332f xmlns="928a1279-e4d8-4693-bbff-7209efd9f1a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FA9F3C48974047A9B6C8BBA59CEB7E" ma:contentTypeVersion="11" ma:contentTypeDescription="Create a new document." ma:contentTypeScope="" ma:versionID="8bd65bf51196a51e00643a8504d7dff6">
  <xsd:schema xmlns:xsd="http://www.w3.org/2001/XMLSchema" xmlns:xs="http://www.w3.org/2001/XMLSchema" xmlns:p="http://schemas.microsoft.com/office/2006/metadata/properties" xmlns:ns2="928a1279-e4d8-4693-bbff-7209efd9f1a0" xmlns:ns3="5b6b0dba-89a0-4d6e-89a6-c305fc05013e" targetNamespace="http://schemas.microsoft.com/office/2006/metadata/properties" ma:root="true" ma:fieldsID="9f07604e472a38b91f34dee63bf87723" ns2:_="" ns3:_="">
    <xsd:import namespace="928a1279-e4d8-4693-bbff-7209efd9f1a0"/>
    <xsd:import namespace="5b6b0dba-89a0-4d6e-89a6-c305fc0501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8a1279-e4d8-4693-bbff-7209efd9f1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8566be50-d797-45d1-b002-cdd72d45a40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6b0dba-89a0-4d6e-89a6-c305fc05013e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82d2c03-3833-4560-b275-fdaca5b1c3c7}" ma:internalName="TaxCatchAll" ma:showField="CatchAllData" ma:web="5b6b0dba-89a0-4d6e-89a6-c305fc0501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6B05BC0-C169-4595-BCFE-DA89C188D1B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E59148B-6418-4668-B673-EBC38AA746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009312-AA8D-4F91-A185-7DFD7407C076}"/>
</file>

<file path=docProps/app.xml><?xml version="1.0" encoding="utf-8"?>
<Properties xmlns="http://schemas.openxmlformats.org/officeDocument/2006/extended-properties" xmlns:vt="http://schemas.openxmlformats.org/officeDocument/2006/docPropsVTypes">
  <TotalTime>19677</TotalTime>
  <Words>1128</Words>
  <Application>Microsoft Office PowerPoint</Application>
  <PresentationFormat>Widescreen</PresentationFormat>
  <Paragraphs>187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Pamela Rubio</dc:creator>
  <cp:lastModifiedBy>Janelle Hittel</cp:lastModifiedBy>
  <cp:revision>37</cp:revision>
  <cp:lastPrinted>2025-11-03T21:02:57Z</cp:lastPrinted>
  <dcterms:created xsi:type="dcterms:W3CDTF">2021-06-07T17:31:30Z</dcterms:created>
  <dcterms:modified xsi:type="dcterms:W3CDTF">2025-11-21T22:38:56Z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0x01010054FA9F3C48974047A9B6C8BBA59CEB7E</vt:lpwstr>
  </property>
</Properties>
</file>