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71" r:id="rId5"/>
    <p:sldId id="266" r:id="rId6"/>
    <p:sldId id="268" r:id="rId7"/>
    <p:sldId id="267" r:id="rId8"/>
    <p:sldId id="269" r:id="rId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an" initials="R" lastIdx="1" clrIdx="0">
    <p:extLst>
      <p:ext uri="{19B8F6BF-5375-455C-9EA6-DF929625EA0E}">
        <p15:presenceInfo xmlns:p15="http://schemas.microsoft.com/office/powerpoint/2012/main" userId="S::Rohan_Arul@sd33.bc.ca::368aa7cc-3a5f-450e-9dc4-c7deba13de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3CC33"/>
    <a:srgbClr val="F5A706"/>
    <a:srgbClr val="6699FF"/>
    <a:srgbClr val="CC66FF"/>
    <a:srgbClr val="9966FF"/>
    <a:srgbClr val="E2B833"/>
    <a:srgbClr val="E77204"/>
    <a:srgbClr val="E43C2F"/>
    <a:srgbClr val="FD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E0D06E7-FB82-4AAD-9BB5-7E24C23736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E74FDF7-8B7E-47EE-A293-336F7D62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3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DA6D-CC55-4EB2-ABB3-6D984A81A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B6A37-F235-45A3-8670-97066F300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4BEC7-30F1-4A69-A26C-F4C6637C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4A0F7-347A-4EB5-AB30-A9E12F3F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8F288-8277-4CAF-B8A7-CFFEDDE1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6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0E58-98E7-429E-AE6C-3691C24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AF784-29F3-4274-8734-0AEE762D9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EA7FA-7F7D-429A-B7D9-C8AF0FBBA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F61A8-4076-4251-AF96-1FAA8858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7AF7-A512-49F4-B84D-FD856A2A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DB1BA-48E9-4477-B60E-07D98AC7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7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5FCF-8104-45C9-B7F3-016057DC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E8430-E9F9-4AB9-A283-83348D7D8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894AC-E946-4621-80EA-B745788D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95E0E-314C-4559-9076-48FAB7A6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11C97-A55C-4543-B50A-5AE71822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9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A23B5-BABA-4BFC-B3CF-3D0FC4C26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D01EB-B29D-4723-AB65-45E96422B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DBE3-E192-4AD3-9020-633F27F5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CD5EF-87CF-48D8-A550-3795ADFC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1B122-CA60-4F4A-A946-B2BAE15B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9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D159-C15E-4951-8141-FAAB1E95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F81E-CAC1-4F9B-8108-504CABF57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51D60-5E8F-4F3D-B0CF-4A3E2757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01675-D2A7-4C14-A4AE-AC611C30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1DCC6-1C9E-45B4-98B6-C36CE666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9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4ECE-5BA7-4404-AEF6-F1C8F523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9C6C-607E-4966-B3F7-732AED502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AEC5D-1808-47A6-9D9D-BEB96C9C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2E6C0-A340-4C01-9CF5-A1F6943C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02E9-5530-4D79-94A9-29C1FC32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51BC-390F-4D31-9EFE-7EEB6115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7C5C8-C638-427D-97E5-152979093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AEC31-2555-403C-B0EC-F8E2B4388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40F7B-29BF-47D1-BC6F-AD4A92AF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D90B4-B2B7-4A03-A4BE-AE1DDDD6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269BB-282C-4CFB-B503-1AAFF2E9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C1CB-4795-4CE9-89E6-CEC13C2C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C9DB8-74A2-449C-8FEA-79BD3CC5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5112E-A0F8-4910-9307-645F5E1AA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B5728-316C-4E5D-A493-3DE8E7A43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D1F0D-15A3-480A-835F-928E2ABEA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1B3F7-E9AD-45B0-BC51-1D749D8A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DCFAA0-5198-4658-8AE3-25FF2707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7047-A97B-48D9-AEAC-6BFC29B4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0880-46E3-4B9B-BFF6-528B8A01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D4050-79D8-4115-B44A-DD780215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7A38F-9F94-4760-9332-0F3C81BD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A5E8D-0C2E-49A7-8B44-B1F21C08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2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64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55CF-00C9-9346-F85F-F47A5782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4" y="495300"/>
            <a:ext cx="7829551" cy="5305426"/>
          </a:xfrm>
          <a:blipFill>
            <a:blip r:embed="rId2">
              <a:alphaModFix amt="32000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84EA5-7962-CDD1-64AD-B3905650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27FA6-98B2-C721-9CC4-4A95F52D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B8132-4B94-F446-D912-F1E8A32C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E191-D561-45E5-AB13-2B5ED143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26C6-DFB6-48EE-9C25-1B2929E2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8C740-C109-4F86-9B48-A0D57941E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EA6F5-7495-4F56-8C04-926B4C27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BDE65-61C6-4A5F-B249-FBE3FBAE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0FA0-DDBE-444E-ABCB-47DBF940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2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l="18000" t="23000" r="18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C81709-A4F7-400B-A5D8-D7DDFB20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26233-7D55-4481-9BDA-134F1A12E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51A5F-2FB8-426D-9BA1-2D6ABB8D1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ED5A8-5C4E-4DA0-8518-96E3CE629E3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403A-AE9D-4A38-8ECE-D69859AA5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B6D79-10A4-4335-B199-520DED299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6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11000" t="-9000" r="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7CF42-46B9-1B8D-E833-AFC568BFC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6A42281-F022-4F5C-B4A3-37ACE36125B9}"/>
              </a:ext>
            </a:extLst>
          </p:cNvPr>
          <p:cNvSpPr/>
          <p:nvPr/>
        </p:nvSpPr>
        <p:spPr>
          <a:xfrm>
            <a:off x="249917" y="385696"/>
            <a:ext cx="3261486" cy="6748780"/>
          </a:xfrm>
          <a:custGeom>
            <a:avLst/>
            <a:gdLst/>
            <a:ahLst/>
            <a:cxnLst/>
            <a:rect l="l" t="t" r="r" b="b"/>
            <a:pathLst>
              <a:path w="2819400" h="6748780">
                <a:moveTo>
                  <a:pt x="0" y="6748271"/>
                </a:moveTo>
                <a:lnTo>
                  <a:pt x="2819400" y="6748271"/>
                </a:lnTo>
                <a:lnTo>
                  <a:pt x="2819400" y="0"/>
                </a:lnTo>
                <a:lnTo>
                  <a:pt x="0" y="0"/>
                </a:lnTo>
                <a:lnTo>
                  <a:pt x="0" y="6748271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1B59C9F-A276-ED52-4C26-69052195A46C}"/>
              </a:ext>
            </a:extLst>
          </p:cNvPr>
          <p:cNvSpPr txBox="1"/>
          <p:nvPr/>
        </p:nvSpPr>
        <p:spPr>
          <a:xfrm>
            <a:off x="846031" y="3542508"/>
            <a:ext cx="10400231" cy="1633139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spcBef>
                <a:spcPts val="735"/>
              </a:spcBef>
            </a:pPr>
            <a:r>
              <a:rPr lang="en-US" sz="2000" b="1" i="1" spc="-10" dirty="0">
                <a:solidFill>
                  <a:srgbClr val="800000"/>
                </a:solidFill>
                <a:latin typeface="Calibri"/>
                <a:cs typeface="Calibri"/>
              </a:rPr>
              <a:t>School </a:t>
            </a:r>
            <a:r>
              <a:rPr sz="2000" b="1" i="1" spc="-10" dirty="0">
                <a:solidFill>
                  <a:srgbClr val="800000"/>
                </a:solidFill>
                <a:latin typeface="Calibri"/>
                <a:cs typeface="Calibri"/>
              </a:rPr>
              <a:t>Statement</a:t>
            </a:r>
            <a:r>
              <a:rPr lang="en-US" sz="2000" b="1" i="1" spc="-10" dirty="0">
                <a:solidFill>
                  <a:srgbClr val="800000"/>
                </a:solidFill>
                <a:latin typeface="Calibri"/>
                <a:cs typeface="Calibri"/>
              </a:rPr>
              <a:t>:</a:t>
            </a:r>
            <a:r>
              <a:rPr lang="en-US" sz="2000" dirty="0"/>
              <a:t> EMV is a French Immersion school (K–6), we are committed to nurturing confident, capable learners by developing strong skills in oral French, literacy, and numeracy. We believe that learning a second language opens doors to new ways of thinking and communicating, while foundational reading, writing, and mathematical skills empower students to succeed in all areas of learning and life.</a:t>
            </a:r>
            <a:endParaRPr lang="en-US" sz="2000" spc="-1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12447D5-A7E5-FCFF-DC7E-380F00DACF34}"/>
              </a:ext>
            </a:extLst>
          </p:cNvPr>
          <p:cNvSpPr txBox="1"/>
          <p:nvPr/>
        </p:nvSpPr>
        <p:spPr>
          <a:xfrm>
            <a:off x="3346196" y="3074365"/>
            <a:ext cx="159194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0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10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1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4711A-6F9F-DA58-ABEB-964C32047ADF}"/>
              </a:ext>
            </a:extLst>
          </p:cNvPr>
          <p:cNvSpPr txBox="1"/>
          <p:nvPr/>
        </p:nvSpPr>
        <p:spPr>
          <a:xfrm>
            <a:off x="1781581" y="511871"/>
            <a:ext cx="8460768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u="sng" dirty="0">
                <a:latin typeface="Aptos Display" panose="020B0004020202020204" pitchFamily="34" charset="0"/>
              </a:rPr>
              <a:t>2025-2026 School Growth Plan</a:t>
            </a:r>
            <a:endParaRPr lang="en-US" sz="3600" b="1" u="sng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pPr algn="l"/>
            <a:endParaRPr lang="en-US" sz="3600" b="1" dirty="0">
              <a:latin typeface="Aptos Display" panose="020B0004020202020204" pitchFamily="34" charset="0"/>
            </a:endParaRPr>
          </a:p>
          <a:p>
            <a:pPr algn="l"/>
            <a:r>
              <a:rPr lang="en-US" sz="2800" b="1" dirty="0">
                <a:latin typeface="Aptos Display" panose="020B0004020202020204" pitchFamily="34" charset="0"/>
              </a:rPr>
              <a:t>School &amp; Location: Ecole Mountainview, Terrace	</a:t>
            </a:r>
            <a:endParaRPr lang="en-US" sz="2800" dirty="0">
              <a:latin typeface="Aptos Display" panose="020B0004020202020204" pitchFamily="34" charset="0"/>
            </a:endParaRPr>
          </a:p>
          <a:p>
            <a:pPr algn="l"/>
            <a:endParaRPr lang="en-US" sz="2000" b="1" dirty="0">
              <a:latin typeface="Aptos Display" panose="020B0004020202020204" pitchFamily="34" charset="0"/>
            </a:endParaRPr>
          </a:p>
          <a:p>
            <a:pPr algn="l"/>
            <a:r>
              <a:rPr lang="en-US" sz="2800" b="1" dirty="0">
                <a:latin typeface="Aptos Display" panose="020B0004020202020204" pitchFamily="34" charset="0"/>
              </a:rPr>
              <a:t>Principal: Steve Wallace</a:t>
            </a:r>
            <a:r>
              <a:rPr lang="en-US" sz="2800" b="1" dirty="0">
                <a:highlight>
                  <a:srgbClr val="FFFF00"/>
                </a:highlight>
                <a:latin typeface="Aptos Display" panose="020B0004020202020204" pitchFamily="34" charset="0"/>
              </a:rPr>
              <a:t> </a:t>
            </a:r>
            <a:r>
              <a:rPr lang="en-US" sz="2800" b="1" dirty="0">
                <a:latin typeface="Aptos Display" panose="020B0004020202020204" pitchFamily="34" charset="0"/>
              </a:rPr>
              <a:t> </a:t>
            </a:r>
          </a:p>
          <a:p>
            <a:pPr algn="l"/>
            <a:endParaRPr lang="en-US" sz="2000" b="1" dirty="0">
              <a:latin typeface="Aptos Display" panose="020B0004020202020204" pitchFamily="34" charset="0"/>
            </a:endParaRPr>
          </a:p>
          <a:p>
            <a:pPr algn="l"/>
            <a:r>
              <a:rPr lang="en-US" sz="2800" b="1" dirty="0">
                <a:latin typeface="Aptos Display" panose="020B0004020202020204" pitchFamily="34" charset="0"/>
              </a:rPr>
              <a:t>Issue Date: September 15, 2025</a:t>
            </a:r>
            <a:endParaRPr lang="en-US" sz="2800" dirty="0">
              <a:highlight>
                <a:srgbClr val="FFFF00"/>
              </a:highlight>
              <a:latin typeface="Aptos Display" panose="020B0004020202020204" pitchFamily="34" charset="0"/>
            </a:endParaRPr>
          </a:p>
          <a:p>
            <a:pPr algn="l"/>
            <a:endParaRPr lang="en-US" sz="2400" b="1" dirty="0"/>
          </a:p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355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20000" t="21000" r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1C116C-D014-F766-8564-F648C12A7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4CB1B0-8240-803D-1070-61E9ECBDBD62}"/>
              </a:ext>
            </a:extLst>
          </p:cNvPr>
          <p:cNvSpPr/>
          <p:nvPr/>
        </p:nvSpPr>
        <p:spPr>
          <a:xfrm>
            <a:off x="0" y="623851"/>
            <a:ext cx="12191999" cy="419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686A9-191C-F8FA-6F94-604A899C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97" y="695324"/>
            <a:ext cx="333071" cy="275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85659-22BA-6393-0E70-AFB60B50B8A5}"/>
              </a:ext>
            </a:extLst>
          </p:cNvPr>
          <p:cNvSpPr txBox="1"/>
          <p:nvPr/>
        </p:nvSpPr>
        <p:spPr>
          <a:xfrm>
            <a:off x="5522910" y="661149"/>
            <a:ext cx="1296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ptos Display" panose="020B0004020202020204" pitchFamily="34" charset="0"/>
              </a:rPr>
              <a:t>LITERACY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520B47-1703-B00F-0092-DA781713D98B}"/>
              </a:ext>
            </a:extLst>
          </p:cNvPr>
          <p:cNvSpPr/>
          <p:nvPr/>
        </p:nvSpPr>
        <p:spPr>
          <a:xfrm>
            <a:off x="2884123" y="2683239"/>
            <a:ext cx="6151996" cy="3550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7030A0"/>
                </a:solidFill>
                <a:latin typeface="Aptos Display" panose="020B0004020202020204" pitchFamily="34" charset="0"/>
              </a:rPr>
              <a:t>School Actions/Strategy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Literacy Actions:</a:t>
            </a:r>
          </a:p>
          <a:p>
            <a:endParaRPr lang="en-US" sz="200" b="1" dirty="0">
              <a:solidFill>
                <a:srgbClr val="E43C2F"/>
              </a:solidFill>
              <a:latin typeface="Aptos Display" panose="020B00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Examine data to form literacy groups early in the year</a:t>
            </a:r>
          </a:p>
          <a:p>
            <a:pPr marL="228600" indent="-228600">
              <a:buAutoNum type="arabicPeriod"/>
            </a:pPr>
            <a:endParaRPr lang="en-US" sz="11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Making use of literacy support to target learners who are in the yellow areas for Acadience</a:t>
            </a:r>
          </a:p>
          <a:p>
            <a:pPr marL="228600" indent="-228600">
              <a:buAutoNum type="arabicPeriod"/>
            </a:pPr>
            <a:endParaRPr lang="en-US" sz="11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Using our support staff to provide additional assistance for those learners in the red areas for Acadience</a:t>
            </a:r>
          </a:p>
          <a:p>
            <a:pPr marL="228600" indent="-228600">
              <a:buAutoNum type="arabicPeriod"/>
            </a:pPr>
            <a:endParaRPr lang="en-US" sz="11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Using AIM language learning to support learners in French language acquisition</a:t>
            </a:r>
          </a:p>
          <a:p>
            <a:pPr marL="228600" indent="-228600">
              <a:buAutoNum type="arabicPeriod"/>
            </a:pPr>
            <a:endParaRPr lang="en-US" sz="11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Making use of our new literacy assessment to guide and adjust as the year progress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C25218-56BD-8A9E-531D-B66BA692F8FB}"/>
              </a:ext>
            </a:extLst>
          </p:cNvPr>
          <p:cNvSpPr/>
          <p:nvPr/>
        </p:nvSpPr>
        <p:spPr>
          <a:xfrm>
            <a:off x="9457000" y="3588886"/>
            <a:ext cx="2360561" cy="3085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7030A0"/>
                </a:solidFill>
                <a:latin typeface="Aptos Display" panose="020B0004020202020204" pitchFamily="34" charset="0"/>
              </a:rPr>
              <a:t>School Data &amp; Evidence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Literacy Measures here: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FSA Grade 4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School-Wide Write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Acadience Data</a:t>
            </a:r>
          </a:p>
          <a:p>
            <a:endParaRPr lang="en-US" sz="9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Individual Education Plans (IEPs) (as applicable)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200" b="1" dirty="0">
              <a:solidFill>
                <a:srgbClr val="E43C2F"/>
              </a:solidFill>
              <a:latin typeface="Aptos Display" panose="020B0004020202020204" pitchFamily="34" charset="0"/>
            </a:endParaRPr>
          </a:p>
          <a:p>
            <a:endParaRPr lang="en-US" sz="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FBFDB-2998-65F9-7EC9-A645F4CC5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8" y="75636"/>
            <a:ext cx="4051145" cy="5408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FA75B-640E-D4F0-EF80-48C0B874B52B}"/>
              </a:ext>
            </a:extLst>
          </p:cNvPr>
          <p:cNvSpPr/>
          <p:nvPr/>
        </p:nvSpPr>
        <p:spPr>
          <a:xfrm>
            <a:off x="247646" y="1864803"/>
            <a:ext cx="8788474" cy="763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Goal</a:t>
            </a:r>
          </a:p>
          <a:p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We aim to build strong foundational literacy skills from KG through Grade 6. Literacy is taught in French from Kindergarten to Grade 6, with English literacy introduced in Grades 4 to 6, supporting bilingual communication and meaningful language engagement.</a:t>
            </a:r>
          </a:p>
          <a:p>
            <a:endParaRPr lang="en-US" sz="14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91CFD-6EE2-C259-F38A-34AFC1F0BE2A}"/>
              </a:ext>
            </a:extLst>
          </p:cNvPr>
          <p:cNvSpPr/>
          <p:nvPr/>
        </p:nvSpPr>
        <p:spPr>
          <a:xfrm>
            <a:off x="247646" y="2644847"/>
            <a:ext cx="2074048" cy="2231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Objectives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We use literacy data to inform and adapt instruction for all learners. Ensuring responsive teaching practices. 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Developing and implementing new French literacy assessments to enhance data collection and support targeted learning.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E6AE9E-63C3-D071-107D-7F01F549D336}"/>
              </a:ext>
            </a:extLst>
          </p:cNvPr>
          <p:cNvSpPr/>
          <p:nvPr/>
        </p:nvSpPr>
        <p:spPr>
          <a:xfrm>
            <a:off x="240206" y="4929628"/>
            <a:ext cx="2367368" cy="1472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District Data &amp; Evidence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FSA 4 (Reading / Writing)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Acadience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School-Wide Write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K Screener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Historic GB+ levels</a:t>
            </a:r>
          </a:p>
          <a:p>
            <a:endParaRPr lang="en-US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B06165-65B2-2B5F-9714-1E876B050DDF}"/>
              </a:ext>
            </a:extLst>
          </p:cNvPr>
          <p:cNvSpPr txBox="1"/>
          <p:nvPr/>
        </p:nvSpPr>
        <p:spPr>
          <a:xfrm>
            <a:off x="247646" y="1237972"/>
            <a:ext cx="767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ptos Display" panose="020B0004020202020204" pitchFamily="34" charset="0"/>
              </a:rPr>
              <a:t>Ecole Mountainview, Terrace</a:t>
            </a:r>
            <a:endParaRPr lang="en-US" sz="1200" b="1" dirty="0">
              <a:latin typeface="Aptos Display" panose="020B0004020202020204" pitchFamily="34" charset="0"/>
            </a:endParaRPr>
          </a:p>
        </p:txBody>
      </p:sp>
      <p:pic>
        <p:nvPicPr>
          <p:cNvPr id="1026" name="677F145E-0F60-4F6C-AB8A-5BDF1542DA2A" descr="IMG_9409.jpg">
            <a:extLst>
              <a:ext uri="{FF2B5EF4-FFF2-40B4-BE49-F238E27FC236}">
                <a16:creationId xmlns:a16="http://schemas.microsoft.com/office/drawing/2014/main" id="{31858D2B-39AC-060E-724F-7AAD7C2A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321" y="1237972"/>
            <a:ext cx="3372678" cy="181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3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20000" t="21000" r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400AE5-E3DF-E1F4-6F1C-70BDA1578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A509B2-0D80-18FE-4763-9B227CA22F32}"/>
              </a:ext>
            </a:extLst>
          </p:cNvPr>
          <p:cNvSpPr/>
          <p:nvPr/>
        </p:nvSpPr>
        <p:spPr>
          <a:xfrm>
            <a:off x="0" y="623851"/>
            <a:ext cx="12191999" cy="419450"/>
          </a:xfrm>
          <a:prstGeom prst="rect">
            <a:avLst/>
          </a:prstGeom>
          <a:solidFill>
            <a:srgbClr val="F5A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55EBE-AB64-A3D6-A4E7-E2B7E087509D}"/>
              </a:ext>
            </a:extLst>
          </p:cNvPr>
          <p:cNvSpPr txBox="1"/>
          <p:nvPr/>
        </p:nvSpPr>
        <p:spPr>
          <a:xfrm>
            <a:off x="5189626" y="652603"/>
            <a:ext cx="145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NUMERACY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3D8D86-2A91-41F4-1710-E85750C6F064}"/>
              </a:ext>
            </a:extLst>
          </p:cNvPr>
          <p:cNvSpPr/>
          <p:nvPr/>
        </p:nvSpPr>
        <p:spPr>
          <a:xfrm>
            <a:off x="2711230" y="2441134"/>
            <a:ext cx="6109035" cy="3897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F5A706"/>
                </a:solidFill>
                <a:latin typeface="Aptos Display" panose="020B0004020202020204" pitchFamily="34" charset="0"/>
              </a:rPr>
              <a:t>School Actions/Strategy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Numeracy Actions: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Gather and examine a range of student performance data. Grade 4 FSA, District Numeracy Assessment, teacher observation, classroom assessments.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Attempt to identify areas where students struggle and implement strategies to address the gaps.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Looking at how our instructional practices address attitudes towards numeracy, problem solving, and basic fact and operational skills.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Having hands on opportunities using manipulatives.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Using data to identify those needing additional supports.</a:t>
            </a:r>
          </a:p>
          <a:p>
            <a:endParaRPr lang="en-US" sz="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89788B-007D-2322-7E03-49BA94A3BC22}"/>
              </a:ext>
            </a:extLst>
          </p:cNvPr>
          <p:cNvSpPr/>
          <p:nvPr/>
        </p:nvSpPr>
        <p:spPr>
          <a:xfrm>
            <a:off x="9225709" y="2525574"/>
            <a:ext cx="2360561" cy="308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F5A706"/>
                </a:solidFill>
                <a:latin typeface="Aptos Display" panose="020B0004020202020204" pitchFamily="34" charset="0"/>
              </a:rPr>
              <a:t>School Data &amp; Evidence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Numerary Measures: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Report Card Results</a:t>
            </a:r>
          </a:p>
          <a:p>
            <a:endParaRPr lang="en-US" sz="9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Grade level district Numeracy Results.</a:t>
            </a:r>
          </a:p>
          <a:p>
            <a:endParaRPr lang="en-US" sz="9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Anecdotal observations and ongoing conversations with teaching staff, learner support teams.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9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Other relevant data points both local and provincial such as FSA</a:t>
            </a:r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200" b="1" dirty="0">
              <a:solidFill>
                <a:srgbClr val="F5A706"/>
              </a:solidFill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F8107-CBCC-ECD1-D4BD-86A833A4CEF8}"/>
              </a:ext>
            </a:extLst>
          </p:cNvPr>
          <p:cNvSpPr txBox="1"/>
          <p:nvPr/>
        </p:nvSpPr>
        <p:spPr>
          <a:xfrm>
            <a:off x="222191" y="1965533"/>
            <a:ext cx="538385" cy="2384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F544-1177-F038-14D9-431FE1925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69" y="66305"/>
            <a:ext cx="4051145" cy="5408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58E820-30F9-420D-33AC-CBF86236A99E}"/>
              </a:ext>
            </a:extLst>
          </p:cNvPr>
          <p:cNvSpPr/>
          <p:nvPr/>
        </p:nvSpPr>
        <p:spPr>
          <a:xfrm>
            <a:off x="244357" y="1617202"/>
            <a:ext cx="8643269" cy="763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Goal</a:t>
            </a:r>
          </a:p>
          <a:p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We are dedicated to ensuring that students become proficient in numeracy skills from KG – 6, empowering them to create, apply, and attempt problem solving in order to build confidence and understanding.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023A0F-A44E-71A1-074C-DE01A8C78548}"/>
              </a:ext>
            </a:extLst>
          </p:cNvPr>
          <p:cNvSpPr/>
          <p:nvPr/>
        </p:nvSpPr>
        <p:spPr>
          <a:xfrm>
            <a:off x="244357" y="2380295"/>
            <a:ext cx="2074048" cy="2612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Objectives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Aim to  improve student achievement in numeracy by looking at the number of learners who are meeting or exceeding expectations on report cards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Look at implementing an inventory of skills as a screening tool to identify those who are struggling and in which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B10375-89C7-7289-37F1-68D534105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155" y="696404"/>
            <a:ext cx="274344" cy="2743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F746EC4-7DD4-9A48-BF0C-70994865C060}"/>
              </a:ext>
            </a:extLst>
          </p:cNvPr>
          <p:cNvSpPr/>
          <p:nvPr/>
        </p:nvSpPr>
        <p:spPr>
          <a:xfrm>
            <a:off x="0" y="622861"/>
            <a:ext cx="12191999" cy="419450"/>
          </a:xfrm>
          <a:prstGeom prst="rect">
            <a:avLst/>
          </a:prstGeom>
          <a:solidFill>
            <a:srgbClr val="F5A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E42FA-24EB-4945-C9AE-BA651D19FAE5}"/>
              </a:ext>
            </a:extLst>
          </p:cNvPr>
          <p:cNvSpPr txBox="1"/>
          <p:nvPr/>
        </p:nvSpPr>
        <p:spPr>
          <a:xfrm>
            <a:off x="5478911" y="659486"/>
            <a:ext cx="167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ptos Display" panose="020B0004020202020204" pitchFamily="34" charset="0"/>
              </a:rPr>
              <a:t>NUMERACY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1B1A95-DB89-8083-4F04-4447047C7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69" y="65315"/>
            <a:ext cx="4051145" cy="5408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1072297-5B75-6F39-9647-6F10C91B131A}"/>
              </a:ext>
            </a:extLst>
          </p:cNvPr>
          <p:cNvSpPr/>
          <p:nvPr/>
        </p:nvSpPr>
        <p:spPr>
          <a:xfrm>
            <a:off x="244357" y="5131444"/>
            <a:ext cx="2302900" cy="135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District Data &amp; Evidence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Grade 4 FSA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K–6 Report Card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District Numeracy Assessment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860DF68-A455-E52F-236D-500E78F07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548" y="696404"/>
            <a:ext cx="274344" cy="274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0A7EE-E6DA-0CF9-0D03-CE56AD69835F}"/>
              </a:ext>
            </a:extLst>
          </p:cNvPr>
          <p:cNvSpPr txBox="1"/>
          <p:nvPr/>
        </p:nvSpPr>
        <p:spPr>
          <a:xfrm>
            <a:off x="244357" y="1178038"/>
            <a:ext cx="7637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ptos Display" panose="020B0004020202020204" pitchFamily="34" charset="0"/>
              </a:rPr>
              <a:t>Ecole Mountainview, Terrace</a:t>
            </a:r>
          </a:p>
        </p:txBody>
      </p:sp>
    </p:spTree>
    <p:extLst>
      <p:ext uri="{BB962C8B-B14F-4D97-AF65-F5344CB8AC3E}">
        <p14:creationId xmlns:p14="http://schemas.microsoft.com/office/powerpoint/2010/main" val="338697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20000" t="21000" r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00D47-C932-D4C6-F54C-02AF43BC2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F69BE9-6A19-402B-F917-3A46C74DD349}"/>
              </a:ext>
            </a:extLst>
          </p:cNvPr>
          <p:cNvSpPr/>
          <p:nvPr/>
        </p:nvSpPr>
        <p:spPr>
          <a:xfrm>
            <a:off x="0" y="623851"/>
            <a:ext cx="12191999" cy="41945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99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EF959-AE49-171F-6B74-BD36EC4C8066}"/>
              </a:ext>
            </a:extLst>
          </p:cNvPr>
          <p:cNvSpPr txBox="1"/>
          <p:nvPr/>
        </p:nvSpPr>
        <p:spPr>
          <a:xfrm>
            <a:off x="4984522" y="652603"/>
            <a:ext cx="2689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ptos Display" panose="020B0004020202020204" pitchFamily="34" charset="0"/>
              </a:rPr>
              <a:t>INCLUSION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AEB94F-9F83-31A1-F9E8-F5B3CBFAC890}"/>
              </a:ext>
            </a:extLst>
          </p:cNvPr>
          <p:cNvSpPr/>
          <p:nvPr/>
        </p:nvSpPr>
        <p:spPr>
          <a:xfrm>
            <a:off x="2920912" y="2604359"/>
            <a:ext cx="5308688" cy="4455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6699FF"/>
                </a:solidFill>
                <a:latin typeface="Aptos Display" panose="020B0004020202020204" pitchFamily="34" charset="0"/>
              </a:rPr>
              <a:t>School Actions/Strategy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Inclusion Actions: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Monitor attendance in </a:t>
            </a:r>
            <a:r>
              <a:rPr lang="en-US" sz="1200" dirty="0" err="1">
                <a:solidFill>
                  <a:schemeClr val="tx1"/>
                </a:solidFill>
                <a:latin typeface="Aptos Display" panose="020B0004020202020204" pitchFamily="34" charset="0"/>
              </a:rPr>
              <a:t>MyEd</a:t>
            </a: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 and act early to reduce absenteeism through regular check-ins, inclusive outreach, and collaboration with families and support staff.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Include anti-racism and cultural awareness in yearly planning, lesson, and school activities from KG – 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Implement student voice at EMV as a measure and as a way of guiding practice.</a:t>
            </a:r>
          </a:p>
          <a:p>
            <a:endParaRPr lang="en-US" sz="200" b="1" dirty="0">
              <a:solidFill>
                <a:srgbClr val="6699FF"/>
              </a:solidFill>
              <a:latin typeface="Aptos Display" panose="020B00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DB02A8-2FFC-F763-B41F-E37D6D4FBB3B}"/>
              </a:ext>
            </a:extLst>
          </p:cNvPr>
          <p:cNvSpPr/>
          <p:nvPr/>
        </p:nvSpPr>
        <p:spPr>
          <a:xfrm>
            <a:off x="9393219" y="3715100"/>
            <a:ext cx="2269417" cy="2407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6699FF"/>
                </a:solidFill>
                <a:latin typeface="Aptos Display" panose="020B0004020202020204" pitchFamily="34" charset="0"/>
              </a:rPr>
              <a:t>School Data &amp; Evidence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Inclusion Measures:</a:t>
            </a:r>
          </a:p>
          <a:p>
            <a:endParaRPr lang="en-US" sz="200" b="1" dirty="0">
              <a:solidFill>
                <a:srgbClr val="6699FF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Report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Tracking Attendance (</a:t>
            </a:r>
            <a:r>
              <a:rPr lang="en-US" sz="1100" dirty="0" err="1">
                <a:solidFill>
                  <a:schemeClr val="tx1"/>
                </a:solidFill>
                <a:latin typeface="Aptos Display" panose="020B0004020202020204" pitchFamily="34" charset="0"/>
              </a:rPr>
              <a:t>MyEd</a:t>
            </a:r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LEA Deliverables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Aptos Display" panose="020B0004020202020204" pitchFamily="34" charset="0"/>
              </a:rPr>
              <a:t>EdPlan</a:t>
            </a:r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 Insight 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Student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AAF9C-B4B2-4EA8-D6F6-F3AC6E13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99" y="64219"/>
            <a:ext cx="4051145" cy="5408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D17297-BBD3-F421-7BE5-53DAAFF269C0}"/>
              </a:ext>
            </a:extLst>
          </p:cNvPr>
          <p:cNvSpPr/>
          <p:nvPr/>
        </p:nvSpPr>
        <p:spPr>
          <a:xfrm>
            <a:off x="290730" y="1599842"/>
            <a:ext cx="8980331" cy="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Goal</a:t>
            </a:r>
          </a:p>
          <a:p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We create a welcoming and inclusive school environment where every child from KG to grade 6 feels safe, respected, and </a:t>
            </a:r>
          </a:p>
          <a:p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Valued. By celebrating diverse cultures and identities, we foster a strong sense of belonging. Equity and inclusion are central</a:t>
            </a:r>
          </a:p>
          <a:p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To how we teach and learn.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01B0E5-4EB8-C7C5-E964-6DB537493430}"/>
              </a:ext>
            </a:extLst>
          </p:cNvPr>
          <p:cNvSpPr/>
          <p:nvPr/>
        </p:nvSpPr>
        <p:spPr>
          <a:xfrm>
            <a:off x="256547" y="2759751"/>
            <a:ext cx="2576132" cy="2848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Objectives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Increasing positive attendance and following up in creative ways with those students who have high absenteeism.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Keeping a high level of communication with students and families.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Working through issues at a school level with a focus on learning from our mistakes.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C14724-1D20-74B9-87B7-01FFCFC2F2FC}"/>
              </a:ext>
            </a:extLst>
          </p:cNvPr>
          <p:cNvSpPr/>
          <p:nvPr/>
        </p:nvSpPr>
        <p:spPr>
          <a:xfrm>
            <a:off x="256547" y="5019590"/>
            <a:ext cx="2401195" cy="1569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District Data &amp; Evidence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Student Learning Survey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Student Voice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Local Education Agreement (LEA)</a:t>
            </a:r>
          </a:p>
          <a:p>
            <a:endParaRPr lang="en-US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3B8D32-DAA8-4BBC-A565-F108CF90F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573" y="686533"/>
            <a:ext cx="288539" cy="275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D5C753-2C3F-CAF9-E0B1-0C12EF049203}"/>
              </a:ext>
            </a:extLst>
          </p:cNvPr>
          <p:cNvSpPr txBox="1"/>
          <p:nvPr/>
        </p:nvSpPr>
        <p:spPr>
          <a:xfrm>
            <a:off x="256547" y="1149043"/>
            <a:ext cx="767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ptos Display" panose="020B0004020202020204" pitchFamily="34" charset="0"/>
              </a:rPr>
              <a:t>Ecole Mountainview, Terrace</a:t>
            </a:r>
          </a:p>
        </p:txBody>
      </p:sp>
      <p:pic>
        <p:nvPicPr>
          <p:cNvPr id="2050" name="B00BE9CB-820A-40A9-B345-13B2AE41E942" descr="IMG_4996.jpg">
            <a:extLst>
              <a:ext uri="{FF2B5EF4-FFF2-40B4-BE49-F238E27FC236}">
                <a16:creationId xmlns:a16="http://schemas.microsoft.com/office/drawing/2014/main" id="{A8414816-952B-9268-DB6A-7DFC1BD2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52" y="1062044"/>
            <a:ext cx="3801662" cy="252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33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20000" t="21000" r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C78FF-E0F5-E360-B0B8-36ED9CC59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DCCF14-55FF-B4E5-3070-38E62E4BA0C4}"/>
              </a:ext>
            </a:extLst>
          </p:cNvPr>
          <p:cNvSpPr/>
          <p:nvPr/>
        </p:nvSpPr>
        <p:spPr>
          <a:xfrm>
            <a:off x="0" y="623851"/>
            <a:ext cx="12191999" cy="419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7042D-5AC6-1EA8-10A0-7593AA66E0BF}"/>
              </a:ext>
            </a:extLst>
          </p:cNvPr>
          <p:cNvSpPr txBox="1"/>
          <p:nvPr/>
        </p:nvSpPr>
        <p:spPr>
          <a:xfrm>
            <a:off x="4264309" y="647707"/>
            <a:ext cx="3756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ptos Display" panose="020B0004020202020204" pitchFamily="34" charset="0"/>
              </a:rPr>
              <a:t>MENTAL HEALTH &amp; WELL-BEING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E84DF-0013-7626-FD55-3946A5EABC1D}"/>
              </a:ext>
            </a:extLst>
          </p:cNvPr>
          <p:cNvSpPr/>
          <p:nvPr/>
        </p:nvSpPr>
        <p:spPr>
          <a:xfrm>
            <a:off x="2780926" y="2500704"/>
            <a:ext cx="6176462" cy="3946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6"/>
                </a:solidFill>
                <a:latin typeface="Aptos Display" panose="020B0004020202020204" pitchFamily="34" charset="0"/>
              </a:rPr>
              <a:t>School Actions/Strategy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Mental Health &amp; Well-Being Actions: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Daily check ins with students to see how they are feeling.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Creating strong relationships so that we understand student backgrounds.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Calm spaces that students can access to take breaks.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Making use of our outdoor spaces to connect with the outdoors.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Ample play time for students of all levels (outdoors and indoors).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Continue with strong monitoring around electronic device use at school.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200" dirty="0">
              <a:solidFill>
                <a:schemeClr val="tx1"/>
              </a:solidFill>
              <a:highlight>
                <a:srgbClr val="FFFF00"/>
              </a:highlight>
              <a:latin typeface="Aptos Display" panose="020B0004020202020204" pitchFamily="34" charset="0"/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34374F-8577-0612-8D65-861522F2162D}"/>
              </a:ext>
            </a:extLst>
          </p:cNvPr>
          <p:cNvSpPr/>
          <p:nvPr/>
        </p:nvSpPr>
        <p:spPr>
          <a:xfrm>
            <a:off x="9351253" y="3077838"/>
            <a:ext cx="2399214" cy="199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6"/>
                </a:solidFill>
                <a:latin typeface="Aptos Display" panose="020B0004020202020204" pitchFamily="34" charset="0"/>
              </a:rPr>
              <a:t>School Data &amp; Evidence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Mental Health &amp; Well Being Measures:</a:t>
            </a:r>
          </a:p>
          <a:p>
            <a:endParaRPr lang="en-US" sz="300" b="1" dirty="0">
              <a:solidFill>
                <a:schemeClr val="accent6"/>
              </a:solidFill>
              <a:latin typeface="Aptos Display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School results to the relevant Development Index.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Student Learning Survey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Student Voice sessions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200" b="1" dirty="0">
              <a:solidFill>
                <a:schemeClr val="accent6"/>
              </a:solidFill>
              <a:latin typeface="Aptos Display" panose="020B0004020202020204" pitchFamily="34" charset="0"/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778C4-5223-6CF7-D3F4-3A3C22412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8" y="56974"/>
            <a:ext cx="4051145" cy="5408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842715-8886-6B80-BD47-31A7D98C985C}"/>
              </a:ext>
            </a:extLst>
          </p:cNvPr>
          <p:cNvSpPr/>
          <p:nvPr/>
        </p:nvSpPr>
        <p:spPr>
          <a:xfrm>
            <a:off x="247644" y="1563405"/>
            <a:ext cx="8831041" cy="924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Goal</a:t>
            </a:r>
          </a:p>
          <a:p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We make sure students feel safe, supported, and included. We focus on mental health and well-being by building strong relationships and creating a caring school environment that is responsive to student need.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F40431-C530-B6F6-BB7D-3395EB1DC9A4}"/>
              </a:ext>
            </a:extLst>
          </p:cNvPr>
          <p:cNvSpPr/>
          <p:nvPr/>
        </p:nvSpPr>
        <p:spPr>
          <a:xfrm>
            <a:off x="242923" y="4918370"/>
            <a:ext cx="2294725" cy="154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District Data &amp; Evidence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Student Learning Survey Grade 4, 7, 10 and 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EDI (Early Years)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Student voice</a:t>
            </a:r>
          </a:p>
          <a:p>
            <a:endParaRPr lang="en-US" sz="16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2C41C4-0888-3154-C167-EC3FB3BE5B7D}"/>
              </a:ext>
            </a:extLst>
          </p:cNvPr>
          <p:cNvSpPr/>
          <p:nvPr/>
        </p:nvSpPr>
        <p:spPr>
          <a:xfrm>
            <a:off x="242923" y="2487000"/>
            <a:ext cx="2259188" cy="243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Objectives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Embed mental health and wellness strategies in classroom instruction (ex. Open Parachute)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Make use of external agencies to provide in school support (ex. CYMH)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Be responsive by using our SBTM process to identify and provide support for those in need.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4F0E7E-DF21-1BF7-48CD-FB3C30DBFA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3999" t="6232" r="16202" b="16491"/>
          <a:stretch/>
        </p:blipFill>
        <p:spPr>
          <a:xfrm>
            <a:off x="3923630" y="633263"/>
            <a:ext cx="361857" cy="40062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2574-7FEE-1939-AE76-D5DA11B7A533}"/>
              </a:ext>
            </a:extLst>
          </p:cNvPr>
          <p:cNvSpPr txBox="1"/>
          <p:nvPr/>
        </p:nvSpPr>
        <p:spPr>
          <a:xfrm>
            <a:off x="255373" y="1178038"/>
            <a:ext cx="8062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ptos Display" panose="020B0004020202020204" pitchFamily="34" charset="0"/>
              </a:rPr>
              <a:t>Ecole Mountainview School, Terrace</a:t>
            </a:r>
          </a:p>
        </p:txBody>
      </p:sp>
    </p:spTree>
    <p:extLst>
      <p:ext uri="{BB962C8B-B14F-4D97-AF65-F5344CB8AC3E}">
        <p14:creationId xmlns:p14="http://schemas.microsoft.com/office/powerpoint/2010/main" val="189092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6b0dba-89a0-4d6e-89a6-c305fc05013e" xsi:nil="true"/>
    <lcf76f155ced4ddcb4097134ff3c332f xmlns="928a1279-e4d8-4693-bbff-7209efd9f1a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A9F3C48974047A9B6C8BBA59CEB7E" ma:contentTypeVersion="11" ma:contentTypeDescription="Create a new document." ma:contentTypeScope="" ma:versionID="8bd65bf51196a51e00643a8504d7dff6">
  <xsd:schema xmlns:xsd="http://www.w3.org/2001/XMLSchema" xmlns:xs="http://www.w3.org/2001/XMLSchema" xmlns:p="http://schemas.microsoft.com/office/2006/metadata/properties" xmlns:ns2="928a1279-e4d8-4693-bbff-7209efd9f1a0" xmlns:ns3="5b6b0dba-89a0-4d6e-89a6-c305fc05013e" targetNamespace="http://schemas.microsoft.com/office/2006/metadata/properties" ma:root="true" ma:fieldsID="9f07604e472a38b91f34dee63bf87723" ns2:_="" ns3:_="">
    <xsd:import namespace="928a1279-e4d8-4693-bbff-7209efd9f1a0"/>
    <xsd:import namespace="5b6b0dba-89a0-4d6e-89a6-c305fc0501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a1279-e4d8-4693-bbff-7209efd9f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566be50-d797-45d1-b002-cdd72d45a4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b0dba-89a0-4d6e-89a6-c305fc05013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82d2c03-3833-4560-b275-fdaca5b1c3c7}" ma:internalName="TaxCatchAll" ma:showField="CatchAllData" ma:web="5b6b0dba-89a0-4d6e-89a6-c305fc0501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0BBEFB-615A-4F03-9A7D-24F679CBA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11D753-03EE-4AA0-A4F3-B7CD2F5ED0C2}">
  <ds:schemaRefs>
    <ds:schemaRef ds:uri="http://www.w3.org/XML/1998/namespace"/>
    <ds:schemaRef ds:uri="0203e50b-bf9a-424e-996a-5e06d3d47511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056CA73-9073-4D59-95C7-5A4D53B7DAE7}"/>
</file>

<file path=docProps/app.xml><?xml version="1.0" encoding="utf-8"?>
<Properties xmlns="http://schemas.openxmlformats.org/officeDocument/2006/extended-properties" xmlns:vt="http://schemas.openxmlformats.org/officeDocument/2006/docPropsVTypes">
  <TotalTime>9607</TotalTime>
  <Words>958</Words>
  <Application>Microsoft Office PowerPoint</Application>
  <PresentationFormat>Widescreen</PresentationFormat>
  <Paragraphs>148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Rubio</dc:creator>
  <cp:lastModifiedBy>Lindsay Harder</cp:lastModifiedBy>
  <cp:revision>37</cp:revision>
  <cp:lastPrinted>2025-07-14T17:04:26Z</cp:lastPrinted>
  <dcterms:created xsi:type="dcterms:W3CDTF">2021-06-07T17:31:30Z</dcterms:created>
  <dcterms:modified xsi:type="dcterms:W3CDTF">2025-11-21T22:38:37Z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0x01010054FA9F3C48974047A9B6C8BBA59CEB7E</vt:lpwstr>
  </property>
</Properties>
</file>